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87" r:id="rId4"/>
  </p:sldMasterIdLst>
  <p:notesMasterIdLst>
    <p:notesMasterId r:id="rId52"/>
  </p:notesMasterIdLst>
  <p:handoutMasterIdLst>
    <p:handoutMasterId r:id="rId53"/>
  </p:handoutMasterIdLst>
  <p:sldIdLst>
    <p:sldId id="403" r:id="rId5"/>
    <p:sldId id="291" r:id="rId6"/>
    <p:sldId id="352" r:id="rId7"/>
    <p:sldId id="396" r:id="rId8"/>
    <p:sldId id="404" r:id="rId9"/>
    <p:sldId id="372" r:id="rId10"/>
    <p:sldId id="405" r:id="rId11"/>
    <p:sldId id="406" r:id="rId12"/>
    <p:sldId id="407" r:id="rId13"/>
    <p:sldId id="408" r:id="rId14"/>
    <p:sldId id="409" r:id="rId15"/>
    <p:sldId id="397" r:id="rId16"/>
    <p:sldId id="375" r:id="rId17"/>
    <p:sldId id="410" r:id="rId18"/>
    <p:sldId id="430" r:id="rId19"/>
    <p:sldId id="411" r:id="rId20"/>
    <p:sldId id="412" r:id="rId21"/>
    <p:sldId id="413" r:id="rId22"/>
    <p:sldId id="398" r:id="rId23"/>
    <p:sldId id="377" r:id="rId24"/>
    <p:sldId id="415" r:id="rId25"/>
    <p:sldId id="378" r:id="rId26"/>
    <p:sldId id="379" r:id="rId27"/>
    <p:sldId id="416" r:id="rId28"/>
    <p:sldId id="417" r:id="rId29"/>
    <p:sldId id="418" r:id="rId30"/>
    <p:sldId id="419" r:id="rId31"/>
    <p:sldId id="420" r:id="rId32"/>
    <p:sldId id="421" r:id="rId33"/>
    <p:sldId id="399" r:id="rId34"/>
    <p:sldId id="383" r:id="rId35"/>
    <p:sldId id="422" r:id="rId36"/>
    <p:sldId id="423" r:id="rId37"/>
    <p:sldId id="424" r:id="rId38"/>
    <p:sldId id="425" r:id="rId39"/>
    <p:sldId id="426" r:id="rId40"/>
    <p:sldId id="386" r:id="rId41"/>
    <p:sldId id="427" r:id="rId42"/>
    <p:sldId id="428" r:id="rId43"/>
    <p:sldId id="429" r:id="rId44"/>
    <p:sldId id="388" r:id="rId45"/>
    <p:sldId id="389" r:id="rId46"/>
    <p:sldId id="401" r:id="rId47"/>
    <p:sldId id="340" r:id="rId48"/>
    <p:sldId id="400" r:id="rId49"/>
    <p:sldId id="391" r:id="rId50"/>
    <p:sldId id="351" r:id="rId5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85">
          <p15:clr>
            <a:srgbClr val="A4A3A4"/>
          </p15:clr>
        </p15:guide>
        <p15:guide id="2" pos="144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FF"/>
    <a:srgbClr val="336600"/>
    <a:srgbClr val="009900"/>
    <a:srgbClr val="0000CC"/>
    <a:srgbClr val="FF6600"/>
    <a:srgbClr val="990000"/>
    <a:srgbClr val="FF00FF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7" autoAdjust="0"/>
    <p:restoredTop sz="94637" autoAdjust="0"/>
  </p:normalViewPr>
  <p:slideViewPr>
    <p:cSldViewPr>
      <p:cViewPr varScale="1">
        <p:scale>
          <a:sx n="108" d="100"/>
          <a:sy n="108" d="100"/>
        </p:scale>
        <p:origin x="1704" y="96"/>
      </p:cViewPr>
      <p:guideLst>
        <p:guide orient="horz" pos="2285"/>
        <p:guide pos="144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698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viewProps" Target="view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theme" Target="theme/theme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tableStyles" Target="tableStyles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latin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latin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573CC346-8196-4CBF-9D9E-0D92CAD3D555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latin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ko-KR" altLang="ko-KR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ko-KR" altLang="ko-KR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ko-KR" noProof="0"/>
              <a:t>마스터 문자열 유형 편집</a:t>
            </a:r>
          </a:p>
          <a:p>
            <a:pPr lvl="1"/>
            <a:r>
              <a:rPr lang="ko-KR" altLang="ko-KR" noProof="0"/>
              <a:t>둘째 수준</a:t>
            </a:r>
          </a:p>
          <a:p>
            <a:pPr lvl="2"/>
            <a:r>
              <a:rPr lang="ko-KR" altLang="ko-KR" noProof="0"/>
              <a:t>셋째 수준</a:t>
            </a:r>
          </a:p>
          <a:p>
            <a:pPr lvl="3"/>
            <a:r>
              <a:rPr lang="ko-KR" altLang="ko-KR" noProof="0"/>
              <a:t>넷째 수준</a:t>
            </a:r>
          </a:p>
          <a:p>
            <a:pPr lvl="4"/>
            <a:r>
              <a:rPr lang="ko-KR" altLang="ko-KR" noProof="0"/>
              <a:t>다섯째 수준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latin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ko-KR" altLang="ko-KR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96793F68-C565-47A3-B85B-D578ACB0789F}" type="slidenum">
              <a:rPr lang="ko-KR" altLang="ko-KR"/>
              <a:pPr>
                <a:defRPr/>
              </a:pPr>
              <a:t>‹#›</a:t>
            </a:fld>
            <a:endParaRPr lang="ko-KR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2CFE2BDC-EFD6-4A10-AE83-047424CA60C8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2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D3608421-ED17-4D70-95BF-44E326F03968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21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D82E14FF-2352-4DE6-8EC5-B4C778037A31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22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A4C80C53-EA5C-41CF-BB00-BD4C5EBE08C9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23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DC0B71D4-3DE6-4FA0-B794-5443B5FA54B4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30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08343DA5-652B-469E-BC01-931B33B318C8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31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55B609DA-D607-418D-B59E-62453E816400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36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47323C6B-9625-41E1-995C-ADAF36D8800B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37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CA94F789-DCE8-405B-8D1A-F9FEC77CCCC0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38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F4C848FC-1F6A-4BD0-BC17-F302C1E047C4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39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CCCD4208-9148-4EB9-B1FC-04AAA58AFF79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40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A399D77A-CD02-4CF6-826B-B2EFD9E1CB2F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3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90D99DC8-4223-421F-B08D-F68E41D54CC5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41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F54FA87B-8B7C-4442-9E11-CB3A01A6C45A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42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0FC689DB-99B1-4FF9-8E67-9D5A2A798C71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43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1A82C1E7-200F-48E2-B0DC-05DC525502C4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44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74007D2F-625C-42C5-B7E7-C551379EF03E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45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8E87F76E-984A-4D1E-BBD1-13315758771D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46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0EEFFD97-6D44-4DF6-8FB0-CA0775EB0A2B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47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AB5A7132-D7F1-4943-BB9C-5EDB63B79F69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4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821782A3-57A0-42D5-948A-B1B1CED9DC75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6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A489E0CD-0533-4A0A-8A98-7DA89219040D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12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55B27868-E8C8-48A4-926B-8C4427287410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13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A17951E3-76B4-4581-B4C9-752446FE2918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14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D25FE5D9-0131-4F4F-84C0-223929B8D498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19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266073AD-724A-4B4A-9EBF-F757BCE6E0E5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20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9pPr>
            </a:lstStyle>
            <a:p>
              <a:pPr algn="ctr" eaLnBrk="1" hangingPunct="1">
                <a:defRPr/>
              </a:pPr>
              <a:endParaRPr kumimoji="0" lang="ko-KR" altLang="en-US" sz="2400">
                <a:latin typeface="Tahoma" panose="020B0604030504040204" pitchFamily="34" charset="0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0" y="296"/>
              <a:ext cx="5760" cy="1989"/>
              <a:chOff x="0" y="296"/>
              <a:chExt cx="5760" cy="1989"/>
            </a:xfrm>
          </p:grpSpPr>
          <p:sp>
            <p:nvSpPr>
              <p:cNvPr id="7" name="Rectangle 5"/>
              <p:cNvSpPr>
                <a:spLocks noChangeArrowheads="1"/>
              </p:cNvSpPr>
              <p:nvPr userDrawn="1"/>
            </p:nvSpPr>
            <p:spPr bwMode="auto">
              <a:xfrm>
                <a:off x="357" y="2236"/>
                <a:ext cx="5403" cy="49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9pPr>
              </a:lstStyle>
              <a:p>
                <a:pPr eaLnBrk="1" hangingPunct="1">
                  <a:defRPr/>
                </a:pPr>
                <a:endParaRPr kumimoji="0" lang="ko-KR" altLang="en-US" sz="2400">
                  <a:latin typeface="Tahoma" panose="020B0604030504040204" pitchFamily="34" charset="0"/>
                </a:endParaRPr>
              </a:p>
            </p:txBody>
          </p:sp>
          <p:grpSp>
            <p:nvGrpSpPr>
              <p:cNvPr id="8" name="Group 6"/>
              <p:cNvGrpSpPr>
                <a:grpSpLocks/>
              </p:cNvGrpSpPr>
              <p:nvPr userDrawn="1"/>
            </p:nvGrpSpPr>
            <p:grpSpPr bwMode="auto">
              <a:xfrm>
                <a:off x="0" y="296"/>
                <a:ext cx="5760" cy="1989"/>
                <a:chOff x="0" y="300"/>
                <a:chExt cx="5760" cy="1989"/>
              </a:xfrm>
            </p:grpSpPr>
            <p:grpSp>
              <p:nvGrpSpPr>
                <p:cNvPr id="9" name="Group 7"/>
                <p:cNvGrpSpPr>
                  <a:grpSpLocks/>
                </p:cNvGrpSpPr>
                <p:nvPr userDrawn="1"/>
              </p:nvGrpSpPr>
              <p:grpSpPr bwMode="auto">
                <a:xfrm>
                  <a:off x="0" y="300"/>
                  <a:ext cx="1445" cy="1989"/>
                  <a:chOff x="361" y="672"/>
                  <a:chExt cx="1445" cy="1989"/>
                </a:xfrm>
              </p:grpSpPr>
              <p:sp>
                <p:nvSpPr>
                  <p:cNvPr id="11" name="Rectangle 8"/>
                  <p:cNvSpPr>
                    <a:spLocks noChangeArrowheads="1"/>
                  </p:cNvSpPr>
                  <p:nvPr/>
                </p:nvSpPr>
                <p:spPr bwMode="auto">
                  <a:xfrm>
                    <a:off x="361" y="2257"/>
                    <a:ext cx="363" cy="404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12" name="Rectangle 9"/>
                  <p:cNvSpPr>
                    <a:spLocks noChangeArrowheads="1"/>
                  </p:cNvSpPr>
                  <p:nvPr/>
                </p:nvSpPr>
                <p:spPr bwMode="auto">
                  <a:xfrm>
                    <a:off x="1081" y="1065"/>
                    <a:ext cx="362" cy="405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13" name="Rectangle 10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672"/>
                    <a:ext cx="369" cy="400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14" name="Rectangle 11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1065"/>
                    <a:ext cx="369" cy="405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15" name="Rectangle 12"/>
                  <p:cNvSpPr>
                    <a:spLocks noChangeArrowheads="1"/>
                  </p:cNvSpPr>
                  <p:nvPr/>
                </p:nvSpPr>
                <p:spPr bwMode="auto">
                  <a:xfrm>
                    <a:off x="719" y="1464"/>
                    <a:ext cx="368" cy="399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16" name="Rectangle 13"/>
                  <p:cNvSpPr>
                    <a:spLocks noChangeArrowheads="1"/>
                  </p:cNvSpPr>
                  <p:nvPr/>
                </p:nvSpPr>
                <p:spPr bwMode="auto">
                  <a:xfrm>
                    <a:off x="1081" y="1464"/>
                    <a:ext cx="362" cy="399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17" name="Rectangle 14"/>
                  <p:cNvSpPr>
                    <a:spLocks noChangeArrowheads="1"/>
                  </p:cNvSpPr>
                  <p:nvPr/>
                </p:nvSpPr>
                <p:spPr bwMode="auto">
                  <a:xfrm>
                    <a:off x="361" y="1857"/>
                    <a:ext cx="363" cy="406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18" name="Rectangle 15"/>
                  <p:cNvSpPr>
                    <a:spLocks noChangeArrowheads="1"/>
                  </p:cNvSpPr>
                  <p:nvPr/>
                </p:nvSpPr>
                <p:spPr bwMode="auto">
                  <a:xfrm>
                    <a:off x="719" y="1857"/>
                    <a:ext cx="368" cy="406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</p:grpSp>
            <p:sp>
              <p:nvSpPr>
                <p:cNvPr id="10" name="Rectangle 16"/>
                <p:cNvSpPr>
                  <a:spLocks noChangeArrowheads="1"/>
                </p:cNvSpPr>
                <p:nvPr userDrawn="1"/>
              </p:nvSpPr>
              <p:spPr bwMode="auto">
                <a:xfrm>
                  <a:off x="1446" y="1049"/>
                  <a:ext cx="4314" cy="49"/>
                </a:xfrm>
                <a:prstGeom prst="rect">
                  <a:avLst/>
                </a:prstGeom>
                <a:gradFill rotWithShape="1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9pPr>
                </a:lstStyle>
                <a:p>
                  <a:pPr eaLnBrk="1" hangingPunct="1">
                    <a:defRPr/>
                  </a:pPr>
                  <a:endParaRPr kumimoji="0" lang="ko-KR" altLang="en-US" sz="2400">
                    <a:latin typeface="Tahoma" panose="020B0604030504040204" pitchFamily="34" charset="0"/>
                  </a:endParaRPr>
                </a:p>
              </p:txBody>
            </p:sp>
          </p:grpSp>
        </p:grpSp>
      </p:grpSp>
      <p:sp>
        <p:nvSpPr>
          <p:cNvPr id="19" name="Rectangle 17"/>
          <p:cNvSpPr>
            <a:spLocks noChangeArrowheads="1"/>
          </p:cNvSpPr>
          <p:nvPr/>
        </p:nvSpPr>
        <p:spPr bwMode="auto">
          <a:xfrm>
            <a:off x="0" y="1747838"/>
            <a:ext cx="582613" cy="633412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>
              <a:defRPr/>
            </a:pPr>
            <a:endParaRPr kumimoji="0" lang="ko-KR" altLang="en-US" sz="2400">
              <a:latin typeface="Tahoma" panose="020B0604030504040204" pitchFamily="34" charset="0"/>
            </a:endParaRPr>
          </a:p>
        </p:txBody>
      </p:sp>
      <p:grpSp>
        <p:nvGrpSpPr>
          <p:cNvPr id="20" name="Group 23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21" name="Rectangle 24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9pPr>
            </a:lstStyle>
            <a:p>
              <a:pPr algn="ctr" eaLnBrk="1" hangingPunct="1">
                <a:defRPr/>
              </a:pPr>
              <a:endParaRPr kumimoji="0" lang="ko-KR" altLang="en-US" sz="2400">
                <a:latin typeface="Tahoma" panose="020B0604030504040204" pitchFamily="34" charset="0"/>
              </a:endParaRPr>
            </a:p>
          </p:txBody>
        </p:sp>
        <p:grpSp>
          <p:nvGrpSpPr>
            <p:cNvPr id="22" name="Group 25"/>
            <p:cNvGrpSpPr>
              <a:grpSpLocks/>
            </p:cNvGrpSpPr>
            <p:nvPr userDrawn="1"/>
          </p:nvGrpSpPr>
          <p:grpSpPr bwMode="auto">
            <a:xfrm>
              <a:off x="0" y="296"/>
              <a:ext cx="5760" cy="1989"/>
              <a:chOff x="0" y="296"/>
              <a:chExt cx="5760" cy="1989"/>
            </a:xfrm>
          </p:grpSpPr>
          <p:sp>
            <p:nvSpPr>
              <p:cNvPr id="23" name="Rectangle 26"/>
              <p:cNvSpPr>
                <a:spLocks noChangeArrowheads="1"/>
              </p:cNvSpPr>
              <p:nvPr userDrawn="1"/>
            </p:nvSpPr>
            <p:spPr bwMode="auto">
              <a:xfrm>
                <a:off x="357" y="2236"/>
                <a:ext cx="5403" cy="49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9pPr>
              </a:lstStyle>
              <a:p>
                <a:pPr eaLnBrk="1" hangingPunct="1">
                  <a:defRPr/>
                </a:pPr>
                <a:endParaRPr kumimoji="0" lang="ko-KR" altLang="en-US" sz="2400">
                  <a:latin typeface="Tahoma" panose="020B0604030504040204" pitchFamily="34" charset="0"/>
                </a:endParaRPr>
              </a:p>
            </p:txBody>
          </p:sp>
          <p:grpSp>
            <p:nvGrpSpPr>
              <p:cNvPr id="24" name="Group 27"/>
              <p:cNvGrpSpPr>
                <a:grpSpLocks/>
              </p:cNvGrpSpPr>
              <p:nvPr userDrawn="1"/>
            </p:nvGrpSpPr>
            <p:grpSpPr bwMode="auto">
              <a:xfrm>
                <a:off x="0" y="296"/>
                <a:ext cx="5760" cy="1989"/>
                <a:chOff x="0" y="300"/>
                <a:chExt cx="5760" cy="1989"/>
              </a:xfrm>
            </p:grpSpPr>
            <p:grpSp>
              <p:nvGrpSpPr>
                <p:cNvPr id="25" name="Group 28"/>
                <p:cNvGrpSpPr>
                  <a:grpSpLocks/>
                </p:cNvGrpSpPr>
                <p:nvPr userDrawn="1"/>
              </p:nvGrpSpPr>
              <p:grpSpPr bwMode="auto">
                <a:xfrm>
                  <a:off x="0" y="300"/>
                  <a:ext cx="1445" cy="1989"/>
                  <a:chOff x="361" y="672"/>
                  <a:chExt cx="1445" cy="1989"/>
                </a:xfrm>
              </p:grpSpPr>
              <p:sp>
                <p:nvSpPr>
                  <p:cNvPr id="27" name="Rectangle 29"/>
                  <p:cNvSpPr>
                    <a:spLocks noChangeArrowheads="1"/>
                  </p:cNvSpPr>
                  <p:nvPr/>
                </p:nvSpPr>
                <p:spPr bwMode="auto">
                  <a:xfrm>
                    <a:off x="361" y="2257"/>
                    <a:ext cx="363" cy="404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8" name="Rectangle 30"/>
                  <p:cNvSpPr>
                    <a:spLocks noChangeArrowheads="1"/>
                  </p:cNvSpPr>
                  <p:nvPr/>
                </p:nvSpPr>
                <p:spPr bwMode="auto">
                  <a:xfrm>
                    <a:off x="1081" y="1065"/>
                    <a:ext cx="362" cy="405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9" name="Rectangle 31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672"/>
                    <a:ext cx="369" cy="400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0" name="Rectangle 32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1065"/>
                    <a:ext cx="369" cy="405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1" name="Rectangle 33"/>
                  <p:cNvSpPr>
                    <a:spLocks noChangeArrowheads="1"/>
                  </p:cNvSpPr>
                  <p:nvPr/>
                </p:nvSpPr>
                <p:spPr bwMode="auto">
                  <a:xfrm>
                    <a:off x="719" y="1464"/>
                    <a:ext cx="368" cy="399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2" name="Rectangle 34"/>
                  <p:cNvSpPr>
                    <a:spLocks noChangeArrowheads="1"/>
                  </p:cNvSpPr>
                  <p:nvPr/>
                </p:nvSpPr>
                <p:spPr bwMode="auto">
                  <a:xfrm>
                    <a:off x="1081" y="1464"/>
                    <a:ext cx="362" cy="399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3" name="Rectangle 35"/>
                  <p:cNvSpPr>
                    <a:spLocks noChangeArrowheads="1"/>
                  </p:cNvSpPr>
                  <p:nvPr/>
                </p:nvSpPr>
                <p:spPr bwMode="auto">
                  <a:xfrm>
                    <a:off x="361" y="1857"/>
                    <a:ext cx="363" cy="406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4" name="Rectangle 36"/>
                  <p:cNvSpPr>
                    <a:spLocks noChangeArrowheads="1"/>
                  </p:cNvSpPr>
                  <p:nvPr/>
                </p:nvSpPr>
                <p:spPr bwMode="auto">
                  <a:xfrm>
                    <a:off x="719" y="1857"/>
                    <a:ext cx="368" cy="406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</p:grpSp>
            <p:sp>
              <p:nvSpPr>
                <p:cNvPr id="26" name="Rectangle 37"/>
                <p:cNvSpPr>
                  <a:spLocks noChangeArrowheads="1"/>
                </p:cNvSpPr>
                <p:nvPr userDrawn="1"/>
              </p:nvSpPr>
              <p:spPr bwMode="auto">
                <a:xfrm>
                  <a:off x="1446" y="1049"/>
                  <a:ext cx="4314" cy="49"/>
                </a:xfrm>
                <a:prstGeom prst="rect">
                  <a:avLst/>
                </a:prstGeom>
                <a:gradFill rotWithShape="1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9pPr>
                </a:lstStyle>
                <a:p>
                  <a:pPr eaLnBrk="1" hangingPunct="1">
                    <a:defRPr/>
                  </a:pPr>
                  <a:endParaRPr kumimoji="0" lang="ko-KR" altLang="en-US" sz="2400">
                    <a:latin typeface="Tahoma" panose="020B0604030504040204" pitchFamily="34" charset="0"/>
                  </a:endParaRPr>
                </a:p>
              </p:txBody>
            </p:sp>
          </p:grpSp>
        </p:grpSp>
      </p:grpSp>
      <p:grpSp>
        <p:nvGrpSpPr>
          <p:cNvPr id="35" name="Group 38"/>
          <p:cNvGrpSpPr>
            <a:grpSpLocks/>
          </p:cNvGrpSpPr>
          <p:nvPr userDrawn="1"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36" name="Rectangle 39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9pPr>
            </a:lstStyle>
            <a:p>
              <a:pPr algn="ctr" eaLnBrk="1" hangingPunct="1">
                <a:defRPr/>
              </a:pPr>
              <a:endParaRPr kumimoji="0" lang="ko-KR" altLang="en-US" sz="2400">
                <a:latin typeface="Times New Roman" panose="02020603050405020304" pitchFamily="18" charset="0"/>
              </a:endParaRPr>
            </a:p>
          </p:txBody>
        </p:sp>
        <p:grpSp>
          <p:nvGrpSpPr>
            <p:cNvPr id="37" name="Group 40"/>
            <p:cNvGrpSpPr>
              <a:grpSpLocks/>
            </p:cNvGrpSpPr>
            <p:nvPr userDrawn="1"/>
          </p:nvGrpSpPr>
          <p:grpSpPr bwMode="auto">
            <a:xfrm>
              <a:off x="0" y="296"/>
              <a:ext cx="5760" cy="1989"/>
              <a:chOff x="0" y="296"/>
              <a:chExt cx="5760" cy="1989"/>
            </a:xfrm>
          </p:grpSpPr>
          <p:sp>
            <p:nvSpPr>
              <p:cNvPr id="38" name="Rectangle 41"/>
              <p:cNvSpPr>
                <a:spLocks noChangeArrowheads="1"/>
              </p:cNvSpPr>
              <p:nvPr userDrawn="1"/>
            </p:nvSpPr>
            <p:spPr bwMode="auto">
              <a:xfrm>
                <a:off x="357" y="2236"/>
                <a:ext cx="5403" cy="49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9pPr>
              </a:lstStyle>
              <a:p>
                <a:pPr eaLnBrk="1" hangingPunct="1">
                  <a:defRPr/>
                </a:pPr>
                <a:endParaRPr kumimoji="0" lang="ko-KR" altLang="en-US" sz="2400">
                  <a:latin typeface="Times New Roman" panose="02020603050405020304" pitchFamily="18" charset="0"/>
                </a:endParaRPr>
              </a:p>
            </p:txBody>
          </p:sp>
          <p:grpSp>
            <p:nvGrpSpPr>
              <p:cNvPr id="39" name="Group 42"/>
              <p:cNvGrpSpPr>
                <a:grpSpLocks/>
              </p:cNvGrpSpPr>
              <p:nvPr userDrawn="1"/>
            </p:nvGrpSpPr>
            <p:grpSpPr bwMode="auto">
              <a:xfrm>
                <a:off x="0" y="296"/>
                <a:ext cx="5760" cy="1989"/>
                <a:chOff x="0" y="300"/>
                <a:chExt cx="5760" cy="1989"/>
              </a:xfrm>
            </p:grpSpPr>
            <p:grpSp>
              <p:nvGrpSpPr>
                <p:cNvPr id="40" name="Group 43"/>
                <p:cNvGrpSpPr>
                  <a:grpSpLocks/>
                </p:cNvGrpSpPr>
                <p:nvPr userDrawn="1"/>
              </p:nvGrpSpPr>
              <p:grpSpPr bwMode="auto">
                <a:xfrm>
                  <a:off x="0" y="300"/>
                  <a:ext cx="1445" cy="1989"/>
                  <a:chOff x="361" y="672"/>
                  <a:chExt cx="1445" cy="1989"/>
                </a:xfrm>
              </p:grpSpPr>
              <p:sp>
                <p:nvSpPr>
                  <p:cNvPr id="42" name="Rectangle 44"/>
                  <p:cNvSpPr>
                    <a:spLocks noChangeArrowheads="1"/>
                  </p:cNvSpPr>
                  <p:nvPr/>
                </p:nvSpPr>
                <p:spPr bwMode="auto">
                  <a:xfrm>
                    <a:off x="361" y="2257"/>
                    <a:ext cx="363" cy="404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3" name="Rectangle 45"/>
                  <p:cNvSpPr>
                    <a:spLocks noChangeArrowheads="1"/>
                  </p:cNvSpPr>
                  <p:nvPr/>
                </p:nvSpPr>
                <p:spPr bwMode="auto">
                  <a:xfrm>
                    <a:off x="1081" y="1065"/>
                    <a:ext cx="362" cy="405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4" name="Rectangle 46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672"/>
                    <a:ext cx="369" cy="400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5" name="Rectangle 47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1065"/>
                    <a:ext cx="369" cy="405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6" name="Rectangle 48"/>
                  <p:cNvSpPr>
                    <a:spLocks noChangeArrowheads="1"/>
                  </p:cNvSpPr>
                  <p:nvPr/>
                </p:nvSpPr>
                <p:spPr bwMode="auto">
                  <a:xfrm>
                    <a:off x="719" y="1464"/>
                    <a:ext cx="368" cy="399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7" name="Rectangle 49"/>
                  <p:cNvSpPr>
                    <a:spLocks noChangeArrowheads="1"/>
                  </p:cNvSpPr>
                  <p:nvPr/>
                </p:nvSpPr>
                <p:spPr bwMode="auto">
                  <a:xfrm>
                    <a:off x="1081" y="1464"/>
                    <a:ext cx="362" cy="399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8" name="Rectangle 50"/>
                  <p:cNvSpPr>
                    <a:spLocks noChangeArrowheads="1"/>
                  </p:cNvSpPr>
                  <p:nvPr/>
                </p:nvSpPr>
                <p:spPr bwMode="auto">
                  <a:xfrm>
                    <a:off x="361" y="1857"/>
                    <a:ext cx="363" cy="406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9" name="Rectangle 51"/>
                  <p:cNvSpPr>
                    <a:spLocks noChangeArrowheads="1"/>
                  </p:cNvSpPr>
                  <p:nvPr/>
                </p:nvSpPr>
                <p:spPr bwMode="auto">
                  <a:xfrm>
                    <a:off x="719" y="1857"/>
                    <a:ext cx="368" cy="406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imes New Roman" panose="02020603050405020304" pitchFamily="18" charset="0"/>
                    </a:endParaRPr>
                  </a:p>
                </p:txBody>
              </p:sp>
            </p:grpSp>
            <p:sp>
              <p:nvSpPr>
                <p:cNvPr id="41" name="Rectangle 52"/>
                <p:cNvSpPr>
                  <a:spLocks noChangeArrowheads="1"/>
                </p:cNvSpPr>
                <p:nvPr userDrawn="1"/>
              </p:nvSpPr>
              <p:spPr bwMode="auto">
                <a:xfrm>
                  <a:off x="1446" y="1049"/>
                  <a:ext cx="4314" cy="49"/>
                </a:xfrm>
                <a:prstGeom prst="rect">
                  <a:avLst/>
                </a:prstGeom>
                <a:gradFill rotWithShape="1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9pPr>
                </a:lstStyle>
                <a:p>
                  <a:pPr eaLnBrk="1" hangingPunct="1">
                    <a:defRPr/>
                  </a:pPr>
                  <a:endParaRPr kumimoji="0" lang="ko-KR" altLang="en-US" sz="2400">
                    <a:latin typeface="Times New Roman" panose="02020603050405020304" pitchFamily="18" charset="0"/>
                  </a:endParaRPr>
                </a:p>
              </p:txBody>
            </p:sp>
          </p:grpSp>
        </p:grpSp>
      </p:grpSp>
      <p:sp>
        <p:nvSpPr>
          <p:cNvPr id="323605" name="Rectangle 21"/>
          <p:cNvSpPr>
            <a:spLocks noGrp="1" noChangeArrowheads="1"/>
          </p:cNvSpPr>
          <p:nvPr>
            <p:ph type="ctrTitle"/>
          </p:nvPr>
        </p:nvSpPr>
        <p:spPr>
          <a:xfrm>
            <a:off x="1763713" y="1773238"/>
            <a:ext cx="7227887" cy="1727200"/>
          </a:xfrm>
        </p:spPr>
        <p:txBody>
          <a:bodyPr/>
          <a:lstStyle>
            <a:lvl1pPr>
              <a:defRPr sz="460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 lvl="0"/>
            <a:r>
              <a:rPr lang="ko-KR" altLang="en-US" noProof="0" dirty="0"/>
              <a:t>마스터 제목 스타일 편집</a:t>
            </a:r>
          </a:p>
        </p:txBody>
      </p:sp>
      <p:sp>
        <p:nvSpPr>
          <p:cNvPr id="323606" name="Rectangle 22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005263"/>
            <a:ext cx="6019800" cy="2014537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600" b="1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 lvl="0"/>
            <a:r>
              <a:rPr lang="ko-KR" altLang="en-US" noProof="0" dirty="0"/>
              <a:t>마스터 부제목 스타일 편집</a:t>
            </a:r>
          </a:p>
        </p:txBody>
      </p:sp>
      <p:sp>
        <p:nvSpPr>
          <p:cNvPr id="50" name="Rectangle 18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51" name="Rectangle 1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2" name="Rectangle 2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panose="020B0604030504040204" pitchFamily="34" charset="0"/>
              </a:defRPr>
            </a:lvl1pPr>
          </a:lstStyle>
          <a:p>
            <a:pPr>
              <a:defRPr/>
            </a:pPr>
            <a:fld id="{04FAB2DA-0436-4226-AF30-0C5547C53A39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6299613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316775-2977-437B-9A9B-7596DF2C062A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504244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38925" y="260350"/>
            <a:ext cx="2058988" cy="59769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60350"/>
            <a:ext cx="6029325" cy="59769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00D033-F2CB-4767-967D-0529FA0D6CAF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316162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</a:lstStyle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F21A29-4A40-4C33-8B35-BC652771C1C0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926006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2F5BEE-1BB7-4FC2-A37F-3A1BB24C0B53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66214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412875"/>
            <a:ext cx="4038600" cy="4824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412875"/>
            <a:ext cx="4038600" cy="4824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2C240A-45B9-41D2-BD9E-7CF356ED03E2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92293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57968F-932F-450C-9A7C-1A184AB932F7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9437829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389C07-B2D0-4B80-99E3-A097075350D8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55227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E9D5EF-584F-432F-9B9E-A3693E24DF29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4568850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1A5F0D-3B5B-4E91-9835-9AA25155BEEC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984352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F08095-BFFF-4EF8-9621-B7C87D8DB196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999086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562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latinLnBrk="1" hangingPunct="1">
              <a:defRPr kumimoji="0" sz="1200">
                <a:latin typeface="+mn-ea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2256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defRPr kumimoji="0" sz="1200">
                <a:latin typeface="굴림" panose="020B0600000101010101" pitchFamily="50" charset="-127"/>
              </a:defRPr>
            </a:lvl1pPr>
          </a:lstStyle>
          <a:p>
            <a:pPr>
              <a:defRPr/>
            </a:pPr>
            <a:fld id="{9352A289-96B8-418C-93EF-79EB59F805DA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285750" cy="533400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algn="ctr" eaLnBrk="1" hangingPunct="1">
              <a:defRPr/>
            </a:pPr>
            <a:endParaRPr kumimoji="0" lang="ko-KR" altLang="en-US" sz="2400">
              <a:latin typeface="Times New Roman" panose="02020603050405020304" pitchFamily="18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684213" y="134938"/>
            <a:ext cx="8459787" cy="6985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>
              <a:defRPr/>
            </a:pPr>
            <a:endParaRPr kumimoji="0" lang="ko-KR" altLang="en-US" sz="2400">
              <a:latin typeface="Times New Roman" panose="02020603050405020304" pitchFamily="18" charset="0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409575" y="134938"/>
            <a:ext cx="138113" cy="141287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>
              <a:defRPr/>
            </a:pPr>
            <a:endParaRPr kumimoji="0" lang="ko-KR" altLang="en-US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47688" y="0"/>
            <a:ext cx="139700" cy="138113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>
              <a:defRPr/>
            </a:pPr>
            <a:endParaRPr kumimoji="0" lang="ko-KR" altLang="en-US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547688" y="134938"/>
            <a:ext cx="139700" cy="141287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>
              <a:defRPr/>
            </a:pPr>
            <a:endParaRPr kumimoji="0" lang="ko-KR" altLang="en-US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274638" y="274638"/>
            <a:ext cx="136525" cy="138112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>
              <a:defRPr/>
            </a:pPr>
            <a:endParaRPr kumimoji="0" lang="ko-KR" altLang="en-US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131763" y="136525"/>
            <a:ext cx="141287" cy="138113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>
              <a:defRPr/>
            </a:pPr>
            <a:endParaRPr kumimoji="0" lang="ko-KR" altLang="en-US" sz="2400">
              <a:latin typeface="Times New Roman" panose="02020603050405020304" pitchFamily="18" charset="0"/>
            </a:endParaRP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09575" y="271463"/>
            <a:ext cx="138113" cy="138112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>
              <a:defRPr/>
            </a:pPr>
            <a:endParaRPr kumimoji="0" lang="ko-KR" altLang="en-US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74638" y="409575"/>
            <a:ext cx="136525" cy="136525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>
              <a:defRPr/>
            </a:pPr>
            <a:endParaRPr kumimoji="0" lang="ko-KR" altLang="en-US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1037" name="Rectangle 13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2603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38" name="Rectangle 1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12875"/>
            <a:ext cx="8229600" cy="4824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322575" name="Rectangle 1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latinLnBrk="1" hangingPunct="1">
              <a:defRPr kumimoji="0" sz="1200">
                <a:latin typeface="+mn-ea"/>
              </a:defRPr>
            </a:lvl1pPr>
          </a:lstStyle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0" y="1268413"/>
            <a:ext cx="9144000" cy="71437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>
              <a:defRPr/>
            </a:pPr>
            <a:endParaRPr kumimoji="0" lang="ko-KR" altLang="en-US" sz="2400">
              <a:latin typeface="Times New Roman" panose="02020603050405020304" pitchFamily="18" charset="0"/>
            </a:endParaRPr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auto">
          <a:xfrm>
            <a:off x="0" y="1268413"/>
            <a:ext cx="9144000" cy="71437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>
              <a:defRPr/>
            </a:pPr>
            <a:endParaRPr kumimoji="0" lang="ko-KR" altLang="en-US" sz="2400">
              <a:latin typeface="Times New Roman" panose="02020603050405020304" pitchFamily="18" charset="0"/>
            </a:endParaRPr>
          </a:p>
        </p:txBody>
      </p:sp>
      <p:sp>
        <p:nvSpPr>
          <p:cNvPr id="1042" name="Rectangle 18"/>
          <p:cNvSpPr>
            <a:spLocks noChangeArrowheads="1"/>
          </p:cNvSpPr>
          <p:nvPr userDrawn="1"/>
        </p:nvSpPr>
        <p:spPr bwMode="auto">
          <a:xfrm>
            <a:off x="0" y="1268413"/>
            <a:ext cx="9144000" cy="71437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>
              <a:defRPr/>
            </a:pPr>
            <a:endParaRPr kumimoji="0" lang="ko-KR" altLang="en-US" sz="2400">
              <a:latin typeface="Times New Roman" panose="02020603050405020304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8" r:id="rId1"/>
    <p:sldLayoutId id="2147483908" r:id="rId2"/>
    <p:sldLayoutId id="2147483909" r:id="rId3"/>
    <p:sldLayoutId id="2147483910" r:id="rId4"/>
    <p:sldLayoutId id="2147483911" r:id="rId5"/>
    <p:sldLayoutId id="2147483912" r:id="rId6"/>
    <p:sldLayoutId id="2147483913" r:id="rId7"/>
    <p:sldLayoutId id="2147483914" r:id="rId8"/>
    <p:sldLayoutId id="2147483915" r:id="rId9"/>
    <p:sldLayoutId id="2147483916" r:id="rId10"/>
    <p:sldLayoutId id="2147483917" r:id="rId11"/>
  </p:sldLayoutIdLst>
  <p:hf hdr="0" ftr="0"/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kumimoji="1" sz="4000" b="1">
          <a:solidFill>
            <a:srgbClr val="FF6600"/>
          </a:solidFill>
          <a:latin typeface="+mj-lt"/>
          <a:ea typeface="+mj-ea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4000" b="1">
          <a:solidFill>
            <a:srgbClr val="FF6600"/>
          </a:solidFill>
          <a:latin typeface="Tahoma" pitchFamily="34" charset="0"/>
          <a:ea typeface="굴림" pitchFamily="50" charset="-127"/>
          <a:cs typeface="Tahoma" pitchFamily="34" charset="0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4000" b="1">
          <a:solidFill>
            <a:srgbClr val="FF6600"/>
          </a:solidFill>
          <a:latin typeface="Tahoma" pitchFamily="34" charset="0"/>
          <a:ea typeface="굴림" pitchFamily="50" charset="-127"/>
          <a:cs typeface="Tahoma" pitchFamily="34" charset="0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4000" b="1">
          <a:solidFill>
            <a:srgbClr val="FF6600"/>
          </a:solidFill>
          <a:latin typeface="Tahoma" pitchFamily="34" charset="0"/>
          <a:ea typeface="굴림" pitchFamily="50" charset="-127"/>
          <a:cs typeface="Tahoma" pitchFamily="34" charset="0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4000" b="1">
          <a:solidFill>
            <a:srgbClr val="FF6600"/>
          </a:solidFill>
          <a:latin typeface="Tahoma" pitchFamily="34" charset="0"/>
          <a:ea typeface="굴림" pitchFamily="50" charset="-127"/>
          <a:cs typeface="Tahoma" pitchFamily="34" charset="0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4000" b="1">
          <a:solidFill>
            <a:srgbClr val="FF6600"/>
          </a:solidFill>
          <a:latin typeface="Tahoma" pitchFamily="34" charset="0"/>
          <a:ea typeface="굴림" pitchFamily="50" charset="-127"/>
          <a:cs typeface="Tahoma" pitchFamily="34" charset="0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4000" b="1">
          <a:solidFill>
            <a:srgbClr val="FF6600"/>
          </a:solidFill>
          <a:latin typeface="Tahoma" pitchFamily="34" charset="0"/>
          <a:ea typeface="굴림" pitchFamily="50" charset="-127"/>
          <a:cs typeface="Tahoma" pitchFamily="34" charset="0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4000" b="1">
          <a:solidFill>
            <a:srgbClr val="FF6600"/>
          </a:solidFill>
          <a:latin typeface="Tahoma" pitchFamily="34" charset="0"/>
          <a:ea typeface="굴림" pitchFamily="50" charset="-127"/>
          <a:cs typeface="Tahoma" pitchFamily="34" charset="0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4000" b="1">
          <a:solidFill>
            <a:srgbClr val="FF6600"/>
          </a:solidFill>
          <a:latin typeface="Tahoma" pitchFamily="34" charset="0"/>
          <a:ea typeface="굴림" pitchFamily="50" charset="-127"/>
          <a:cs typeface="Tahoma" pitchFamily="34" charset="0"/>
        </a:defRPr>
      </a:lvl9pPr>
    </p:titleStyle>
    <p:bodyStyle>
      <a:lvl1pPr marL="342900" indent="-342900" algn="l" rtl="0" eaLnBrk="0" fontAlgn="base" latinLnBrk="1" hangingPunct="0">
        <a:spcBef>
          <a:spcPct val="5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kumimoji="1"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kumimoji="1" sz="20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kumimoji="1"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kumimoji="1"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kumimoji="1"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0D7EB360-66DD-468D-AF31-E5ECEB54D9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3170" y="20950"/>
            <a:ext cx="4917659" cy="4464496"/>
          </a:xfrm>
          <a:prstGeom prst="rect">
            <a:avLst/>
          </a:prstGeom>
        </p:spPr>
      </p:pic>
      <p:pic>
        <p:nvPicPr>
          <p:cNvPr id="7" name="그림 6" descr="표지판, 그리기이(가) 표시된 사진&#10;&#10;자동 생성된 설명">
            <a:extLst>
              <a:ext uri="{FF2B5EF4-FFF2-40B4-BE49-F238E27FC236}">
                <a16:creationId xmlns:a16="http://schemas.microsoft.com/office/drawing/2014/main" id="{F9E2F7D4-6BD9-4F28-BCE5-4729574EB2D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7155" y="6124655"/>
            <a:ext cx="1870846" cy="63968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11710EB-7F6E-47E1-99ED-93D6A79F3044}"/>
              </a:ext>
            </a:extLst>
          </p:cNvPr>
          <p:cNvSpPr txBox="1"/>
          <p:nvPr/>
        </p:nvSpPr>
        <p:spPr>
          <a:xfrm>
            <a:off x="739665" y="4508828"/>
            <a:ext cx="7362913" cy="16158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• </a:t>
            </a:r>
            <a:r>
              <a:rPr lang="ko-KR" altLang="en-US" sz="1100" dirty="0"/>
              <a:t>본 강의자료는 교수님의 원활한 강의를 돕기 위해</a:t>
            </a:r>
            <a:r>
              <a:rPr lang="en-US" altLang="ko-KR" sz="1100" dirty="0"/>
              <a:t> </a:t>
            </a:r>
            <a:r>
              <a:rPr lang="ko-KR" altLang="en-US" sz="1100" dirty="0"/>
              <a:t>출판사와 저자의 노력으로 만들어진 보조 자료입니다</a:t>
            </a:r>
            <a:r>
              <a:rPr lang="en-US" altLang="ko-KR" sz="1100" dirty="0"/>
              <a:t>.</a:t>
            </a:r>
          </a:p>
          <a:p>
            <a:endParaRPr lang="en-US" altLang="ko-KR" sz="1100" dirty="0"/>
          </a:p>
          <a:p>
            <a:r>
              <a:rPr lang="en-US" altLang="ko-KR" sz="11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• </a:t>
            </a:r>
            <a:r>
              <a:rPr lang="ko-KR" altLang="en-US" sz="1100" dirty="0"/>
              <a:t>강의자료는 교재의 핵심적인 내용만 담고 있어</a:t>
            </a:r>
            <a:r>
              <a:rPr lang="en-US" altLang="ko-KR" sz="1100" dirty="0"/>
              <a:t> </a:t>
            </a:r>
            <a:r>
              <a:rPr lang="ko-KR" altLang="en-US" sz="1100" dirty="0"/>
              <a:t>교재와 함께 사용할 때 학습에 더 큰 시너지 효과를 얻을 수 있습니다</a:t>
            </a:r>
            <a:r>
              <a:rPr lang="en-US" altLang="ko-KR" sz="1100" dirty="0"/>
              <a:t>.</a:t>
            </a:r>
          </a:p>
          <a:p>
            <a:endParaRPr lang="en-US" altLang="ko-KR" sz="1100" dirty="0"/>
          </a:p>
          <a:p>
            <a:r>
              <a:rPr lang="en-US" altLang="ko-KR" sz="11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• </a:t>
            </a:r>
            <a:r>
              <a:rPr lang="ko-KR" altLang="en-US" sz="1100" dirty="0"/>
              <a:t>특히 본문 예제</a:t>
            </a:r>
            <a:r>
              <a:rPr lang="en-US" altLang="ko-KR" sz="1100" dirty="0"/>
              <a:t>, </a:t>
            </a:r>
            <a:r>
              <a:rPr lang="ko-KR" altLang="en-US" sz="1100" dirty="0"/>
              <a:t>연습문제 등을 각종 시험에 활용한다면</a:t>
            </a:r>
            <a:r>
              <a:rPr lang="en-US" altLang="ko-KR" sz="1100" dirty="0"/>
              <a:t> </a:t>
            </a:r>
            <a:r>
              <a:rPr lang="ko-KR" altLang="en-US" sz="1100" dirty="0"/>
              <a:t>학생들의 학업 성취도 향상에 큰 도움이 될 수 있습니다</a:t>
            </a:r>
            <a:r>
              <a:rPr lang="en-US" altLang="ko-KR" sz="1100" dirty="0"/>
              <a:t>.</a:t>
            </a:r>
          </a:p>
          <a:p>
            <a:endParaRPr lang="en-US" altLang="ko-KR" sz="1100" dirty="0"/>
          </a:p>
          <a:p>
            <a:r>
              <a:rPr lang="en-US" altLang="ko-KR" sz="11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• </a:t>
            </a:r>
            <a:r>
              <a:rPr lang="ko-KR" altLang="en-US" sz="1100" dirty="0"/>
              <a:t>교수님의 알찬 강의는 새로운 콘텐츠 개발과 출판 문화 발전에 큰 힘이 되고 있습니다</a:t>
            </a:r>
            <a:r>
              <a:rPr lang="en-US" altLang="ko-KR" sz="1100" dirty="0"/>
              <a:t>.</a:t>
            </a:r>
          </a:p>
          <a:p>
            <a:endParaRPr lang="en-US" altLang="ko-KR" sz="1100" dirty="0"/>
          </a:p>
          <a:p>
            <a:r>
              <a:rPr lang="ko-KR" altLang="en-US" sz="1100" dirty="0"/>
              <a:t>   감사합니다</a:t>
            </a:r>
            <a:r>
              <a:rPr lang="en-US" altLang="ko-KR" sz="1100" dirty="0"/>
              <a:t>.</a:t>
            </a:r>
            <a:endParaRPr lang="ko-KR" altLang="en-US" sz="1100" dirty="0"/>
          </a:p>
        </p:txBody>
      </p:sp>
    </p:spTree>
    <p:extLst>
      <p:ext uri="{BB962C8B-B14F-4D97-AF65-F5344CB8AC3E}">
        <p14:creationId xmlns:p14="http://schemas.microsoft.com/office/powerpoint/2010/main" val="39270160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7411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7412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27F4A21A-7CB8-451E-9433-B795BA23C31E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10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pic>
        <p:nvPicPr>
          <p:cNvPr id="17414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260350"/>
            <a:ext cx="7839075" cy="604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8435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8436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2934D24F-0C67-450E-86C8-733FEC2DF56B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11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pic>
        <p:nvPicPr>
          <p:cNvPr id="18438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370013"/>
            <a:ext cx="7759700" cy="525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2"/>
          <p:cNvSpPr>
            <a:spLocks noChangeArrowheads="1"/>
          </p:cNvSpPr>
          <p:nvPr/>
        </p:nvSpPr>
        <p:spPr bwMode="auto">
          <a:xfrm>
            <a:off x="1763713" y="1752600"/>
            <a:ext cx="7227887" cy="172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ko-KR" sz="46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7.2 do-while </a:t>
            </a:r>
            <a:r>
              <a:rPr lang="ko-KR" altLang="en-US" sz="46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문</a:t>
            </a: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45EFF907-63BF-4F7B-93B4-0FC4E930972C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13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23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>
                <a:solidFill>
                  <a:srgbClr val="000000"/>
                </a:solidFill>
              </a:rPr>
              <a:t>do-while </a:t>
            </a:r>
            <a:r>
              <a:rPr lang="ko-KR" altLang="en-US">
                <a:solidFill>
                  <a:srgbClr val="000000"/>
                </a:solidFill>
              </a:rPr>
              <a:t>문 </a:t>
            </a:r>
          </a:p>
        </p:txBody>
      </p:sp>
      <p:sp>
        <p:nvSpPr>
          <p:cNvPr id="215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12875"/>
            <a:ext cx="4835525" cy="4824413"/>
          </a:xfrm>
        </p:spPr>
        <p:txBody>
          <a:bodyPr/>
          <a:lstStyle/>
          <a:p>
            <a:pPr eaLnBrk="1" hangingPunct="1"/>
            <a:r>
              <a:rPr lang="en-US" altLang="ko-KR">
                <a:solidFill>
                  <a:srgbClr val="FF6600"/>
                </a:solidFill>
              </a:rPr>
              <a:t>do-while </a:t>
            </a:r>
            <a:r>
              <a:rPr lang="ko-KR" altLang="en-US">
                <a:solidFill>
                  <a:srgbClr val="FF6600"/>
                </a:solidFill>
              </a:rPr>
              <a:t>문</a:t>
            </a:r>
          </a:p>
          <a:p>
            <a:pPr lvl="1" eaLnBrk="1" hangingPunct="1"/>
            <a:r>
              <a:rPr lang="ko-KR" altLang="en-US"/>
              <a:t>루프 본체를 먼저 실행하고 조건을 검사하고 그 값이 참인 동안 반복한다</a:t>
            </a:r>
            <a:r>
              <a:rPr lang="en-US" altLang="ko-KR"/>
              <a:t>.</a:t>
            </a:r>
            <a:endParaRPr lang="ko-KR" altLang="en-US">
              <a:solidFill>
                <a:srgbClr val="FF6600"/>
              </a:solidFill>
            </a:endParaRPr>
          </a:p>
          <a:p>
            <a:pPr lvl="1" eaLnBrk="1" hangingPunct="1"/>
            <a:r>
              <a:rPr lang="ko-KR" altLang="en-US">
                <a:solidFill>
                  <a:srgbClr val="FF00FF"/>
                </a:solidFill>
              </a:rPr>
              <a:t>루프 본체를 적어도 한 번 실행</a:t>
            </a:r>
          </a:p>
          <a:p>
            <a:pPr eaLnBrk="1" hangingPunct="1"/>
            <a:endParaRPr lang="en-US" altLang="ko-KR"/>
          </a:p>
          <a:p>
            <a:pPr eaLnBrk="1" hangingPunct="1"/>
            <a:r>
              <a:rPr lang="ko-KR" altLang="en-US"/>
              <a:t>구문 형식</a:t>
            </a:r>
            <a:endParaRPr lang="en-US" altLang="ko-KR"/>
          </a:p>
          <a:p>
            <a:pPr lvl="1" eaLnBrk="1" hangingPunct="1">
              <a:buFont typeface="Wingdings" panose="05000000000000000000" pitchFamily="2" charset="2"/>
              <a:buNone/>
            </a:pPr>
            <a:endParaRPr lang="en-US" altLang="ko-KR">
              <a:solidFill>
                <a:srgbClr val="0000CC"/>
              </a:solidFill>
            </a:endParaRP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ko-KR">
                <a:solidFill>
                  <a:srgbClr val="0000FF"/>
                </a:solidFill>
              </a:rPr>
              <a:t>do</a:t>
            </a:r>
            <a:r>
              <a:rPr lang="en-US" altLang="ko-KR"/>
              <a:t>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ko-KR"/>
              <a:t>    </a:t>
            </a:r>
            <a:r>
              <a:rPr lang="ko-KR" altLang="en-US"/>
              <a:t>문장</a:t>
            </a:r>
            <a:r>
              <a:rPr lang="en-US" altLang="ko-KR"/>
              <a:t>;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ko-KR">
                <a:solidFill>
                  <a:srgbClr val="0000FF"/>
                </a:solidFill>
              </a:rPr>
              <a:t>while</a:t>
            </a:r>
            <a:r>
              <a:rPr lang="en-US" altLang="ko-KR"/>
              <a:t> (</a:t>
            </a:r>
            <a:r>
              <a:rPr lang="ko-KR" altLang="en-US"/>
              <a:t>조건식</a:t>
            </a:r>
            <a:r>
              <a:rPr lang="en-US" altLang="ko-KR"/>
              <a:t>);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endParaRPr lang="ko-KR" altLang="en-US"/>
          </a:p>
        </p:txBody>
      </p:sp>
      <p:pic>
        <p:nvPicPr>
          <p:cNvPr id="21510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3176588"/>
            <a:ext cx="2735263" cy="3300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CB715FD4-1C99-44F0-801D-7E117932CF9E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14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23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235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>
                <a:solidFill>
                  <a:srgbClr val="000000"/>
                </a:solidFill>
              </a:rPr>
              <a:t>do-while </a:t>
            </a:r>
            <a:r>
              <a:rPr lang="ko-KR" altLang="en-US">
                <a:solidFill>
                  <a:srgbClr val="000000"/>
                </a:solidFill>
              </a:rPr>
              <a:t>문 </a:t>
            </a:r>
          </a:p>
        </p:txBody>
      </p:sp>
      <p:sp>
        <p:nvSpPr>
          <p:cNvPr id="6349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12875"/>
            <a:ext cx="4475163" cy="4824413"/>
          </a:xfrm>
        </p:spPr>
        <p:txBody>
          <a:bodyPr/>
          <a:lstStyle/>
          <a:p>
            <a:pPr eaLnBrk="1" hangingPunct="1">
              <a:defRPr/>
            </a:pPr>
            <a:r>
              <a:rPr lang="ko-KR" altLang="en-US" dirty="0"/>
              <a:t>구문 형식</a:t>
            </a:r>
            <a:endParaRPr lang="en-US" altLang="ko-KR" dirty="0">
              <a:solidFill>
                <a:srgbClr val="0000CC"/>
              </a:solidFill>
            </a:endParaRPr>
          </a:p>
          <a:p>
            <a:pPr lvl="1" eaLnBrk="1" hangingPunct="1">
              <a:buFont typeface="Wingdings" panose="05000000000000000000" pitchFamily="2" charset="2"/>
              <a:buNone/>
              <a:defRPr/>
            </a:pPr>
            <a:r>
              <a:rPr lang="en-US" altLang="ko-KR" dirty="0">
                <a:solidFill>
                  <a:srgbClr val="0000FF"/>
                </a:solidFill>
              </a:rPr>
              <a:t>do</a:t>
            </a:r>
            <a:r>
              <a:rPr lang="en-US" altLang="ko-KR" dirty="0"/>
              <a:t> { </a:t>
            </a:r>
          </a:p>
          <a:p>
            <a:pPr lvl="1" eaLnBrk="1" hangingPunct="1">
              <a:buFont typeface="Wingdings" panose="05000000000000000000" pitchFamily="2" charset="2"/>
              <a:buNone/>
              <a:defRPr/>
            </a:pPr>
            <a:r>
              <a:rPr lang="en-US" altLang="ko-KR" dirty="0"/>
              <a:t>    </a:t>
            </a:r>
            <a:r>
              <a:rPr lang="ko-KR" altLang="en-US" dirty="0"/>
              <a:t>문장</a:t>
            </a:r>
            <a:r>
              <a:rPr lang="en-US" altLang="ko-KR" dirty="0"/>
              <a:t>1; </a:t>
            </a:r>
          </a:p>
          <a:p>
            <a:pPr lvl="1" eaLnBrk="1" hangingPunct="1">
              <a:buFont typeface="Wingdings" panose="05000000000000000000" pitchFamily="2" charset="2"/>
              <a:buNone/>
              <a:defRPr/>
            </a:pPr>
            <a:r>
              <a:rPr lang="en-US" altLang="ko-KR" dirty="0"/>
              <a:t>     ... </a:t>
            </a:r>
          </a:p>
          <a:p>
            <a:pPr lvl="1" eaLnBrk="1" hangingPunct="1">
              <a:buFont typeface="Wingdings" panose="05000000000000000000" pitchFamily="2" charset="2"/>
              <a:buNone/>
              <a:defRPr/>
            </a:pPr>
            <a:r>
              <a:rPr lang="en-US" altLang="ko-KR" dirty="0"/>
              <a:t>    </a:t>
            </a:r>
            <a:r>
              <a:rPr lang="ko-KR" altLang="en-US" dirty="0"/>
              <a:t>문장</a:t>
            </a:r>
            <a:r>
              <a:rPr lang="en-US" altLang="ko-KR" dirty="0"/>
              <a:t>n; </a:t>
            </a:r>
          </a:p>
          <a:p>
            <a:pPr lvl="1" eaLnBrk="1" hangingPunct="1">
              <a:buFont typeface="Wingdings" panose="05000000000000000000" pitchFamily="2" charset="2"/>
              <a:buNone/>
              <a:defRPr/>
            </a:pPr>
            <a:r>
              <a:rPr lang="en-US" altLang="ko-KR" dirty="0"/>
              <a:t>} </a:t>
            </a:r>
            <a:r>
              <a:rPr lang="en-US" altLang="ko-KR" dirty="0">
                <a:solidFill>
                  <a:srgbClr val="0000FF"/>
                </a:solidFill>
              </a:rPr>
              <a:t>while</a:t>
            </a:r>
            <a:r>
              <a:rPr lang="en-US" altLang="ko-KR" dirty="0"/>
              <a:t> (</a:t>
            </a:r>
            <a:r>
              <a:rPr lang="ko-KR" altLang="en-US" dirty="0"/>
              <a:t>조건식</a:t>
            </a:r>
            <a:r>
              <a:rPr lang="en-US" altLang="ko-KR" dirty="0"/>
              <a:t>);</a:t>
            </a:r>
          </a:p>
          <a:p>
            <a:pPr>
              <a:defRPr/>
            </a:pPr>
            <a:r>
              <a:rPr lang="ko-KR" altLang="en-US" dirty="0"/>
              <a:t>예</a:t>
            </a:r>
            <a:endParaRPr lang="en-US" altLang="ko-KR" dirty="0"/>
          </a:p>
          <a:p>
            <a:pPr marL="457200" lvl="1" indent="0">
              <a:buFont typeface="Wingdings" panose="05000000000000000000" pitchFamily="2" charset="2"/>
              <a:buNone/>
              <a:defRPr/>
            </a:pPr>
            <a:r>
              <a:rPr lang="en-US" altLang="ko-KR" dirty="0" err="1">
                <a:solidFill>
                  <a:srgbClr val="0000FF"/>
                </a:solidFill>
              </a:rPr>
              <a:t>int</a:t>
            </a:r>
            <a:r>
              <a:rPr lang="en-US" altLang="ko-KR" dirty="0"/>
              <a:t> count = 1;</a:t>
            </a:r>
          </a:p>
          <a:p>
            <a:pPr marL="457200" lvl="1" indent="0">
              <a:buFont typeface="Wingdings" panose="05000000000000000000" pitchFamily="2" charset="2"/>
              <a:buNone/>
              <a:defRPr/>
            </a:pPr>
            <a:r>
              <a:rPr lang="en-US" altLang="ko-KR" dirty="0">
                <a:solidFill>
                  <a:srgbClr val="0000FF"/>
                </a:solidFill>
              </a:rPr>
              <a:t>do</a:t>
            </a:r>
            <a:r>
              <a:rPr lang="en-US" altLang="ko-KR" dirty="0"/>
              <a:t> {</a:t>
            </a:r>
          </a:p>
          <a:p>
            <a:pPr marL="457200" lvl="1" indent="0">
              <a:buFont typeface="Wingdings" panose="05000000000000000000" pitchFamily="2" charset="2"/>
              <a:buNone/>
              <a:defRPr/>
            </a:pPr>
            <a:r>
              <a:rPr lang="en-US" altLang="ko-KR" dirty="0"/>
              <a:t>    </a:t>
            </a:r>
            <a:r>
              <a:rPr lang="en-US" altLang="ko-KR" dirty="0" err="1"/>
              <a:t>printf</a:t>
            </a:r>
            <a:r>
              <a:rPr lang="en-US" altLang="ko-KR" dirty="0"/>
              <a:t>("%d ", count);</a:t>
            </a:r>
          </a:p>
          <a:p>
            <a:pPr marL="457200" lvl="1" indent="0">
              <a:buFont typeface="Wingdings" panose="05000000000000000000" pitchFamily="2" charset="2"/>
              <a:buNone/>
              <a:defRPr/>
            </a:pPr>
            <a:r>
              <a:rPr lang="en-US" altLang="ko-KR" dirty="0"/>
              <a:t>    count++;</a:t>
            </a:r>
          </a:p>
          <a:p>
            <a:pPr marL="457200" lvl="1" indent="0">
              <a:buFont typeface="Wingdings" panose="05000000000000000000" pitchFamily="2" charset="2"/>
              <a:buNone/>
              <a:defRPr/>
            </a:pPr>
            <a:r>
              <a:rPr lang="en-US" altLang="ko-KR" dirty="0"/>
              <a:t>} </a:t>
            </a:r>
            <a:r>
              <a:rPr lang="en-US" altLang="ko-KR" dirty="0">
                <a:solidFill>
                  <a:srgbClr val="0000FF"/>
                </a:solidFill>
              </a:rPr>
              <a:t>while</a:t>
            </a:r>
            <a:r>
              <a:rPr lang="en-US" altLang="ko-KR" dirty="0"/>
              <a:t> (count &lt;= 101);</a:t>
            </a:r>
            <a:endParaRPr lang="ko-KR" altLang="en-US" dirty="0"/>
          </a:p>
        </p:txBody>
      </p:sp>
      <p:pic>
        <p:nvPicPr>
          <p:cNvPr id="23558" name="그림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2049463"/>
            <a:ext cx="2982913" cy="419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560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5604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567FC86E-D479-4275-9640-FBD974A91A40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15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pic>
        <p:nvPicPr>
          <p:cNvPr id="25606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7163" y="3960813"/>
            <a:ext cx="647700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7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255588"/>
            <a:ext cx="7762875" cy="6053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6627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6628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D13C618-16E7-4EAB-BA30-8F20D01172B4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16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pic>
        <p:nvPicPr>
          <p:cNvPr id="26630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412875"/>
            <a:ext cx="6767512" cy="2116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7651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7652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D5DBF220-D5FB-4219-AB0E-A46F2B9A73A1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17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pic>
        <p:nvPicPr>
          <p:cNvPr id="27654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298450"/>
            <a:ext cx="7862888" cy="608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8675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4CE36517-541A-48AC-8BAB-E401D6590749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18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pic>
        <p:nvPicPr>
          <p:cNvPr id="28677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238" y="1455738"/>
            <a:ext cx="7950200" cy="3884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8" name="내용 개체 틀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2"/>
          <p:cNvSpPr>
            <a:spLocks noChangeArrowheads="1"/>
          </p:cNvSpPr>
          <p:nvPr/>
        </p:nvSpPr>
        <p:spPr bwMode="auto">
          <a:xfrm>
            <a:off x="1763713" y="1752600"/>
            <a:ext cx="7227887" cy="172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ko-KR" sz="46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7.3 for </a:t>
            </a:r>
            <a:r>
              <a:rPr lang="ko-KR" altLang="en-US" sz="46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문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br>
              <a:rPr lang="en-US" altLang="ko-KR"/>
            </a:br>
            <a:endParaRPr lang="ko-KR" altLang="en-US"/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1763713" y="1752600"/>
            <a:ext cx="7227887" cy="172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ko-KR" sz="46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Chap 07 </a:t>
            </a:r>
            <a:r>
              <a:rPr lang="ko-KR" altLang="en-US" sz="46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반복문</a:t>
            </a:r>
          </a:p>
        </p:txBody>
      </p:sp>
      <p:sp>
        <p:nvSpPr>
          <p:cNvPr id="5126" name="Text Box 7"/>
          <p:cNvSpPr txBox="1">
            <a:spLocks noChangeArrowheads="1"/>
          </p:cNvSpPr>
          <p:nvPr/>
        </p:nvSpPr>
        <p:spPr bwMode="auto">
          <a:xfrm>
            <a:off x="3543300" y="4098925"/>
            <a:ext cx="2260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ko-KR">
                <a:latin typeface="Lucida Console" panose="020B0609040504020204" pitchFamily="49" charset="0"/>
              </a:rPr>
              <a:t>©</a:t>
            </a:r>
            <a:r>
              <a:rPr lang="ko-KR" altLang="en-US">
                <a:latin typeface="Lucida Console" panose="020B0609040504020204" pitchFamily="49" charset="0"/>
              </a:rPr>
              <a:t>우균</a:t>
            </a:r>
            <a:r>
              <a:rPr lang="en-US" altLang="ko-KR">
                <a:latin typeface="Lucida Console" panose="020B0609040504020204" pitchFamily="49" charset="0"/>
              </a:rPr>
              <a:t>, </a:t>
            </a:r>
            <a:r>
              <a:rPr lang="ko-KR" altLang="en-US">
                <a:latin typeface="Lucida Console" panose="020B0609040504020204" pitchFamily="49" charset="0"/>
              </a:rPr>
              <a:t>창병모</a:t>
            </a: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80C2DFD-2AB2-4057-A27B-157F0379BEDA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20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23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317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>
                <a:solidFill>
                  <a:srgbClr val="000000"/>
                </a:solidFill>
              </a:rPr>
              <a:t>for </a:t>
            </a:r>
            <a:r>
              <a:rPr lang="ko-KR" altLang="en-US">
                <a:solidFill>
                  <a:srgbClr val="000000"/>
                </a:solidFill>
              </a:rPr>
              <a:t>문</a:t>
            </a:r>
          </a:p>
        </p:txBody>
      </p:sp>
      <p:sp>
        <p:nvSpPr>
          <p:cNvPr id="696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341438"/>
            <a:ext cx="5329237" cy="5256212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altLang="ko-KR" sz="2000" dirty="0">
                <a:solidFill>
                  <a:srgbClr val="FF6600"/>
                </a:solidFill>
              </a:rPr>
              <a:t>for </a:t>
            </a:r>
            <a:r>
              <a:rPr lang="ko-KR" altLang="en-US" sz="2000" dirty="0">
                <a:solidFill>
                  <a:srgbClr val="FF6600"/>
                </a:solidFill>
              </a:rPr>
              <a:t>문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ko-KR" altLang="en-US" sz="1800" dirty="0">
                <a:solidFill>
                  <a:srgbClr val="FF00FF"/>
                </a:solidFill>
              </a:rPr>
              <a:t>보통 정해진 회수만큼 반복할</a:t>
            </a:r>
            <a:r>
              <a:rPr lang="en-US" altLang="ko-KR" sz="1800" dirty="0">
                <a:solidFill>
                  <a:srgbClr val="FF00FF"/>
                </a:solidFill>
              </a:rPr>
              <a:t> </a:t>
            </a:r>
            <a:r>
              <a:rPr lang="ko-KR" altLang="en-US" sz="1800" dirty="0">
                <a:solidFill>
                  <a:srgbClr val="FF00FF"/>
                </a:solidFill>
              </a:rPr>
              <a:t>때 사용된다</a:t>
            </a:r>
            <a:r>
              <a:rPr lang="en-US" altLang="ko-KR" sz="1800" dirty="0">
                <a:solidFill>
                  <a:srgbClr val="FF00FF"/>
                </a:solidFill>
              </a:rPr>
              <a:t>.</a:t>
            </a:r>
            <a:r>
              <a:rPr lang="en-US" altLang="ko-KR" sz="1800" dirty="0"/>
              <a:t> </a:t>
            </a:r>
            <a:endParaRPr lang="ko-KR" altLang="en-US" sz="1800" dirty="0"/>
          </a:p>
          <a:p>
            <a:pPr eaLnBrk="1" hangingPunct="1">
              <a:lnSpc>
                <a:spcPct val="90000"/>
              </a:lnSpc>
              <a:defRPr/>
            </a:pPr>
            <a:r>
              <a:rPr lang="ko-KR" altLang="en-US" sz="2000" dirty="0"/>
              <a:t>구문 형식</a:t>
            </a:r>
            <a:endParaRPr lang="en-US" altLang="ko-KR" sz="2000" dirty="0"/>
          </a:p>
          <a:p>
            <a:pPr lvl="1" eaLnBrk="1" hangingPunct="1">
              <a:lnSpc>
                <a:spcPct val="5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altLang="ko-KR" sz="1800" dirty="0">
              <a:solidFill>
                <a:srgbClr val="0000CC"/>
              </a:solidFill>
            </a:endParaRP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n-US" altLang="ko-KR" sz="1800" dirty="0">
                <a:solidFill>
                  <a:srgbClr val="0000FF"/>
                </a:solidFill>
              </a:rPr>
              <a:t>for</a:t>
            </a:r>
            <a:r>
              <a:rPr lang="en-US" altLang="ko-KR" sz="1800" dirty="0"/>
              <a:t> ( </a:t>
            </a:r>
            <a:r>
              <a:rPr lang="ko-KR" altLang="en-US" sz="1800" dirty="0" err="1"/>
              <a:t>초기화식</a:t>
            </a:r>
            <a:r>
              <a:rPr lang="en-US" altLang="ko-KR" sz="1800" dirty="0"/>
              <a:t> ; </a:t>
            </a:r>
            <a:r>
              <a:rPr lang="ko-KR" altLang="en-US" sz="1800" dirty="0"/>
              <a:t>조건식</a:t>
            </a:r>
            <a:r>
              <a:rPr lang="en-US" altLang="ko-KR" sz="1800" dirty="0"/>
              <a:t> ; </a:t>
            </a:r>
            <a:r>
              <a:rPr lang="ko-KR" altLang="en-US" sz="1800" dirty="0" err="1"/>
              <a:t>증감식</a:t>
            </a:r>
            <a:r>
              <a:rPr lang="en-US" altLang="ko-KR" sz="1800" dirty="0"/>
              <a:t> ) 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n-US" altLang="ko-KR" sz="1800" dirty="0"/>
              <a:t>    </a:t>
            </a:r>
            <a:r>
              <a:rPr lang="ko-KR" altLang="en-US" sz="1800" dirty="0"/>
              <a:t>문장</a:t>
            </a:r>
            <a:r>
              <a:rPr lang="en-US" altLang="ko-KR" sz="1800" dirty="0"/>
              <a:t>;</a:t>
            </a:r>
          </a:p>
          <a:p>
            <a:pPr lvl="1" eaLnBrk="1" hangingPunct="1">
              <a:lnSpc>
                <a:spcPct val="5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sz="1800" dirty="0"/>
              <a:t> </a:t>
            </a:r>
            <a:endParaRPr lang="ko-KR" altLang="en-US" sz="1800" dirty="0"/>
          </a:p>
          <a:p>
            <a:pPr eaLnBrk="1" hangingPunct="1">
              <a:lnSpc>
                <a:spcPct val="90000"/>
              </a:lnSpc>
              <a:defRPr/>
            </a:pPr>
            <a:r>
              <a:rPr lang="ko-KR" altLang="en-US" sz="2000" dirty="0"/>
              <a:t>제어 흐름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ko-KR" altLang="en-US" sz="1800" dirty="0" err="1"/>
              <a:t>초기화식</a:t>
            </a:r>
            <a:endParaRPr lang="en-US" altLang="ko-KR" sz="1800" dirty="0"/>
          </a:p>
          <a:p>
            <a:pPr marL="457200" lvl="1" indent="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n-US" altLang="ko-KR" sz="1800" dirty="0"/>
              <a:t>    </a:t>
            </a:r>
            <a:r>
              <a:rPr lang="ko-KR" altLang="en-US" sz="1800" dirty="0"/>
              <a:t>루프 </a:t>
            </a:r>
            <a:r>
              <a:rPr lang="ko-KR" altLang="en-US" sz="1800" dirty="0" err="1">
                <a:solidFill>
                  <a:srgbClr val="000000"/>
                </a:solidFill>
                <a:latin typeface="YDVYMjOStd125"/>
              </a:rPr>
              <a:t>제어변수</a:t>
            </a:r>
            <a:r>
              <a:rPr lang="ko-KR" altLang="en-US" sz="1800" dirty="0">
                <a:solidFill>
                  <a:srgbClr val="000000"/>
                </a:solidFill>
                <a:latin typeface="YDVYMjOStd125"/>
              </a:rPr>
              <a:t> 등을 초기화</a:t>
            </a:r>
            <a:endParaRPr lang="en-US" altLang="ko-KR" sz="1800" dirty="0">
              <a:solidFill>
                <a:srgbClr val="000000"/>
              </a:solidFill>
              <a:latin typeface="YDVYMjOStd125"/>
            </a:endParaRPr>
          </a:p>
          <a:p>
            <a:pPr lvl="1" eaLnBrk="1" hangingPunct="1">
              <a:lnSpc>
                <a:spcPct val="90000"/>
              </a:lnSpc>
              <a:defRPr/>
            </a:pPr>
            <a:r>
              <a:rPr lang="ko-KR" altLang="en-US" sz="1800" dirty="0"/>
              <a:t>조건식</a:t>
            </a:r>
            <a:endParaRPr lang="en-US" altLang="ko-KR" sz="1800" dirty="0"/>
          </a:p>
          <a:p>
            <a:pPr marL="457200" lvl="1" indent="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n-US" altLang="ko-KR" sz="1800" dirty="0">
                <a:solidFill>
                  <a:srgbClr val="000000"/>
                </a:solidFill>
                <a:latin typeface="YDVYMjOStd125"/>
              </a:rPr>
              <a:t>    </a:t>
            </a:r>
            <a:r>
              <a:rPr lang="ko-KR" altLang="en-US" sz="1800" dirty="0">
                <a:solidFill>
                  <a:srgbClr val="000000"/>
                </a:solidFill>
                <a:latin typeface="YDVYMjOStd125"/>
              </a:rPr>
              <a:t>반복 조건을 나타내는 조건식 계산</a:t>
            </a:r>
            <a:endParaRPr lang="en-US" altLang="ko-KR" sz="1800" dirty="0"/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ko-KR" altLang="en-US" sz="1800" dirty="0"/>
              <a:t>	</a:t>
            </a:r>
            <a:r>
              <a:rPr lang="en-US" altLang="ko-KR" sz="1800" dirty="0"/>
              <a:t>- </a:t>
            </a:r>
            <a:r>
              <a:rPr lang="ko-KR" altLang="en-US" sz="1800" dirty="0"/>
              <a:t>값이 참</a:t>
            </a:r>
            <a:r>
              <a:rPr lang="en-US" altLang="ko-KR" sz="1800" dirty="0"/>
              <a:t>(0</a:t>
            </a:r>
            <a:r>
              <a:rPr lang="ko-KR" altLang="en-US" sz="1800" dirty="0"/>
              <a:t>이 아닌 값</a:t>
            </a:r>
            <a:r>
              <a:rPr lang="en-US" altLang="ko-KR" sz="1800" dirty="0"/>
              <a:t>)</a:t>
            </a:r>
            <a:r>
              <a:rPr lang="ko-KR" altLang="en-US" sz="1800" dirty="0"/>
              <a:t>이면 문장 실행</a:t>
            </a:r>
            <a:r>
              <a:rPr lang="en-US" altLang="ko-KR" sz="1800" dirty="0"/>
              <a:t> 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ko-KR" altLang="en-US" sz="1800" dirty="0"/>
              <a:t>    </a:t>
            </a:r>
            <a:r>
              <a:rPr lang="en-US" altLang="ko-KR" sz="1800" dirty="0"/>
              <a:t>- </a:t>
            </a:r>
            <a:r>
              <a:rPr lang="ko-KR" altLang="en-US" sz="1800" dirty="0"/>
              <a:t>거짓</a:t>
            </a:r>
            <a:r>
              <a:rPr lang="en-US" altLang="ko-KR" sz="1800" dirty="0"/>
              <a:t>(</a:t>
            </a:r>
            <a:r>
              <a:rPr lang="ko-KR" altLang="en-US" sz="1800" dirty="0"/>
              <a:t>값이 </a:t>
            </a:r>
            <a:r>
              <a:rPr lang="en-US" altLang="ko-KR" sz="1800" dirty="0"/>
              <a:t>0)</a:t>
            </a:r>
            <a:r>
              <a:rPr lang="ko-KR" altLang="en-US" sz="1800" dirty="0"/>
              <a:t>이면 루프를 벗어남</a:t>
            </a:r>
            <a:r>
              <a:rPr lang="en-US" altLang="ko-KR" sz="1800" dirty="0"/>
              <a:t>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ko-KR" altLang="en-US" sz="1800" dirty="0" err="1"/>
              <a:t>증감식</a:t>
            </a:r>
            <a:endParaRPr lang="en-US" altLang="ko-KR" sz="1800" dirty="0"/>
          </a:p>
          <a:p>
            <a:pPr marL="457200" lvl="1" indent="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n-US" altLang="ko-KR" sz="1800" dirty="0"/>
              <a:t>    </a:t>
            </a:r>
            <a:r>
              <a:rPr lang="ko-KR" altLang="en-US" sz="1800" dirty="0"/>
              <a:t>문장</a:t>
            </a:r>
            <a:r>
              <a:rPr lang="en-US" altLang="ko-KR" sz="1800" dirty="0"/>
              <a:t> </a:t>
            </a:r>
            <a:r>
              <a:rPr lang="ko-KR" altLang="en-US" sz="1800" dirty="0"/>
              <a:t>실행 후에 루프 </a:t>
            </a:r>
            <a:r>
              <a:rPr lang="ko-KR" altLang="en-US" sz="1800" dirty="0" err="1"/>
              <a:t>제어변수</a:t>
            </a:r>
            <a:r>
              <a:rPr lang="ko-KR" altLang="en-US" sz="1800" dirty="0"/>
              <a:t> 변수 증감</a:t>
            </a:r>
            <a:endParaRPr lang="en-US" altLang="ko-KR" sz="1800" dirty="0"/>
          </a:p>
          <a:p>
            <a:pPr lvl="1" eaLnBrk="1" hangingPunct="1">
              <a:lnSpc>
                <a:spcPct val="90000"/>
              </a:lnSpc>
              <a:defRPr/>
            </a:pPr>
            <a:r>
              <a:rPr lang="ko-KR" altLang="en-US" sz="1800" dirty="0"/>
              <a:t>조건식부터 반복</a:t>
            </a:r>
            <a:r>
              <a:rPr lang="en-US" altLang="ko-KR" sz="1800" dirty="0"/>
              <a:t> </a:t>
            </a:r>
            <a:endParaRPr lang="ko-KR" altLang="en-US" sz="1800" dirty="0"/>
          </a:p>
        </p:txBody>
      </p:sp>
      <p:pic>
        <p:nvPicPr>
          <p:cNvPr id="31750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1628775"/>
            <a:ext cx="2663825" cy="454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D72A0EB1-8C3B-4EA8-B1C6-E14E18A8AD0C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21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337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>
                <a:solidFill>
                  <a:srgbClr val="000000"/>
                </a:solidFill>
              </a:rPr>
              <a:t>for </a:t>
            </a:r>
            <a:r>
              <a:rPr lang="ko-KR" altLang="en-US">
                <a:solidFill>
                  <a:srgbClr val="000000"/>
                </a:solidFill>
              </a:rPr>
              <a:t>문 예</a:t>
            </a:r>
          </a:p>
        </p:txBody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ko-KR"/>
              <a:t>for </a:t>
            </a:r>
            <a:r>
              <a:rPr lang="ko-KR" altLang="en-US"/>
              <a:t>루프를 사용해서 </a:t>
            </a:r>
            <a:r>
              <a:rPr lang="en-US" altLang="ko-KR"/>
              <a:t>1</a:t>
            </a:r>
            <a:r>
              <a:rPr lang="ko-KR" altLang="en-US"/>
              <a:t>부터 </a:t>
            </a:r>
            <a:r>
              <a:rPr lang="en-US" altLang="ko-KR"/>
              <a:t>100</a:t>
            </a:r>
            <a:r>
              <a:rPr lang="ko-KR" altLang="en-US"/>
              <a:t>까지의 자연수 출력</a:t>
            </a:r>
            <a:endParaRPr lang="en-US" altLang="ko-KR"/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ko-KR"/>
          </a:p>
          <a:p>
            <a:pPr marL="457200" lvl="1" indent="0">
              <a:buFont typeface="Wingdings" panose="05000000000000000000" pitchFamily="2" charset="2"/>
              <a:buNone/>
            </a:pPr>
            <a:r>
              <a:rPr lang="en-US" altLang="ko-KR">
                <a:solidFill>
                  <a:srgbClr val="0000FF"/>
                </a:solidFill>
              </a:rPr>
              <a:t>for</a:t>
            </a:r>
            <a:r>
              <a:rPr lang="en-US" altLang="ko-KR"/>
              <a:t> (count = 1; count &lt;= 100; count++)</a:t>
            </a:r>
          </a:p>
          <a:p>
            <a:pPr marL="457200" lvl="1" indent="0">
              <a:buFont typeface="Wingdings" panose="05000000000000000000" pitchFamily="2" charset="2"/>
              <a:buNone/>
            </a:pPr>
            <a:r>
              <a:rPr lang="en-US" altLang="ko-KR"/>
              <a:t>    printf("%d ", count);</a:t>
            </a:r>
          </a:p>
          <a:p>
            <a:endParaRPr lang="en-US" altLang="ko-KR"/>
          </a:p>
          <a:p>
            <a:pPr eaLnBrk="1" hangingPunct="1">
              <a:buFont typeface="Wingdings" panose="05000000000000000000" pitchFamily="2" charset="2"/>
              <a:buNone/>
            </a:pPr>
            <a:endParaRPr lang="ko-KR" altLang="en-US"/>
          </a:p>
        </p:txBody>
      </p:sp>
      <p:pic>
        <p:nvPicPr>
          <p:cNvPr id="33798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1916113"/>
            <a:ext cx="2695575" cy="463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88C0E6B-DFF0-4E1B-8AE1-132AAFDC49B1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22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358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>
                <a:solidFill>
                  <a:srgbClr val="000000"/>
                </a:solidFill>
              </a:rPr>
              <a:t>for </a:t>
            </a:r>
            <a:r>
              <a:rPr lang="ko-KR" altLang="en-US">
                <a:solidFill>
                  <a:srgbClr val="000000"/>
                </a:solidFill>
              </a:rPr>
              <a:t>문 예</a:t>
            </a:r>
          </a:p>
        </p:txBody>
      </p:sp>
      <p:sp>
        <p:nvSpPr>
          <p:cNvPr id="7168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ko-KR" dirty="0"/>
              <a:t>for </a:t>
            </a:r>
            <a:r>
              <a:rPr lang="ko-KR" altLang="en-US" dirty="0"/>
              <a:t>루프를 사용해서 </a:t>
            </a:r>
            <a:r>
              <a:rPr lang="en-US" altLang="ko-KR" dirty="0"/>
              <a:t>1</a:t>
            </a:r>
            <a:r>
              <a:rPr lang="ko-KR" altLang="en-US" dirty="0"/>
              <a:t>부터 </a:t>
            </a:r>
            <a:r>
              <a:rPr lang="en-US" altLang="ko-KR" dirty="0"/>
              <a:t>100</a:t>
            </a:r>
            <a:r>
              <a:rPr lang="ko-KR" altLang="en-US" dirty="0"/>
              <a:t>까지의 자연수의 합 계산</a:t>
            </a:r>
            <a:endParaRPr lang="en-US" altLang="ko-KR" dirty="0"/>
          </a:p>
          <a:p>
            <a:pPr lvl="1" eaLnBrk="1" hangingPunct="1">
              <a:buFont typeface="Wingdings" panose="05000000000000000000" pitchFamily="2" charset="2"/>
              <a:buNone/>
              <a:defRPr/>
            </a:pPr>
            <a:endParaRPr lang="en-US" altLang="ko-KR" dirty="0">
              <a:solidFill>
                <a:srgbClr val="0000CC"/>
              </a:solidFill>
            </a:endParaRPr>
          </a:p>
          <a:p>
            <a:pPr lvl="1" eaLnBrk="1" hangingPunct="1">
              <a:buFont typeface="Wingdings" panose="05000000000000000000" pitchFamily="2" charset="2"/>
              <a:buNone/>
              <a:defRPr/>
            </a:pPr>
            <a:r>
              <a:rPr lang="en-US" altLang="ko-KR" dirty="0">
                <a:solidFill>
                  <a:srgbClr val="0000FF"/>
                </a:solidFill>
              </a:rPr>
              <a:t>for</a:t>
            </a:r>
            <a:r>
              <a:rPr lang="en-US" altLang="ko-KR" dirty="0"/>
              <a:t> (count = 1; count &lt;= 100; count++) </a:t>
            </a:r>
          </a:p>
          <a:p>
            <a:pPr lvl="1" eaLnBrk="1" hangingPunct="1">
              <a:buFont typeface="Wingdings" panose="05000000000000000000" pitchFamily="2" charset="2"/>
              <a:buNone/>
              <a:defRPr/>
            </a:pPr>
            <a:r>
              <a:rPr lang="en-US" altLang="ko-KR" dirty="0"/>
              <a:t>    total = total + count; </a:t>
            </a:r>
          </a:p>
          <a:p>
            <a:pPr lvl="1" eaLnBrk="1" hangingPunct="1">
              <a:buFont typeface="Wingdings" panose="05000000000000000000" pitchFamily="2" charset="2"/>
              <a:buNone/>
              <a:defRPr/>
            </a:pPr>
            <a:endParaRPr lang="en-US" altLang="ko-KR" dirty="0"/>
          </a:p>
          <a:p>
            <a:pPr lvl="1" eaLnBrk="1" hangingPunct="1">
              <a:buFont typeface="Wingdings" panose="05000000000000000000" pitchFamily="2" charset="2"/>
              <a:buNone/>
              <a:defRPr/>
            </a:pPr>
            <a:r>
              <a:rPr lang="en-US" altLang="ko-KR" dirty="0">
                <a:solidFill>
                  <a:srgbClr val="0000FF"/>
                </a:solidFill>
              </a:rPr>
              <a:t>for</a:t>
            </a:r>
            <a:r>
              <a:rPr lang="en-US" altLang="ko-KR" dirty="0"/>
              <a:t> (count = 100; count &gt; 0; count--) </a:t>
            </a:r>
          </a:p>
          <a:p>
            <a:pPr lvl="1" eaLnBrk="1" hangingPunct="1">
              <a:buFont typeface="Wingdings" panose="05000000000000000000" pitchFamily="2" charset="2"/>
              <a:buNone/>
              <a:defRPr/>
            </a:pPr>
            <a:r>
              <a:rPr lang="en-US" altLang="ko-KR" dirty="0"/>
              <a:t>    total = total + count; </a:t>
            </a:r>
          </a:p>
          <a:p>
            <a:pPr lvl="1" eaLnBrk="1" hangingPunct="1">
              <a:buFont typeface="Wingdings" panose="05000000000000000000" pitchFamily="2" charset="2"/>
              <a:buNone/>
              <a:defRPr/>
            </a:pPr>
            <a:endParaRPr lang="en-US" altLang="ko-KR" dirty="0"/>
          </a:p>
          <a:p>
            <a:pPr eaLnBrk="1" hangingPunct="1">
              <a:defRPr/>
            </a:pPr>
            <a:r>
              <a:rPr lang="en-US" altLang="ko-KR" dirty="0"/>
              <a:t>for </a:t>
            </a:r>
            <a:r>
              <a:rPr lang="ko-KR" altLang="en-US" dirty="0"/>
              <a:t>루프를 사용해서 </a:t>
            </a:r>
            <a:r>
              <a:rPr lang="en-US" altLang="ko-KR" dirty="0"/>
              <a:t>1</a:t>
            </a:r>
            <a:r>
              <a:rPr lang="ko-KR" altLang="en-US" dirty="0"/>
              <a:t>부터 </a:t>
            </a:r>
            <a:r>
              <a:rPr lang="en-US" altLang="ko-KR" dirty="0"/>
              <a:t>100</a:t>
            </a:r>
            <a:r>
              <a:rPr lang="ko-KR" altLang="en-US" dirty="0"/>
              <a:t>까지의 홀수의 합 계산</a:t>
            </a:r>
            <a:endParaRPr lang="en-US" altLang="ko-KR" dirty="0"/>
          </a:p>
          <a:p>
            <a:pPr marL="457200" lvl="1" indent="0">
              <a:buFont typeface="Wingdings" panose="05000000000000000000" pitchFamily="2" charset="2"/>
              <a:buNone/>
              <a:defRPr/>
            </a:pPr>
            <a:endParaRPr lang="en-US" altLang="ko-KR" dirty="0">
              <a:solidFill>
                <a:srgbClr val="0000FF"/>
              </a:solidFill>
            </a:endParaRPr>
          </a:p>
          <a:p>
            <a:pPr marL="457200" lvl="1" indent="0">
              <a:buFont typeface="Wingdings" panose="05000000000000000000" pitchFamily="2" charset="2"/>
              <a:buNone/>
              <a:defRPr/>
            </a:pPr>
            <a:r>
              <a:rPr lang="en-US" altLang="ko-KR" dirty="0">
                <a:solidFill>
                  <a:srgbClr val="0000FF"/>
                </a:solidFill>
              </a:rPr>
              <a:t>for</a:t>
            </a:r>
            <a:r>
              <a:rPr lang="en-US" altLang="ko-KR" dirty="0"/>
              <a:t> (count = 1; count &lt;= 100; count+=2)</a:t>
            </a:r>
          </a:p>
          <a:p>
            <a:pPr marL="457200" lvl="1" indent="0">
              <a:buFont typeface="Wingdings" panose="05000000000000000000" pitchFamily="2" charset="2"/>
              <a:buNone/>
              <a:defRPr/>
            </a:pPr>
            <a:r>
              <a:rPr lang="en-US" altLang="ko-KR" dirty="0"/>
              <a:t>    total = total + count;</a:t>
            </a:r>
            <a:endParaRPr lang="ko-KR" alt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6C8ADEC-65ED-4733-BF2B-090E7F6E875C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23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378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>
                <a:solidFill>
                  <a:srgbClr val="000000"/>
                </a:solidFill>
              </a:rPr>
              <a:t>for </a:t>
            </a:r>
            <a:r>
              <a:rPr lang="ko-KR" altLang="en-US">
                <a:solidFill>
                  <a:srgbClr val="000000"/>
                </a:solidFill>
              </a:rPr>
              <a:t>문과 </a:t>
            </a:r>
            <a:r>
              <a:rPr lang="en-US" altLang="ko-KR">
                <a:solidFill>
                  <a:srgbClr val="000000"/>
                </a:solidFill>
              </a:rPr>
              <a:t>while </a:t>
            </a:r>
            <a:r>
              <a:rPr lang="ko-KR" altLang="en-US">
                <a:solidFill>
                  <a:srgbClr val="000000"/>
                </a:solidFill>
              </a:rPr>
              <a:t>문</a:t>
            </a:r>
          </a:p>
        </p:txBody>
      </p:sp>
      <p:sp>
        <p:nvSpPr>
          <p:cNvPr id="3789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412875"/>
            <a:ext cx="8147050" cy="4824413"/>
          </a:xfrm>
        </p:spPr>
        <p:txBody>
          <a:bodyPr/>
          <a:lstStyle/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ko-KR">
                <a:solidFill>
                  <a:srgbClr val="0000FF"/>
                </a:solidFill>
              </a:rPr>
              <a:t>for</a:t>
            </a:r>
            <a:r>
              <a:rPr lang="en-US" altLang="ko-KR"/>
              <a:t> ( </a:t>
            </a:r>
            <a:r>
              <a:rPr lang="ko-KR" altLang="en-US"/>
              <a:t>초기화식</a:t>
            </a:r>
            <a:r>
              <a:rPr lang="en-US" altLang="ko-KR"/>
              <a:t> ; </a:t>
            </a:r>
            <a:r>
              <a:rPr lang="ko-KR" altLang="en-US"/>
              <a:t>조건식</a:t>
            </a:r>
            <a:r>
              <a:rPr lang="en-US" altLang="ko-KR"/>
              <a:t> ; </a:t>
            </a:r>
            <a:r>
              <a:rPr lang="ko-KR" altLang="en-US"/>
              <a:t>증감식</a:t>
            </a:r>
            <a:r>
              <a:rPr lang="en-US" altLang="ko-KR"/>
              <a:t> )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ko-KR"/>
              <a:t>    </a:t>
            </a:r>
            <a:r>
              <a:rPr lang="ko-KR" altLang="en-US"/>
              <a:t>문장</a:t>
            </a:r>
            <a:r>
              <a:rPr lang="en-US" altLang="ko-KR"/>
              <a:t>;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endParaRPr lang="en-US" altLang="ko-KR"/>
          </a:p>
          <a:p>
            <a:pPr eaLnBrk="1" hangingPunct="1"/>
            <a:r>
              <a:rPr lang="en-US" altLang="ko-KR"/>
              <a:t>vs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endParaRPr lang="ko-KR" altLang="en-US"/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ko-KR" altLang="en-US"/>
              <a:t>초기화식</a:t>
            </a:r>
            <a:r>
              <a:rPr lang="en-US" altLang="ko-KR"/>
              <a:t> ;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ko-KR">
                <a:solidFill>
                  <a:srgbClr val="0000FF"/>
                </a:solidFill>
              </a:rPr>
              <a:t>while</a:t>
            </a:r>
            <a:r>
              <a:rPr lang="en-US" altLang="ko-KR"/>
              <a:t> ( </a:t>
            </a:r>
            <a:r>
              <a:rPr lang="ko-KR" altLang="en-US"/>
              <a:t>조건식</a:t>
            </a:r>
            <a:r>
              <a:rPr lang="en-US" altLang="ko-KR"/>
              <a:t> ) {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ko-KR"/>
              <a:t>       </a:t>
            </a:r>
            <a:r>
              <a:rPr lang="ko-KR" altLang="en-US"/>
              <a:t>문장</a:t>
            </a:r>
            <a:r>
              <a:rPr lang="en-US" altLang="ko-KR"/>
              <a:t>;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ko-KR"/>
              <a:t>       </a:t>
            </a:r>
            <a:r>
              <a:rPr lang="ko-KR" altLang="en-US"/>
              <a:t>증감식</a:t>
            </a:r>
            <a:r>
              <a:rPr lang="en-US" altLang="ko-KR"/>
              <a:t>;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ko-KR"/>
              <a:t>}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br>
              <a:rPr lang="en-US" altLang="ko-KR"/>
            </a:br>
            <a:endParaRPr lang="ko-KR" alt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9939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9940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BEB910D-30ED-4412-A005-B5AE6AE76313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24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pic>
        <p:nvPicPr>
          <p:cNvPr id="3994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76213"/>
            <a:ext cx="7847012" cy="627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096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0964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5E113074-21C7-44C4-AF88-51BAFAAAC7DB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25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pic>
        <p:nvPicPr>
          <p:cNvPr id="40966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333375"/>
            <a:ext cx="8008938" cy="532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1987" name="내용 개체 틀 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2600" y="1557338"/>
            <a:ext cx="4702175" cy="3024187"/>
          </a:xfrm>
        </p:spPr>
      </p:pic>
      <p:sp>
        <p:nvSpPr>
          <p:cNvPr id="41988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E782FFB-A8E7-42CE-82FC-DDCACCD5F693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26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3011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3012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C176AF1-8BCA-4ED4-BED3-C08D2C98015E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27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pic>
        <p:nvPicPr>
          <p:cNvPr id="43014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282575"/>
            <a:ext cx="7888287" cy="6170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4035" name="내용 개체 틀 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9750" y="1628775"/>
            <a:ext cx="7812088" cy="3671888"/>
          </a:xfrm>
        </p:spPr>
      </p:pic>
      <p:sp>
        <p:nvSpPr>
          <p:cNvPr id="44036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B4C5A59-DA03-40D0-AFC3-950272589203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28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>
                <a:solidFill>
                  <a:schemeClr val="tx1"/>
                </a:solidFill>
              </a:rPr>
              <a:t>기타</a:t>
            </a:r>
          </a:p>
        </p:txBody>
      </p:sp>
      <p:sp>
        <p:nvSpPr>
          <p:cNvPr id="45059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/>
              <a:t>조건식 생략</a:t>
            </a:r>
            <a:endParaRPr lang="en-US" altLang="ko-KR"/>
          </a:p>
          <a:p>
            <a:pPr marL="457200" lvl="1" indent="0">
              <a:buFont typeface="Wingdings" panose="05000000000000000000" pitchFamily="2" charset="2"/>
              <a:buNone/>
            </a:pPr>
            <a:r>
              <a:rPr lang="en-US" altLang="ko-KR">
                <a:solidFill>
                  <a:srgbClr val="0000FF"/>
                </a:solidFill>
              </a:rPr>
              <a:t>for</a:t>
            </a:r>
            <a:r>
              <a:rPr lang="en-US" altLang="ko-KR"/>
              <a:t> (i=0; ; i++)</a:t>
            </a:r>
          </a:p>
          <a:p>
            <a:pPr marL="457200" lvl="1" indent="0">
              <a:buFont typeface="Wingdings" panose="05000000000000000000" pitchFamily="2" charset="2"/>
              <a:buNone/>
            </a:pPr>
            <a:r>
              <a:rPr lang="en-US" altLang="ko-KR"/>
              <a:t>    printf(＂</a:t>
            </a:r>
            <a:r>
              <a:rPr lang="ko-KR" altLang="en-US"/>
              <a:t>루프 반복</a:t>
            </a:r>
            <a:r>
              <a:rPr lang="en-US" altLang="ko-KR"/>
              <a:t>: %d\n＂, i);</a:t>
            </a:r>
          </a:p>
          <a:p>
            <a:pPr lvl="4"/>
            <a:endParaRPr lang="en-US" altLang="ko-KR"/>
          </a:p>
          <a:p>
            <a:r>
              <a:rPr lang="ko-KR" altLang="en-US"/>
              <a:t>모두 생략</a:t>
            </a:r>
            <a:endParaRPr lang="en-US" altLang="ko-KR"/>
          </a:p>
          <a:p>
            <a:pPr marL="457200" lvl="1" indent="0">
              <a:buFont typeface="Wingdings" panose="05000000000000000000" pitchFamily="2" charset="2"/>
              <a:buNone/>
            </a:pPr>
            <a:r>
              <a:rPr lang="en-US" altLang="ko-KR">
                <a:solidFill>
                  <a:srgbClr val="0000FF"/>
                </a:solidFill>
              </a:rPr>
              <a:t>for</a:t>
            </a:r>
            <a:r>
              <a:rPr lang="en-US" altLang="ko-KR"/>
              <a:t> (; ;)</a:t>
            </a:r>
          </a:p>
          <a:p>
            <a:pPr marL="457200" lvl="1" indent="0">
              <a:buFont typeface="Wingdings" panose="05000000000000000000" pitchFamily="2" charset="2"/>
              <a:buNone/>
            </a:pPr>
            <a:r>
              <a:rPr lang="en-US" altLang="ko-KR"/>
              <a:t>Printf(＂</a:t>
            </a:r>
            <a:r>
              <a:rPr lang="ko-KR" altLang="en-US"/>
              <a:t>루프 반복</a:t>
            </a:r>
            <a:r>
              <a:rPr lang="en-US" altLang="ko-KR"/>
              <a:t>: %d\n＂, i);</a:t>
            </a:r>
          </a:p>
          <a:p>
            <a:pPr lvl="4"/>
            <a:endParaRPr lang="en-US" altLang="ko-KR"/>
          </a:p>
          <a:p>
            <a:r>
              <a:rPr lang="ko-KR" altLang="en-US"/>
              <a:t>루프제어변수 선언</a:t>
            </a:r>
            <a:r>
              <a:rPr lang="en-US" altLang="ko-KR"/>
              <a:t>(C99)</a:t>
            </a:r>
          </a:p>
          <a:p>
            <a:pPr marL="457200" lvl="1" indent="0">
              <a:buFont typeface="Wingdings" panose="05000000000000000000" pitchFamily="2" charset="2"/>
              <a:buNone/>
            </a:pPr>
            <a:r>
              <a:rPr lang="nn-NO" altLang="ko-KR">
                <a:solidFill>
                  <a:srgbClr val="0000FF"/>
                </a:solidFill>
              </a:rPr>
              <a:t>for</a:t>
            </a:r>
            <a:r>
              <a:rPr lang="nn-NO" altLang="ko-KR"/>
              <a:t> (int i = 0; i &lt; N; ++i) {</a:t>
            </a:r>
          </a:p>
          <a:p>
            <a:pPr marL="457200" lvl="1" indent="0">
              <a:buFont typeface="Wingdings" panose="05000000000000000000" pitchFamily="2" charset="2"/>
              <a:buNone/>
            </a:pPr>
            <a:r>
              <a:rPr lang="en-US" altLang="ko-KR"/>
              <a:t>    ...</a:t>
            </a:r>
          </a:p>
          <a:p>
            <a:pPr marL="457200" lvl="1" indent="0">
              <a:buFont typeface="Wingdings" panose="05000000000000000000" pitchFamily="2" charset="2"/>
              <a:buNone/>
            </a:pPr>
            <a:r>
              <a:rPr lang="en-US" altLang="ko-KR"/>
              <a:t>}</a:t>
            </a:r>
            <a:endParaRPr lang="ko-KR" altLang="en-US"/>
          </a:p>
        </p:txBody>
      </p:sp>
      <p:sp>
        <p:nvSpPr>
          <p:cNvPr id="45060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B10A935-7854-47C2-9F99-6F795C90F70A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29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>
                <a:solidFill>
                  <a:srgbClr val="000000"/>
                </a:solidFill>
              </a:rPr>
              <a:t>이 장의 내용</a:t>
            </a:r>
            <a:r>
              <a:rPr lang="ko-KR" altLang="en-US">
                <a:solidFill>
                  <a:srgbClr val="008000"/>
                </a:solidFill>
              </a:rPr>
              <a:t> 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ko-KR">
                <a:solidFill>
                  <a:srgbClr val="0000CC"/>
                </a:solidFill>
              </a:rPr>
              <a:t>while</a:t>
            </a:r>
            <a:r>
              <a:rPr lang="en-US" altLang="ko-KR"/>
              <a:t> </a:t>
            </a:r>
            <a:r>
              <a:rPr lang="ko-KR" altLang="en-US"/>
              <a:t>문</a:t>
            </a:r>
          </a:p>
          <a:p>
            <a:pPr eaLnBrk="1" hangingPunct="1"/>
            <a:r>
              <a:rPr lang="en-US" altLang="ko-KR">
                <a:solidFill>
                  <a:srgbClr val="0000CC"/>
                </a:solidFill>
              </a:rPr>
              <a:t>do-while </a:t>
            </a:r>
            <a:r>
              <a:rPr lang="ko-KR" altLang="en-US">
                <a:solidFill>
                  <a:srgbClr val="0000CC"/>
                </a:solidFill>
              </a:rPr>
              <a:t>문</a:t>
            </a:r>
          </a:p>
          <a:p>
            <a:pPr eaLnBrk="1" hangingPunct="1"/>
            <a:r>
              <a:rPr lang="en-US" altLang="ko-KR">
                <a:solidFill>
                  <a:srgbClr val="0000CC"/>
                </a:solidFill>
              </a:rPr>
              <a:t>for</a:t>
            </a:r>
            <a:r>
              <a:rPr lang="en-US" altLang="ko-KR"/>
              <a:t> </a:t>
            </a:r>
            <a:r>
              <a:rPr lang="ko-KR" altLang="en-US"/>
              <a:t>문</a:t>
            </a:r>
          </a:p>
          <a:p>
            <a:pPr eaLnBrk="1" hangingPunct="1"/>
            <a:r>
              <a:rPr lang="ko-KR" altLang="en-US"/>
              <a:t>중첩 루프</a:t>
            </a:r>
            <a:endParaRPr lang="en-US" altLang="ko-KR"/>
          </a:p>
          <a:p>
            <a:pPr eaLnBrk="1" hangingPunct="1"/>
            <a:r>
              <a:rPr lang="ko-KR" altLang="en-US"/>
              <a:t>무한 루프</a:t>
            </a:r>
            <a:endParaRPr lang="en-US" altLang="ko-KR"/>
          </a:p>
          <a:p>
            <a:pPr eaLnBrk="1" hangingPunct="1"/>
            <a:r>
              <a:rPr lang="ko-KR" altLang="en-US"/>
              <a:t>분기문</a:t>
            </a:r>
            <a:endParaRPr lang="en-US" altLang="ko-KR"/>
          </a:p>
        </p:txBody>
      </p:sp>
      <p:sp>
        <p:nvSpPr>
          <p:cNvPr id="7172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2C571154-FAF6-4D72-96B4-39C2E358824B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4" name="Rectangle 2"/>
          <p:cNvSpPr>
            <a:spLocks noChangeArrowheads="1"/>
          </p:cNvSpPr>
          <p:nvPr/>
        </p:nvSpPr>
        <p:spPr bwMode="auto">
          <a:xfrm>
            <a:off x="1763713" y="1752600"/>
            <a:ext cx="7227887" cy="172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ko-KR" sz="42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7.4 </a:t>
            </a:r>
            <a:r>
              <a:rPr lang="ko-KR" altLang="en-US" sz="42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중첩 루프</a:t>
            </a:r>
          </a:p>
        </p:txBody>
      </p:sp>
    </p:spTree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40588DB-DCDD-4F20-AC3D-1FE9A17800F5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31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481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>
                <a:solidFill>
                  <a:srgbClr val="000000"/>
                </a:solidFill>
              </a:rPr>
              <a:t>중첩 루프</a:t>
            </a:r>
            <a:r>
              <a:rPr lang="en-US" altLang="ko-KR">
                <a:solidFill>
                  <a:srgbClr val="000000"/>
                </a:solidFill>
              </a:rPr>
              <a:t>(nested loop)</a:t>
            </a:r>
            <a:endParaRPr lang="ko-KR" altLang="en-US">
              <a:solidFill>
                <a:srgbClr val="000000"/>
              </a:solidFill>
            </a:endParaRPr>
          </a:p>
        </p:txBody>
      </p:sp>
      <p:sp>
        <p:nvSpPr>
          <p:cNvPr id="4813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루프의 본체 내에 다른 루프가 중첩될 수 있다</a:t>
            </a:r>
            <a:r>
              <a:rPr lang="en-US" altLang="ko-KR"/>
              <a:t>. </a:t>
            </a:r>
          </a:p>
          <a:p>
            <a:pPr lvl="1" eaLnBrk="1" hangingPunct="1"/>
            <a:r>
              <a:rPr lang="ko-KR" altLang="en-US"/>
              <a:t>외부 루프가 한 번 반복할 때마다 내부 루프는 완전히 새로 실행된다</a:t>
            </a:r>
            <a:r>
              <a:rPr lang="en-US" altLang="ko-KR"/>
              <a:t>.</a:t>
            </a:r>
          </a:p>
          <a:p>
            <a:pPr lvl="1" eaLnBrk="1" hangingPunct="1"/>
            <a:r>
              <a:rPr lang="ko-KR" altLang="en-US"/>
              <a:t>이차원의 반복적인 일을 수행할 수 있다</a:t>
            </a:r>
            <a:r>
              <a:rPr lang="en-US" altLang="ko-KR"/>
              <a:t>.</a:t>
            </a:r>
          </a:p>
          <a:p>
            <a:pPr lvl="2" eaLnBrk="1" hangingPunct="1"/>
            <a:endParaRPr lang="en-US" altLang="ko-KR"/>
          </a:p>
          <a:p>
            <a:pPr eaLnBrk="1" hangingPunct="1"/>
            <a:r>
              <a:rPr lang="ko-KR" altLang="en-US"/>
              <a:t>예를 들어 </a:t>
            </a:r>
          </a:p>
          <a:p>
            <a:pPr lvl="1" eaLnBrk="1" hangingPunct="1"/>
            <a:r>
              <a:rPr lang="en-US" altLang="ko-KR">
                <a:solidFill>
                  <a:srgbClr val="0000CC"/>
                </a:solidFill>
              </a:rPr>
              <a:t>while</a:t>
            </a:r>
            <a:r>
              <a:rPr lang="en-US" altLang="ko-KR"/>
              <a:t> </a:t>
            </a:r>
            <a:r>
              <a:rPr lang="ko-KR" altLang="en-US"/>
              <a:t>루프 내에 다시 </a:t>
            </a:r>
            <a:r>
              <a:rPr lang="en-US" altLang="ko-KR">
                <a:solidFill>
                  <a:srgbClr val="0000CC"/>
                </a:solidFill>
              </a:rPr>
              <a:t>while</a:t>
            </a:r>
            <a:r>
              <a:rPr lang="en-US" altLang="ko-KR"/>
              <a:t> </a:t>
            </a:r>
            <a:r>
              <a:rPr lang="ko-KR" altLang="en-US"/>
              <a:t>루프가 포함될 수 있다</a:t>
            </a:r>
            <a:r>
              <a:rPr lang="en-US" altLang="ko-KR"/>
              <a:t>.</a:t>
            </a:r>
          </a:p>
          <a:p>
            <a:pPr lvl="1" eaLnBrk="1" hangingPunct="1"/>
            <a:r>
              <a:rPr lang="en-US" altLang="ko-KR">
                <a:solidFill>
                  <a:srgbClr val="0000CC"/>
                </a:solidFill>
              </a:rPr>
              <a:t>for</a:t>
            </a:r>
            <a:r>
              <a:rPr lang="en-US" altLang="ko-KR"/>
              <a:t> </a:t>
            </a:r>
            <a:r>
              <a:rPr lang="ko-KR" altLang="en-US"/>
              <a:t>루프 내에 다시 </a:t>
            </a:r>
            <a:r>
              <a:rPr lang="en-US" altLang="ko-KR">
                <a:solidFill>
                  <a:srgbClr val="0000CC"/>
                </a:solidFill>
              </a:rPr>
              <a:t>for</a:t>
            </a:r>
            <a:r>
              <a:rPr lang="en-US" altLang="ko-KR"/>
              <a:t> </a:t>
            </a:r>
            <a:r>
              <a:rPr lang="ko-KR" altLang="en-US"/>
              <a:t>루프가 포함될 수 있다</a:t>
            </a:r>
            <a:r>
              <a:rPr lang="en-US" altLang="ko-KR"/>
              <a:t>.</a:t>
            </a:r>
          </a:p>
          <a:p>
            <a:pPr lvl="1" eaLnBrk="1" hangingPunct="1"/>
            <a:r>
              <a:rPr lang="en-US" altLang="ko-KR">
                <a:solidFill>
                  <a:srgbClr val="0000CC"/>
                </a:solidFill>
              </a:rPr>
              <a:t>while</a:t>
            </a:r>
            <a:r>
              <a:rPr lang="en-US" altLang="ko-KR"/>
              <a:t> </a:t>
            </a:r>
            <a:r>
              <a:rPr lang="ko-KR" altLang="en-US"/>
              <a:t>루프 내에 </a:t>
            </a:r>
            <a:r>
              <a:rPr lang="en-US" altLang="ko-KR">
                <a:solidFill>
                  <a:srgbClr val="0000CC"/>
                </a:solidFill>
              </a:rPr>
              <a:t>for</a:t>
            </a:r>
            <a:r>
              <a:rPr lang="en-US" altLang="ko-KR"/>
              <a:t> </a:t>
            </a:r>
            <a:r>
              <a:rPr lang="ko-KR" altLang="en-US"/>
              <a:t>루프가 포함될 수 있다</a:t>
            </a:r>
            <a:r>
              <a:rPr lang="en-US" altLang="ko-KR"/>
              <a:t>.</a:t>
            </a:r>
          </a:p>
          <a:p>
            <a:pPr lvl="1" eaLnBrk="1" hangingPunct="1"/>
            <a:r>
              <a:rPr lang="en-US" altLang="ko-KR"/>
              <a:t>…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>
                <a:solidFill>
                  <a:schemeClr val="tx1"/>
                </a:solidFill>
              </a:rPr>
              <a:t>단일 루프 예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ko-KR" altLang="en-US" sz="2000" dirty="0"/>
              <a:t>코드 예</a:t>
            </a:r>
            <a:endParaRPr lang="en-US" altLang="ko-KR" sz="2000" dirty="0"/>
          </a:p>
          <a:p>
            <a:pPr marL="400050" lvl="1" indent="0">
              <a:buFont typeface="Wingdings" panose="05000000000000000000" pitchFamily="2" charset="2"/>
              <a:buNone/>
              <a:defRPr/>
            </a:pPr>
            <a:r>
              <a:rPr lang="en-US" altLang="ko-KR" dirty="0" err="1">
                <a:solidFill>
                  <a:srgbClr val="0000FF"/>
                </a:solidFill>
              </a:rPr>
              <a:t>int</a:t>
            </a:r>
            <a:r>
              <a:rPr lang="en-US" altLang="ko-KR" dirty="0"/>
              <a:t> </a:t>
            </a:r>
            <a:r>
              <a:rPr lang="en-US" altLang="ko-KR" dirty="0" err="1"/>
              <a:t>i</a:t>
            </a:r>
            <a:r>
              <a:rPr lang="en-US" altLang="ko-KR" dirty="0"/>
              <a:t> = 1;</a:t>
            </a:r>
          </a:p>
          <a:p>
            <a:pPr marL="400050" lvl="1" indent="0">
              <a:buFont typeface="Wingdings" panose="05000000000000000000" pitchFamily="2" charset="2"/>
              <a:buNone/>
              <a:defRPr/>
            </a:pPr>
            <a:r>
              <a:rPr lang="en-US" altLang="ko-KR" dirty="0"/>
              <a:t>for (</a:t>
            </a:r>
            <a:r>
              <a:rPr lang="en-US" altLang="ko-KR" dirty="0" err="1">
                <a:solidFill>
                  <a:srgbClr val="0000FF"/>
                </a:solidFill>
              </a:rPr>
              <a:t>int</a:t>
            </a:r>
            <a:r>
              <a:rPr lang="en-US" altLang="ko-KR" dirty="0"/>
              <a:t> j = 1; j &lt;= 5; </a:t>
            </a:r>
            <a:r>
              <a:rPr lang="en-US" altLang="ko-KR" dirty="0" err="1"/>
              <a:t>j++</a:t>
            </a:r>
            <a:r>
              <a:rPr lang="en-US" altLang="ko-KR" dirty="0"/>
              <a:t>)</a:t>
            </a:r>
          </a:p>
          <a:p>
            <a:pPr marL="400050" lvl="1" indent="0">
              <a:buFont typeface="Wingdings" panose="05000000000000000000" pitchFamily="2" charset="2"/>
              <a:buNone/>
              <a:defRPr/>
            </a:pPr>
            <a:r>
              <a:rPr lang="en-US" altLang="ko-KR" dirty="0"/>
              <a:t>    </a:t>
            </a:r>
            <a:r>
              <a:rPr lang="en-US" altLang="ko-KR" dirty="0" err="1"/>
              <a:t>printf</a:t>
            </a:r>
            <a:r>
              <a:rPr lang="en-US" altLang="ko-KR" dirty="0"/>
              <a:t>("(%d, %d) ", </a:t>
            </a:r>
            <a:r>
              <a:rPr lang="en-US" altLang="ko-KR" dirty="0" err="1"/>
              <a:t>i</a:t>
            </a:r>
            <a:r>
              <a:rPr lang="en-US" altLang="ko-KR" dirty="0"/>
              <a:t>, j);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en-US" altLang="ko-KR" sz="2000" dirty="0"/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en-US" altLang="ko-KR" sz="2000" dirty="0"/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en-US" altLang="ko-KR" sz="2000" dirty="0"/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en-US" altLang="ko-KR" sz="2000" dirty="0"/>
          </a:p>
          <a:p>
            <a:pPr>
              <a:defRPr/>
            </a:pPr>
            <a:r>
              <a:rPr lang="ko-KR" altLang="en-US" sz="2000" dirty="0"/>
              <a:t>출력</a:t>
            </a:r>
            <a:endParaRPr lang="en-US" altLang="ko-KR" sz="2000" dirty="0"/>
          </a:p>
          <a:p>
            <a:pPr marL="400050" lvl="1" indent="0">
              <a:buFont typeface="Wingdings" panose="05000000000000000000" pitchFamily="2" charset="2"/>
              <a:buNone/>
              <a:defRPr/>
            </a:pPr>
            <a:r>
              <a:rPr lang="en-US" altLang="ko-KR" dirty="0"/>
              <a:t>(1, 1) (1, 2) (1, 3) (1, 4) (1, 5)</a:t>
            </a:r>
            <a:endParaRPr lang="ko-KR" altLang="en-US" sz="1600" dirty="0"/>
          </a:p>
        </p:txBody>
      </p:sp>
      <p:sp>
        <p:nvSpPr>
          <p:cNvPr id="50180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AA00E376-885B-4B7D-885A-895DB999C05D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32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pic>
        <p:nvPicPr>
          <p:cNvPr id="50182" name="그림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3284538"/>
            <a:ext cx="3671887" cy="1243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>
                <a:solidFill>
                  <a:schemeClr val="tx1"/>
                </a:solidFill>
              </a:rPr>
              <a:t>중첩 루프 예</a:t>
            </a:r>
          </a:p>
        </p:txBody>
      </p:sp>
      <p:sp>
        <p:nvSpPr>
          <p:cNvPr id="5120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/>
              <a:t>코드 예</a:t>
            </a:r>
            <a:endParaRPr lang="nn-NO" altLang="ko-KR">
              <a:solidFill>
                <a:srgbClr val="0000FF"/>
              </a:solidFill>
            </a:endParaRPr>
          </a:p>
          <a:p>
            <a:pPr marL="400050" lvl="1" indent="0">
              <a:buFont typeface="Wingdings" panose="05000000000000000000" pitchFamily="2" charset="2"/>
              <a:buNone/>
            </a:pPr>
            <a:endParaRPr lang="nn-NO" altLang="ko-KR">
              <a:solidFill>
                <a:srgbClr val="0000FF"/>
              </a:solidFill>
            </a:endParaRPr>
          </a:p>
          <a:p>
            <a:pPr marL="400050" lvl="1" indent="0">
              <a:buFont typeface="Wingdings" panose="05000000000000000000" pitchFamily="2" charset="2"/>
              <a:buNone/>
            </a:pPr>
            <a:r>
              <a:rPr lang="nn-NO" altLang="ko-KR">
                <a:solidFill>
                  <a:srgbClr val="0000FF"/>
                </a:solidFill>
              </a:rPr>
              <a:t>for</a:t>
            </a:r>
            <a:r>
              <a:rPr lang="nn-NO" altLang="ko-KR"/>
              <a:t> (int i = 1; i &lt;= 4; i++) {</a:t>
            </a:r>
          </a:p>
          <a:p>
            <a:pPr marL="400050" lvl="1" indent="0">
              <a:buFont typeface="Wingdings" panose="05000000000000000000" pitchFamily="2" charset="2"/>
              <a:buNone/>
            </a:pPr>
            <a:r>
              <a:rPr lang="en-US" altLang="ko-KR"/>
              <a:t>    </a:t>
            </a:r>
            <a:r>
              <a:rPr lang="en-US" altLang="ko-KR">
                <a:solidFill>
                  <a:srgbClr val="0000FF"/>
                </a:solidFill>
              </a:rPr>
              <a:t>for</a:t>
            </a:r>
            <a:r>
              <a:rPr lang="en-US" altLang="ko-KR"/>
              <a:t> (int j = 1; j &lt;= 5; j++)</a:t>
            </a:r>
          </a:p>
          <a:p>
            <a:pPr marL="400050" lvl="1" indent="0">
              <a:buFont typeface="Wingdings" panose="05000000000000000000" pitchFamily="2" charset="2"/>
              <a:buNone/>
            </a:pPr>
            <a:r>
              <a:rPr lang="en-US" altLang="ko-KR"/>
              <a:t>        printf("(%d, %d) ", i, j);</a:t>
            </a:r>
          </a:p>
          <a:p>
            <a:pPr marL="400050" lvl="1" indent="0">
              <a:buFont typeface="Wingdings" panose="05000000000000000000" pitchFamily="2" charset="2"/>
              <a:buNone/>
            </a:pPr>
            <a:r>
              <a:rPr lang="en-US" altLang="ko-KR"/>
              <a:t>    printf("\n");</a:t>
            </a:r>
          </a:p>
          <a:p>
            <a:pPr marL="400050" lvl="1" indent="0">
              <a:buFont typeface="Wingdings" panose="05000000000000000000" pitchFamily="2" charset="2"/>
              <a:buNone/>
            </a:pPr>
            <a:r>
              <a:rPr lang="en-US" altLang="ko-KR"/>
              <a:t>}</a:t>
            </a:r>
          </a:p>
          <a:p>
            <a:r>
              <a:rPr lang="ko-KR" altLang="en-US"/>
              <a:t>출력</a:t>
            </a:r>
            <a:endParaRPr lang="en-US" altLang="ko-KR"/>
          </a:p>
          <a:p>
            <a:pPr marL="400050" lvl="1" indent="0">
              <a:buFont typeface="Wingdings" panose="05000000000000000000" pitchFamily="2" charset="2"/>
              <a:buNone/>
            </a:pPr>
            <a:r>
              <a:rPr lang="en-US" altLang="ko-KR"/>
              <a:t>(1, 1) (1, 2) (1, 3) (1, 4) (1, 5)</a:t>
            </a:r>
          </a:p>
          <a:p>
            <a:pPr marL="400050" lvl="1" indent="0">
              <a:buFont typeface="Wingdings" panose="05000000000000000000" pitchFamily="2" charset="2"/>
              <a:buNone/>
            </a:pPr>
            <a:r>
              <a:rPr lang="en-US" altLang="ko-KR"/>
              <a:t>(2, 1) (2, 2) (2, 3) (2, 4) (2, 5)</a:t>
            </a:r>
          </a:p>
          <a:p>
            <a:pPr marL="400050" lvl="1" indent="0">
              <a:buFont typeface="Wingdings" panose="05000000000000000000" pitchFamily="2" charset="2"/>
              <a:buNone/>
            </a:pPr>
            <a:r>
              <a:rPr lang="en-US" altLang="ko-KR"/>
              <a:t>(3, 1) (3, 2) (3, 3) (3, 4) (3, 5)</a:t>
            </a:r>
          </a:p>
          <a:p>
            <a:pPr marL="400050" lvl="1" indent="0">
              <a:buFont typeface="Wingdings" panose="05000000000000000000" pitchFamily="2" charset="2"/>
              <a:buNone/>
            </a:pPr>
            <a:r>
              <a:rPr lang="en-US" altLang="ko-KR"/>
              <a:t>(4, 1) (4, 2) (4, 3) (4, 4) (4, 5)</a:t>
            </a:r>
            <a:endParaRPr lang="ko-KR" altLang="en-US"/>
          </a:p>
        </p:txBody>
      </p:sp>
      <p:sp>
        <p:nvSpPr>
          <p:cNvPr id="51204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62DDCFBE-0428-42C3-986D-268511D19770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33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pic>
        <p:nvPicPr>
          <p:cNvPr id="51206" name="그림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9625" y="1741488"/>
            <a:ext cx="3752850" cy="291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2227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2228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44DFC273-4F81-4648-BAA1-2441DF392F7B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34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pic>
        <p:nvPicPr>
          <p:cNvPr id="52230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288925"/>
            <a:ext cx="7837488" cy="587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53251" name="내용 개체 틀 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8313" y="1374775"/>
            <a:ext cx="6896100" cy="4267200"/>
          </a:xfrm>
        </p:spPr>
      </p:pic>
      <p:sp>
        <p:nvSpPr>
          <p:cNvPr id="53252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27EA77F5-F958-4012-B015-E13FE69FD5AE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35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pic>
        <p:nvPicPr>
          <p:cNvPr id="53254" name="그림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5640388"/>
            <a:ext cx="6907213" cy="1011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6" name="Rectangle 2"/>
          <p:cNvSpPr>
            <a:spLocks noChangeArrowheads="1"/>
          </p:cNvSpPr>
          <p:nvPr/>
        </p:nvSpPr>
        <p:spPr bwMode="auto">
          <a:xfrm>
            <a:off x="1763713" y="1752600"/>
            <a:ext cx="7227887" cy="172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ko-KR" sz="42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7.5 </a:t>
            </a:r>
            <a:r>
              <a:rPr lang="ko-KR" altLang="en-US" sz="42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무한 루프</a:t>
            </a:r>
          </a:p>
        </p:txBody>
      </p:sp>
    </p:spTree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62D84F97-7021-43D6-85F9-244A6E573A10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37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563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>
                <a:solidFill>
                  <a:srgbClr val="000000"/>
                </a:solidFill>
              </a:rPr>
              <a:t>무한 루프</a:t>
            </a:r>
            <a:r>
              <a:rPr lang="en-US" altLang="ko-KR">
                <a:solidFill>
                  <a:srgbClr val="000000"/>
                </a:solidFill>
              </a:rPr>
              <a:t>(infinite loop)</a:t>
            </a:r>
            <a:endParaRPr lang="ko-KR" altLang="en-US">
              <a:solidFill>
                <a:srgbClr val="000000"/>
              </a:solidFill>
            </a:endParaRPr>
          </a:p>
        </p:txBody>
      </p:sp>
      <p:sp>
        <p:nvSpPr>
          <p:cNvPr id="5632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ko-KR" altLang="en-US"/>
              <a:t>루프의 조건이 항상 참이면 루프는 무한히 반복된다</a:t>
            </a:r>
            <a:r>
              <a:rPr lang="en-US" altLang="ko-KR"/>
              <a:t>.</a:t>
            </a:r>
          </a:p>
          <a:p>
            <a:pPr eaLnBrk="1" hangingPunct="1">
              <a:lnSpc>
                <a:spcPct val="80000"/>
              </a:lnSpc>
            </a:pPr>
            <a:r>
              <a:rPr lang="ko-KR" altLang="en-US"/>
              <a:t>예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altLang="ko-KR"/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ko-KR">
                <a:solidFill>
                  <a:srgbClr val="0000CC"/>
                </a:solidFill>
              </a:rPr>
              <a:t>while</a:t>
            </a:r>
            <a:r>
              <a:rPr lang="en-US" altLang="ko-KR"/>
              <a:t> (1) { // </a:t>
            </a:r>
            <a:r>
              <a:rPr lang="ko-KR" altLang="en-US"/>
              <a:t>경고</a:t>
            </a:r>
            <a:r>
              <a:rPr lang="en-US" altLang="ko-KR"/>
              <a:t>: </a:t>
            </a:r>
            <a:r>
              <a:rPr lang="ko-KR" altLang="en-US"/>
              <a:t>무한 루프이다</a:t>
            </a:r>
            <a:r>
              <a:rPr lang="en-US" altLang="ko-KR"/>
              <a:t>! 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ko-KR"/>
              <a:t>    </a:t>
            </a:r>
            <a:r>
              <a:rPr lang="ko-KR" altLang="en-US"/>
              <a:t>문장들</a:t>
            </a:r>
            <a:endParaRPr lang="en-US" altLang="ko-KR"/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ko-KR"/>
              <a:t>}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altLang="ko-KR"/>
          </a:p>
        </p:txBody>
      </p:sp>
      <p:pic>
        <p:nvPicPr>
          <p:cNvPr id="56326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3341688"/>
            <a:ext cx="3543300" cy="291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A1299685-D09F-4918-B8D6-D774C3B67084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38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583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>
                <a:solidFill>
                  <a:srgbClr val="000000"/>
                </a:solidFill>
              </a:rPr>
              <a:t>무한 루프</a:t>
            </a:r>
            <a:r>
              <a:rPr lang="en-US" altLang="ko-KR">
                <a:solidFill>
                  <a:srgbClr val="000000"/>
                </a:solidFill>
              </a:rPr>
              <a:t>(infinite loop)</a:t>
            </a:r>
            <a:endParaRPr lang="ko-KR" altLang="en-US">
              <a:solidFill>
                <a:srgbClr val="000000"/>
              </a:solidFill>
            </a:endParaRPr>
          </a:p>
        </p:txBody>
      </p:sp>
      <p:sp>
        <p:nvSpPr>
          <p:cNvPr id="5837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ko-KR" altLang="en-US"/>
              <a:t>예 </a:t>
            </a:r>
            <a:r>
              <a:rPr lang="en-US" altLang="ko-KR"/>
              <a:t>1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ko-KR">
                <a:solidFill>
                  <a:srgbClr val="0000CC"/>
                </a:solidFill>
              </a:rPr>
              <a:t>while</a:t>
            </a:r>
            <a:r>
              <a:rPr lang="en-US" altLang="ko-KR"/>
              <a:t> (1)  // </a:t>
            </a:r>
            <a:r>
              <a:rPr lang="ko-KR" altLang="en-US"/>
              <a:t>경고</a:t>
            </a:r>
            <a:r>
              <a:rPr lang="en-US" altLang="ko-KR"/>
              <a:t>: </a:t>
            </a:r>
            <a:r>
              <a:rPr lang="ko-KR" altLang="en-US"/>
              <a:t>무한 루프이다</a:t>
            </a:r>
            <a:r>
              <a:rPr lang="en-US" altLang="ko-KR"/>
              <a:t>! 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ko-KR"/>
              <a:t>    printf (“</a:t>
            </a:r>
            <a:r>
              <a:rPr lang="ko-KR" altLang="en-US"/>
              <a:t>무한 루프”</a:t>
            </a:r>
            <a:r>
              <a:rPr lang="en-US" altLang="ko-KR"/>
              <a:t>); 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altLang="ko-KR"/>
          </a:p>
          <a:p>
            <a:pPr eaLnBrk="1" hangingPunct="1">
              <a:lnSpc>
                <a:spcPct val="80000"/>
              </a:lnSpc>
            </a:pPr>
            <a:r>
              <a:rPr lang="ko-KR" altLang="en-US"/>
              <a:t>예 </a:t>
            </a:r>
            <a:r>
              <a:rPr lang="en-US" altLang="ko-KR"/>
              <a:t>2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ko-KR">
                <a:solidFill>
                  <a:srgbClr val="0000CC"/>
                </a:solidFill>
              </a:rPr>
              <a:t>int</a:t>
            </a:r>
            <a:r>
              <a:rPr lang="en-US" altLang="ko-KR"/>
              <a:t> count = 1; 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ko-KR">
                <a:solidFill>
                  <a:srgbClr val="0000CC"/>
                </a:solidFill>
              </a:rPr>
              <a:t>while</a:t>
            </a:r>
            <a:r>
              <a:rPr lang="en-US" altLang="ko-KR"/>
              <a:t> (count != 100)  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ko-KR"/>
              <a:t>    count += 2; </a:t>
            </a:r>
          </a:p>
          <a:p>
            <a:pPr eaLnBrk="1" hangingPunct="1">
              <a:lnSpc>
                <a:spcPct val="80000"/>
              </a:lnSpc>
            </a:pPr>
            <a:r>
              <a:rPr lang="ko-KR" altLang="en-US"/>
              <a:t>예 </a:t>
            </a:r>
            <a:r>
              <a:rPr lang="en-US" altLang="ko-KR"/>
              <a:t>3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ko-KR">
                <a:solidFill>
                  <a:srgbClr val="0000CC"/>
                </a:solidFill>
              </a:rPr>
              <a:t>int</a:t>
            </a:r>
            <a:r>
              <a:rPr lang="en-US" altLang="ko-KR"/>
              <a:t> count = 1; 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ko-KR">
                <a:solidFill>
                  <a:srgbClr val="0000CC"/>
                </a:solidFill>
              </a:rPr>
              <a:t>while</a:t>
            </a:r>
            <a:r>
              <a:rPr lang="en-US" altLang="ko-KR"/>
              <a:t> (count &lt;= 100) {  //</a:t>
            </a:r>
            <a:r>
              <a:rPr lang="ko-KR" altLang="en-US"/>
              <a:t>경고</a:t>
            </a:r>
            <a:r>
              <a:rPr lang="en-US" altLang="ko-KR"/>
              <a:t>: </a:t>
            </a:r>
            <a:r>
              <a:rPr lang="ko-KR" altLang="en-US"/>
              <a:t>이것이 무한 루프이다</a:t>
            </a:r>
            <a:r>
              <a:rPr lang="en-US" altLang="ko-KR"/>
              <a:t>! 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ko-KR"/>
              <a:t>    printf(“%d\n", count); 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ko-KR"/>
              <a:t>    count--; 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ko-KR"/>
              <a:t>} 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altLang="ko-KR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A3376FF2-FE59-4568-B2F4-33CF360B2606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39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604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>
                <a:solidFill>
                  <a:srgbClr val="000000"/>
                </a:solidFill>
              </a:rPr>
              <a:t>무한 루프</a:t>
            </a:r>
            <a:r>
              <a:rPr lang="en-US" altLang="ko-KR">
                <a:solidFill>
                  <a:srgbClr val="000000"/>
                </a:solidFill>
              </a:rPr>
              <a:t>(infinite loop)</a:t>
            </a:r>
            <a:endParaRPr lang="ko-KR" altLang="en-US">
              <a:solidFill>
                <a:srgbClr val="000000"/>
              </a:solidFill>
            </a:endParaRPr>
          </a:p>
        </p:txBody>
      </p:sp>
      <p:sp>
        <p:nvSpPr>
          <p:cNvPr id="911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ko-KR" altLang="en-US" dirty="0"/>
              <a:t>예 </a:t>
            </a:r>
            <a:r>
              <a:rPr lang="en-US" altLang="ko-KR" dirty="0"/>
              <a:t>4</a:t>
            </a:r>
          </a:p>
          <a:p>
            <a:pPr marL="457200" lvl="1" indent="0">
              <a:buFont typeface="Wingdings" panose="05000000000000000000" pitchFamily="2" charset="2"/>
              <a:buNone/>
              <a:defRPr/>
            </a:pPr>
            <a:r>
              <a:rPr lang="en-US" altLang="ko-KR" dirty="0">
                <a:solidFill>
                  <a:srgbClr val="0000FF"/>
                </a:solidFill>
              </a:rPr>
              <a:t>for</a:t>
            </a:r>
            <a:r>
              <a:rPr lang="en-US" altLang="ko-KR" dirty="0"/>
              <a:t> (</a:t>
            </a:r>
            <a:r>
              <a:rPr lang="en-US" altLang="ko-KR" dirty="0" err="1"/>
              <a:t>i</a:t>
            </a:r>
            <a:r>
              <a:rPr lang="en-US" altLang="ko-KR" dirty="0"/>
              <a:t> = 0; ;</a:t>
            </a:r>
            <a:r>
              <a:rPr lang="en-US" altLang="ko-KR" dirty="0" err="1"/>
              <a:t>i</a:t>
            </a:r>
            <a:r>
              <a:rPr lang="en-US" altLang="ko-KR" dirty="0"/>
              <a:t>++)</a:t>
            </a:r>
          </a:p>
          <a:p>
            <a:pPr marL="457200" lvl="1" indent="0">
              <a:buFont typeface="Wingdings" panose="05000000000000000000" pitchFamily="2" charset="2"/>
              <a:buNone/>
              <a:defRPr/>
            </a:pPr>
            <a:r>
              <a:rPr lang="en-US" altLang="ko-KR" dirty="0"/>
              <a:t>    </a:t>
            </a:r>
            <a:r>
              <a:rPr lang="en-US" altLang="ko-KR" dirty="0" err="1"/>
              <a:t>printf</a:t>
            </a:r>
            <a:r>
              <a:rPr lang="en-US" altLang="ko-KR" dirty="0"/>
              <a:t>("</a:t>
            </a:r>
            <a:r>
              <a:rPr lang="ko-KR" altLang="en-US" dirty="0"/>
              <a:t>루프 반복</a:t>
            </a:r>
            <a:r>
              <a:rPr lang="en-US" altLang="ko-KR" dirty="0"/>
              <a:t>: %d\n", </a:t>
            </a:r>
            <a:r>
              <a:rPr lang="en-US" altLang="ko-KR" dirty="0" err="1"/>
              <a:t>i</a:t>
            </a:r>
            <a:r>
              <a:rPr lang="en-US" altLang="ko-KR" dirty="0"/>
              <a:t>);</a:t>
            </a:r>
          </a:p>
          <a:p>
            <a:pPr marL="457200" lvl="1" indent="0">
              <a:buFont typeface="Wingdings" panose="05000000000000000000" pitchFamily="2" charset="2"/>
              <a:buNone/>
              <a:defRPr/>
            </a:pPr>
            <a:endParaRPr lang="en-US" altLang="ko-KR" dirty="0"/>
          </a:p>
          <a:p>
            <a:pPr>
              <a:defRPr/>
            </a:pPr>
            <a:r>
              <a:rPr lang="ko-KR" altLang="en-US" dirty="0"/>
              <a:t>예 </a:t>
            </a:r>
            <a:r>
              <a:rPr lang="en-US" altLang="ko-KR" dirty="0"/>
              <a:t>5</a:t>
            </a:r>
          </a:p>
          <a:p>
            <a:pPr marL="400050" lvl="1" indent="0">
              <a:buFont typeface="Wingdings" panose="05000000000000000000" pitchFamily="2" charset="2"/>
              <a:buNone/>
              <a:defRPr/>
            </a:pPr>
            <a:r>
              <a:rPr lang="en-US" altLang="ko-KR" dirty="0">
                <a:solidFill>
                  <a:srgbClr val="0000FF"/>
                </a:solidFill>
              </a:rPr>
              <a:t>for</a:t>
            </a:r>
            <a:r>
              <a:rPr lang="en-US" altLang="ko-KR" dirty="0"/>
              <a:t> (; ;)</a:t>
            </a:r>
          </a:p>
          <a:p>
            <a:pPr marL="400050" lvl="1" indent="0">
              <a:buFont typeface="Wingdings" panose="05000000000000000000" pitchFamily="2" charset="2"/>
              <a:buNone/>
              <a:defRPr/>
            </a:pPr>
            <a:r>
              <a:rPr lang="en-US" altLang="ko-KR" dirty="0"/>
              <a:t>    </a:t>
            </a:r>
            <a:r>
              <a:rPr lang="en-US" altLang="ko-KR" dirty="0" err="1"/>
              <a:t>printf</a:t>
            </a:r>
            <a:r>
              <a:rPr lang="en-US" altLang="ko-KR" dirty="0"/>
              <a:t>("</a:t>
            </a:r>
            <a:r>
              <a:rPr lang="ko-KR" altLang="en-US" dirty="0"/>
              <a:t>루프 반복</a:t>
            </a:r>
            <a:r>
              <a:rPr lang="en-US" altLang="ko-KR" dirty="0"/>
              <a:t>: %d\n", </a:t>
            </a:r>
            <a:r>
              <a:rPr lang="en-US" altLang="ko-KR" dirty="0" err="1"/>
              <a:t>i</a:t>
            </a:r>
            <a:r>
              <a:rPr lang="en-US" altLang="ko-KR" dirty="0"/>
              <a:t>);</a:t>
            </a:r>
          </a:p>
          <a:p>
            <a:pPr marL="400050" lvl="1" indent="0">
              <a:buFont typeface="Wingdings" panose="05000000000000000000" pitchFamily="2" charset="2"/>
              <a:buNone/>
              <a:defRPr/>
            </a:pPr>
            <a:endParaRPr lang="en-US" altLang="ko-KR" dirty="0"/>
          </a:p>
          <a:p>
            <a:pPr>
              <a:defRPr/>
            </a:pPr>
            <a:r>
              <a:rPr lang="ko-KR" altLang="en-US" dirty="0">
                <a:solidFill>
                  <a:srgbClr val="FF6600"/>
                </a:solidFill>
              </a:rPr>
              <a:t>주의</a:t>
            </a:r>
            <a:endParaRPr lang="en-US" altLang="ko-KR" dirty="0">
              <a:solidFill>
                <a:srgbClr val="FF6600"/>
              </a:solidFill>
            </a:endParaRPr>
          </a:p>
          <a:p>
            <a:pPr lvl="1">
              <a:defRPr/>
            </a:pPr>
            <a:r>
              <a:rPr lang="ko-KR" altLang="en-US" dirty="0">
                <a:solidFill>
                  <a:srgbClr val="FF6600"/>
                </a:solidFill>
              </a:rPr>
              <a:t>프로그래머는 무한 루프를 피하기 위해서 프로그램을 주의 깊게 설계해야 한다 </a:t>
            </a:r>
            <a:r>
              <a:rPr lang="en-US" altLang="ko-KR" dirty="0">
                <a:solidFill>
                  <a:srgbClr val="FF6600"/>
                </a:solidFill>
              </a:rPr>
              <a:t>!</a:t>
            </a:r>
          </a:p>
          <a:p>
            <a:pPr lvl="1" indent="-342900">
              <a:defRPr/>
            </a:pPr>
            <a:endParaRPr lang="en-US" altLang="ko-K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2"/>
          <p:cNvSpPr>
            <a:spLocks noChangeArrowheads="1"/>
          </p:cNvSpPr>
          <p:nvPr/>
        </p:nvSpPr>
        <p:spPr bwMode="auto">
          <a:xfrm>
            <a:off x="1763713" y="1752600"/>
            <a:ext cx="7227887" cy="172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ko-KR" sz="46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7.1 while </a:t>
            </a:r>
            <a:r>
              <a:rPr lang="ko-KR" altLang="en-US" sz="46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문</a:t>
            </a:r>
          </a:p>
        </p:txBody>
      </p:sp>
    </p:spTree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8" name="Rectangle 2"/>
          <p:cNvSpPr>
            <a:spLocks noChangeArrowheads="1"/>
          </p:cNvSpPr>
          <p:nvPr/>
        </p:nvSpPr>
        <p:spPr bwMode="auto">
          <a:xfrm>
            <a:off x="1763713" y="1752600"/>
            <a:ext cx="7227887" cy="172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ko-KR" sz="42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7.6 </a:t>
            </a:r>
            <a:r>
              <a:rPr lang="ko-KR" altLang="en-US" sz="42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분기문</a:t>
            </a:r>
          </a:p>
        </p:txBody>
      </p:sp>
    </p:spTree>
  </p:cSld>
  <p:clrMapOvr>
    <a:masterClrMapping/>
  </p:clrMapOvr>
  <p:transition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6B6B181-9791-4B4C-AF21-D55AA52ECFC4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41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645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>
                <a:solidFill>
                  <a:srgbClr val="000000"/>
                </a:solidFill>
              </a:rPr>
              <a:t>break </a:t>
            </a:r>
            <a:r>
              <a:rPr lang="ko-KR" altLang="en-US">
                <a:solidFill>
                  <a:srgbClr val="000000"/>
                </a:solidFill>
              </a:rPr>
              <a:t>문</a:t>
            </a:r>
          </a:p>
        </p:txBody>
      </p:sp>
      <p:sp>
        <p:nvSpPr>
          <p:cNvPr id="6451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루프 내에서 </a:t>
            </a:r>
            <a:r>
              <a:rPr lang="en-US" altLang="ko-KR">
                <a:solidFill>
                  <a:srgbClr val="0000CC"/>
                </a:solidFill>
              </a:rPr>
              <a:t>break</a:t>
            </a:r>
            <a:r>
              <a:rPr lang="en-US" altLang="ko-KR"/>
              <a:t> </a:t>
            </a:r>
            <a:r>
              <a:rPr lang="ko-KR" altLang="en-US"/>
              <a:t>문</a:t>
            </a:r>
          </a:p>
          <a:p>
            <a:pPr lvl="1"/>
            <a:r>
              <a:rPr lang="ko-KR" altLang="en-US"/>
              <a:t>루프의 실행이 중단되고 </a:t>
            </a:r>
            <a:endParaRPr lang="en-US" altLang="ko-KR"/>
          </a:p>
          <a:p>
            <a:pPr lvl="1"/>
            <a:r>
              <a:rPr lang="ko-KR" altLang="en-US"/>
              <a:t>루프를 빠져나와 루프 다음에 위치한 문장이 실행된다</a:t>
            </a:r>
            <a:r>
              <a:rPr lang="en-US" altLang="ko-KR"/>
              <a:t>.</a:t>
            </a:r>
          </a:p>
          <a:p>
            <a:r>
              <a:rPr lang="ko-KR" altLang="en-US"/>
              <a:t>예</a:t>
            </a:r>
            <a:endParaRPr lang="en-US" altLang="ko-KR"/>
          </a:p>
          <a:p>
            <a:pPr lvl="1" eaLnBrk="1" hangingPunct="1"/>
            <a:r>
              <a:rPr lang="ko-KR" altLang="en-US"/>
              <a:t>읽은 값이 </a:t>
            </a:r>
            <a:r>
              <a:rPr lang="en-US" altLang="ko-KR"/>
              <a:t>0</a:t>
            </a:r>
            <a:r>
              <a:rPr lang="ko-KR" altLang="en-US"/>
              <a:t>이면 </a:t>
            </a:r>
            <a:r>
              <a:rPr lang="en-US" altLang="ko-KR"/>
              <a:t>break</a:t>
            </a:r>
            <a:r>
              <a:rPr lang="ko-KR" altLang="en-US"/>
              <a:t> 해서 루프를 빠져나옴</a:t>
            </a:r>
            <a:r>
              <a:rPr lang="en-US" altLang="ko-KR"/>
              <a:t>.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br>
              <a:rPr lang="en-US" altLang="ko-KR"/>
            </a:br>
            <a:endParaRPr lang="ko-KR" altLang="en-US"/>
          </a:p>
        </p:txBody>
      </p:sp>
      <p:pic>
        <p:nvPicPr>
          <p:cNvPr id="64518" name="그림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3824288"/>
            <a:ext cx="4772025" cy="237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슬라이드 번호 개체 틀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D85652D-F9E4-40C3-B3D4-C9EBDFA31C81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42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6" name="날짜 개체 틀 3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6656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09600" y="260350"/>
            <a:ext cx="8229600" cy="936625"/>
          </a:xfrm>
        </p:spPr>
        <p:txBody>
          <a:bodyPr/>
          <a:lstStyle/>
          <a:p>
            <a:pPr eaLnBrk="1" hangingPunct="1"/>
            <a:r>
              <a:rPr lang="en-US" altLang="ko-KR">
                <a:solidFill>
                  <a:srgbClr val="000000"/>
                </a:solidFill>
              </a:rPr>
              <a:t>continue </a:t>
            </a:r>
            <a:r>
              <a:rPr lang="ko-KR" altLang="en-US">
                <a:solidFill>
                  <a:srgbClr val="000000"/>
                </a:solidFill>
              </a:rPr>
              <a:t>문</a:t>
            </a:r>
          </a:p>
        </p:txBody>
      </p:sp>
      <p:sp>
        <p:nvSpPr>
          <p:cNvPr id="6656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4213" y="1412875"/>
            <a:ext cx="7545387" cy="4824413"/>
          </a:xfrm>
        </p:spPr>
        <p:txBody>
          <a:bodyPr/>
          <a:lstStyle/>
          <a:p>
            <a:pPr eaLnBrk="1" hangingPunct="1"/>
            <a:r>
              <a:rPr lang="ko-KR" altLang="en-US"/>
              <a:t>루프 내에서 </a:t>
            </a:r>
            <a:r>
              <a:rPr lang="en-US" altLang="ko-KR">
                <a:solidFill>
                  <a:srgbClr val="0000CC"/>
                </a:solidFill>
              </a:rPr>
              <a:t>continue</a:t>
            </a:r>
            <a:r>
              <a:rPr lang="en-US" altLang="ko-KR"/>
              <a:t> </a:t>
            </a:r>
            <a:r>
              <a:rPr lang="ko-KR" altLang="en-US"/>
              <a:t>문을 만나면</a:t>
            </a:r>
          </a:p>
          <a:p>
            <a:pPr lvl="1" eaLnBrk="1" hangingPunct="1"/>
            <a:r>
              <a:rPr lang="ko-KR" altLang="en-US"/>
              <a:t>즉시 루프 조건을 다시 계산하고</a:t>
            </a:r>
            <a:r>
              <a:rPr lang="en-US" altLang="ko-KR"/>
              <a:t>, </a:t>
            </a:r>
          </a:p>
          <a:p>
            <a:pPr lvl="1" eaLnBrk="1" hangingPunct="1"/>
            <a:r>
              <a:rPr lang="ko-KR" altLang="en-US"/>
              <a:t>그 조건이 참이면 루프 본체를 다시 실행한다</a:t>
            </a:r>
            <a:r>
              <a:rPr lang="en-US" altLang="ko-KR"/>
              <a:t>. </a:t>
            </a:r>
          </a:p>
          <a:p>
            <a:pPr lvl="1" eaLnBrk="1" hangingPunct="1"/>
            <a:endParaRPr lang="en-US" altLang="ko-KR"/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ko-KR">
                <a:solidFill>
                  <a:srgbClr val="0000CC"/>
                </a:solidFill>
              </a:rPr>
              <a:t>for</a:t>
            </a:r>
            <a:r>
              <a:rPr lang="en-US" altLang="ko-KR"/>
              <a:t> (i = 0, sum = 0; i &lt;= n; i++) {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ko-KR"/>
              <a:t>    </a:t>
            </a:r>
            <a:r>
              <a:rPr lang="en-US" altLang="ko-KR">
                <a:solidFill>
                  <a:srgbClr val="0000CC"/>
                </a:solidFill>
              </a:rPr>
              <a:t>if </a:t>
            </a:r>
            <a:r>
              <a:rPr lang="en-US" altLang="ko-KR"/>
              <a:t>(i % 2 == 0)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ko-KR"/>
              <a:t>        </a:t>
            </a:r>
            <a:r>
              <a:rPr lang="en-US" altLang="ko-KR">
                <a:solidFill>
                  <a:srgbClr val="0000CC"/>
                </a:solidFill>
              </a:rPr>
              <a:t>continue</a:t>
            </a:r>
            <a:r>
              <a:rPr lang="en-US" altLang="ko-KR"/>
              <a:t>;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ko-KR"/>
              <a:t>    sum += i;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ko-KR"/>
              <a:t>} 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ko-KR" altLang="en-US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2" name="Rectangle 2"/>
          <p:cNvSpPr>
            <a:spLocks noChangeArrowheads="1"/>
          </p:cNvSpPr>
          <p:nvPr/>
        </p:nvSpPr>
        <p:spPr bwMode="auto">
          <a:xfrm>
            <a:off x="1763713" y="1752600"/>
            <a:ext cx="7227887" cy="172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ko-KR" sz="4600" b="1">
                <a:solidFill>
                  <a:srgbClr val="000000"/>
                </a:solidFill>
              </a:rPr>
              <a:t>Key Point</a:t>
            </a:r>
          </a:p>
        </p:txBody>
      </p:sp>
    </p:spTree>
  </p:cSld>
  <p:clrMapOvr>
    <a:masterClrMapping/>
  </p:clrMapOvr>
  <p:transition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219C2D4-22EF-44DC-B073-0BE0E2589252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44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706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>
                <a:solidFill>
                  <a:srgbClr val="000000"/>
                </a:solidFill>
              </a:rPr>
              <a:t>Key Point </a:t>
            </a:r>
            <a:endParaRPr lang="ko-KR" altLang="en-US">
              <a:solidFill>
                <a:srgbClr val="000000"/>
              </a:solidFill>
            </a:endParaRPr>
          </a:p>
        </p:txBody>
      </p:sp>
      <p:sp>
        <p:nvSpPr>
          <p:cNvPr id="7066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sz="2000"/>
              <a:t>while </a:t>
            </a:r>
            <a:r>
              <a:rPr lang="ko-KR" altLang="en-US" sz="2000"/>
              <a:t>문은 그 조건이 거짓이 될 때까지 동일한 문장을 반복해서 실행한다</a:t>
            </a:r>
            <a:r>
              <a:rPr lang="en-US" altLang="ko-KR" sz="2000"/>
              <a:t>.</a:t>
            </a:r>
          </a:p>
          <a:p>
            <a:r>
              <a:rPr lang="en-US" altLang="ko-KR" sz="2000"/>
              <a:t>do-while </a:t>
            </a:r>
            <a:r>
              <a:rPr lang="ko-KR" altLang="en-US" sz="2000"/>
              <a:t>문은 루프 본체를 적어도 한 번 실행한다</a:t>
            </a:r>
            <a:r>
              <a:rPr lang="en-US" altLang="ko-KR" sz="2000"/>
              <a:t>.</a:t>
            </a:r>
          </a:p>
          <a:p>
            <a:r>
              <a:rPr lang="en-US" altLang="ko-KR" sz="2000"/>
              <a:t>for </a:t>
            </a:r>
            <a:r>
              <a:rPr lang="ko-KR" altLang="en-US" sz="2000"/>
              <a:t>문은 보통 루프가 정해진 횟수만큼 실행될 때 사용된다</a:t>
            </a:r>
            <a:r>
              <a:rPr lang="en-US" altLang="ko-KR" sz="2000"/>
              <a:t>.</a:t>
            </a:r>
          </a:p>
          <a:p>
            <a:r>
              <a:rPr lang="ko-KR" altLang="en-US" sz="2000"/>
              <a:t>루프의 본체 내에 다른 루프가 중첩될 수 있다</a:t>
            </a:r>
            <a:r>
              <a:rPr lang="en-US" altLang="ko-KR" sz="2000"/>
              <a:t>. </a:t>
            </a:r>
            <a:r>
              <a:rPr lang="ko-KR" altLang="en-US" sz="2000"/>
              <a:t>외부 루프가 한 번 반복할 때마다 내부 루프는 완전히 새로 실행된다</a:t>
            </a:r>
            <a:r>
              <a:rPr lang="en-US" altLang="ko-KR" sz="2000"/>
              <a:t>.</a:t>
            </a:r>
          </a:p>
          <a:p>
            <a:r>
              <a:rPr lang="ko-KR" altLang="en-US" sz="2000"/>
              <a:t>프로그래머는 무한 루프를 피하기 위해서 프로그램을 주의 깊게 설계해야 한다</a:t>
            </a:r>
            <a:r>
              <a:rPr lang="en-US" altLang="ko-KR" sz="2000"/>
              <a:t>.</a:t>
            </a:r>
          </a:p>
          <a:p>
            <a:r>
              <a:rPr lang="ko-KR" altLang="en-US" sz="2000"/>
              <a:t>루프 내에서 </a:t>
            </a:r>
            <a:r>
              <a:rPr lang="en-US" altLang="ko-KR" sz="2000"/>
              <a:t>break </a:t>
            </a:r>
            <a:r>
              <a:rPr lang="ko-KR" altLang="en-US" sz="2000"/>
              <a:t>문을 만나면 루프의 실행이 중단되고 루프를 빠져나와 루프 다음에 위치한 문장이 실행된다</a:t>
            </a:r>
            <a:r>
              <a:rPr lang="en-US" altLang="ko-KR" sz="2000"/>
              <a:t>.</a:t>
            </a:r>
          </a:p>
          <a:p>
            <a:r>
              <a:rPr lang="ko-KR" altLang="en-US" sz="2000"/>
              <a:t>루프 내에서 </a:t>
            </a:r>
            <a:r>
              <a:rPr lang="en-US" altLang="ko-KR" sz="2000"/>
              <a:t>continue </a:t>
            </a:r>
            <a:r>
              <a:rPr lang="ko-KR" altLang="en-US" sz="2000"/>
              <a:t>문을 만나면 루프에서 빠져나오지 않고 즉시 루프의 조건식을 다시계산하고</a:t>
            </a:r>
            <a:r>
              <a:rPr lang="en-US" altLang="ko-KR" sz="2000"/>
              <a:t>, </a:t>
            </a:r>
            <a:r>
              <a:rPr lang="ko-KR" altLang="en-US" sz="2000"/>
              <a:t>그 조건이 여전히 참이면 루프 본체를 다시 실행한다</a:t>
            </a:r>
            <a:r>
              <a:rPr lang="en-US" altLang="ko-KR" sz="2000"/>
              <a:t>.</a:t>
            </a:r>
            <a:endParaRPr lang="ko-KR" altLang="en-US" sz="200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8" name="Rectangle 2"/>
          <p:cNvSpPr>
            <a:spLocks noChangeArrowheads="1"/>
          </p:cNvSpPr>
          <p:nvPr/>
        </p:nvSpPr>
        <p:spPr bwMode="auto">
          <a:xfrm>
            <a:off x="1763713" y="1752600"/>
            <a:ext cx="7227887" cy="172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ko-KR" altLang="en-US" sz="46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프로그래밍 실습</a:t>
            </a:r>
          </a:p>
        </p:txBody>
      </p:sp>
    </p:spTree>
  </p:cSld>
  <p:clrMapOvr>
    <a:masterClrMapping/>
  </p:clrMapOvr>
  <p:transition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C8013E92-3B87-49A0-A6C4-E97F08773A01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46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7475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60350"/>
            <a:ext cx="8229600" cy="936625"/>
          </a:xfrm>
        </p:spPr>
        <p:txBody>
          <a:bodyPr/>
          <a:lstStyle/>
          <a:p>
            <a:pPr eaLnBrk="1" hangingPunct="1"/>
            <a:r>
              <a:rPr lang="ko-KR" altLang="en-US">
                <a:solidFill>
                  <a:srgbClr val="000000"/>
                </a:solidFill>
              </a:rPr>
              <a:t>▶ 프로그래밍 실습 </a:t>
            </a:r>
          </a:p>
        </p:txBody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ko-KR"/>
              <a:t>1. </a:t>
            </a:r>
            <a:r>
              <a:rPr lang="ko-KR" altLang="en-US"/>
              <a:t>프로그램 </a:t>
            </a:r>
            <a:r>
              <a:rPr lang="en-US" altLang="ko-KR"/>
              <a:t>7.5</a:t>
            </a:r>
            <a:r>
              <a:rPr lang="ko-KR" altLang="en-US"/>
              <a:t>은 </a:t>
            </a:r>
            <a:r>
              <a:rPr lang="en-US" altLang="ko-KR"/>
              <a:t>(0</a:t>
            </a:r>
            <a:r>
              <a:rPr lang="ko-KR" altLang="en-US"/>
              <a:t>보다 작거나 </a:t>
            </a:r>
            <a:r>
              <a:rPr lang="en-US" altLang="ko-KR"/>
              <a:t>100</a:t>
            </a:r>
            <a:r>
              <a:rPr lang="ko-KR" altLang="en-US"/>
              <a:t>보다 큰</a:t>
            </a:r>
            <a:r>
              <a:rPr lang="en-US" altLang="ko-KR"/>
              <a:t>) </a:t>
            </a:r>
            <a:r>
              <a:rPr lang="ko-KR" altLang="en-US"/>
              <a:t>잘못된 점수가 입력되어도 전혀 오류 메시지를 내지 못한다</a:t>
            </a:r>
            <a:r>
              <a:rPr lang="en-US" altLang="ko-KR"/>
              <a:t>. </a:t>
            </a:r>
          </a:p>
          <a:p>
            <a:pPr lvl="1" eaLnBrk="1" hangingPunct="1"/>
            <a:r>
              <a:rPr lang="ko-KR" altLang="en-US"/>
              <a:t>이 프로그램을 </a:t>
            </a:r>
            <a:r>
              <a:rPr lang="en-US" altLang="ko-KR"/>
              <a:t>0</a:t>
            </a:r>
            <a:r>
              <a:rPr lang="ko-KR" altLang="en-US"/>
              <a:t>부터 </a:t>
            </a:r>
            <a:r>
              <a:rPr lang="en-US" altLang="ko-KR"/>
              <a:t>100</a:t>
            </a:r>
            <a:r>
              <a:rPr lang="ko-KR" altLang="en-US"/>
              <a:t>까지의 유효한 점수만을 입력 받을 수 있도록 확장해보자</a:t>
            </a:r>
            <a:r>
              <a:rPr lang="en-US" altLang="ko-KR"/>
              <a:t>.  </a:t>
            </a:r>
          </a:p>
          <a:p>
            <a:pPr lvl="1" eaLnBrk="1" hangingPunct="1"/>
            <a:r>
              <a:rPr lang="ko-KR" altLang="en-US"/>
              <a:t>잘못된 점수가 입력되면 유효한 점수가 입력될 때까지 반복해서 다시 입력받도록 한다</a:t>
            </a:r>
            <a:r>
              <a:rPr lang="en-US" altLang="ko-KR"/>
              <a:t>. </a:t>
            </a:r>
          </a:p>
          <a:p>
            <a:pPr eaLnBrk="1" hangingPunct="1"/>
            <a:endParaRPr lang="en-US" altLang="ko-KR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824FD97-7B17-40E5-84DF-14150A7FD73B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47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7680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60350"/>
            <a:ext cx="8229600" cy="936625"/>
          </a:xfrm>
        </p:spPr>
        <p:txBody>
          <a:bodyPr/>
          <a:lstStyle/>
          <a:p>
            <a:pPr eaLnBrk="1" hangingPunct="1"/>
            <a:r>
              <a:rPr lang="ko-KR" altLang="en-US">
                <a:solidFill>
                  <a:srgbClr val="000000"/>
                </a:solidFill>
              </a:rPr>
              <a:t>▶ 프로그래밍 실습 </a:t>
            </a:r>
          </a:p>
        </p:txBody>
      </p:sp>
      <p:sp>
        <p:nvSpPr>
          <p:cNvPr id="7680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ko-KR"/>
              <a:t>2. </a:t>
            </a:r>
            <a:r>
              <a:rPr lang="ko-KR" altLang="en-US"/>
              <a:t>실습 </a:t>
            </a:r>
            <a:r>
              <a:rPr lang="en-US" altLang="ko-KR"/>
              <a:t>1</a:t>
            </a:r>
            <a:r>
              <a:rPr lang="ko-KR" altLang="en-US"/>
              <a:t>의 프로그램을 확장하여 </a:t>
            </a:r>
          </a:p>
          <a:p>
            <a:pPr lvl="1" eaLnBrk="1" hangingPunct="1"/>
            <a:r>
              <a:rPr lang="ko-KR" altLang="en-US"/>
              <a:t>입력된 각 점수에 대해서 학점을 결정하여 출력하고 </a:t>
            </a:r>
          </a:p>
          <a:p>
            <a:pPr lvl="1" eaLnBrk="1" hangingPunct="1"/>
            <a:r>
              <a:rPr lang="ko-KR" altLang="en-US"/>
              <a:t>모든 점수의 합과 평균도 출력하도록 확장하라</a:t>
            </a:r>
            <a:r>
              <a:rPr lang="en-US" altLang="ko-KR"/>
              <a:t>.  </a:t>
            </a:r>
          </a:p>
          <a:p>
            <a:pPr lvl="1" eaLnBrk="1" hangingPunct="1"/>
            <a:r>
              <a:rPr lang="ko-KR" altLang="en-US"/>
              <a:t>프로그램 </a:t>
            </a:r>
            <a:r>
              <a:rPr lang="en-US" altLang="ko-KR"/>
              <a:t>7.4</a:t>
            </a:r>
            <a:r>
              <a:rPr lang="ko-KR" altLang="en-US"/>
              <a:t>를 참조하여 입력 점수에 대해서 학점을 결정한다</a:t>
            </a:r>
            <a:r>
              <a:rPr lang="en-US" altLang="ko-KR"/>
              <a:t>. </a:t>
            </a:r>
          </a:p>
          <a:p>
            <a:pPr eaLnBrk="1" hangingPunct="1"/>
            <a:endParaRPr lang="en-US" altLang="ko-KR"/>
          </a:p>
          <a:p>
            <a:pPr eaLnBrk="1" hangingPunct="1"/>
            <a:r>
              <a:rPr lang="en-US" altLang="ko-KR"/>
              <a:t>3. </a:t>
            </a:r>
            <a:r>
              <a:rPr lang="ko-KR" altLang="en-US"/>
              <a:t>실습 </a:t>
            </a:r>
            <a:r>
              <a:rPr lang="en-US" altLang="ko-KR"/>
              <a:t>2</a:t>
            </a:r>
            <a:r>
              <a:rPr lang="ko-KR" altLang="en-US"/>
              <a:t>의 프로그램을 확장하여 </a:t>
            </a:r>
          </a:p>
          <a:p>
            <a:pPr lvl="1" eaLnBrk="1" hangingPunct="1"/>
            <a:r>
              <a:rPr lang="ko-KR" altLang="en-US"/>
              <a:t>학점</a:t>
            </a:r>
            <a:r>
              <a:rPr lang="en-US" altLang="ko-KR"/>
              <a:t>, </a:t>
            </a:r>
            <a:r>
              <a:rPr lang="ko-KR" altLang="en-US"/>
              <a:t>점수의 합</a:t>
            </a:r>
            <a:r>
              <a:rPr lang="en-US" altLang="ko-KR"/>
              <a:t>, </a:t>
            </a:r>
            <a:r>
              <a:rPr lang="ko-KR" altLang="en-US"/>
              <a:t>평균뿐만 아니라 각 학점의 수를 계산하는 프로그램을 작성하라</a:t>
            </a:r>
            <a:r>
              <a:rPr lang="en-US" altLang="ko-KR"/>
              <a:t>. </a:t>
            </a:r>
          </a:p>
          <a:p>
            <a:pPr lvl="1" eaLnBrk="1" hangingPunct="1"/>
            <a:r>
              <a:rPr lang="en-US" altLang="ko-KR"/>
              <a:t>switch </a:t>
            </a:r>
            <a:r>
              <a:rPr lang="ko-KR" altLang="en-US"/>
              <a:t>문을 이용하여 해당 학점을 결정하고 해당 학점의 수를 증가시키도록 한다</a:t>
            </a:r>
            <a:r>
              <a:rPr lang="en-US" altLang="ko-KR"/>
              <a:t>.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>
                <a:solidFill>
                  <a:schemeClr val="tx1"/>
                </a:solidFill>
              </a:rPr>
              <a:t>반복의 필요성</a:t>
            </a:r>
          </a:p>
        </p:txBody>
      </p:sp>
      <p:sp>
        <p:nvSpPr>
          <p:cNvPr id="11267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/>
              <a:t>반복</a:t>
            </a:r>
            <a:endParaRPr lang="en-US" altLang="ko-KR"/>
          </a:p>
          <a:p>
            <a:pPr lvl="1"/>
            <a:r>
              <a:rPr lang="ko-KR" altLang="en-US"/>
              <a:t>컴퓨터의 가장 큰 장점</a:t>
            </a:r>
            <a:r>
              <a:rPr lang="en-US" altLang="ko-KR"/>
              <a:t>:</a:t>
            </a:r>
            <a:r>
              <a:rPr lang="ko-KR" altLang="en-US"/>
              <a:t> 반복 작업을 빨리 수행할 수 있다</a:t>
            </a:r>
            <a:endParaRPr lang="en-US" altLang="ko-KR"/>
          </a:p>
          <a:p>
            <a:pPr lvl="1"/>
            <a:r>
              <a:rPr lang="ko-KR" altLang="en-US"/>
              <a:t>같은 작업을 반복하게 하는 문장이 필요하다</a:t>
            </a:r>
            <a:r>
              <a:rPr lang="en-US" altLang="ko-KR"/>
              <a:t>.</a:t>
            </a:r>
          </a:p>
          <a:p>
            <a:r>
              <a:rPr lang="ko-KR" altLang="en-US"/>
              <a:t>일상 생활에서 반복의 예</a:t>
            </a:r>
          </a:p>
        </p:txBody>
      </p:sp>
      <p:sp>
        <p:nvSpPr>
          <p:cNvPr id="11268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C11771F-729E-417D-A264-48226BBAEDB9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5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pic>
        <p:nvPicPr>
          <p:cNvPr id="11270" name="그림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3213100"/>
            <a:ext cx="2952750" cy="354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435E8C77-EC6C-4261-88B9-50847FDF6BAD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6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19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>
                <a:solidFill>
                  <a:srgbClr val="000000"/>
                </a:solidFill>
              </a:rPr>
              <a:t>while </a:t>
            </a:r>
            <a:r>
              <a:rPr lang="ko-KR" altLang="en-US">
                <a:solidFill>
                  <a:srgbClr val="000000"/>
                </a:solidFill>
              </a:rPr>
              <a:t>문 </a:t>
            </a:r>
          </a:p>
        </p:txBody>
      </p:sp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12875"/>
            <a:ext cx="8002588" cy="482441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ko-KR"/>
              <a:t>while </a:t>
            </a:r>
            <a:r>
              <a:rPr lang="ko-KR" altLang="en-US"/>
              <a:t>문</a:t>
            </a:r>
          </a:p>
          <a:p>
            <a:pPr lvl="1" eaLnBrk="1" hangingPunct="1">
              <a:lnSpc>
                <a:spcPct val="90000"/>
              </a:lnSpc>
            </a:pPr>
            <a:r>
              <a:rPr lang="ko-KR" altLang="en-US">
                <a:solidFill>
                  <a:srgbClr val="FF0000"/>
                </a:solidFill>
              </a:rPr>
              <a:t>조건이 거짓이 될 때까지 동일한 문장을 반복해서 실행한다</a:t>
            </a:r>
            <a:r>
              <a:rPr lang="en-US" altLang="ko-KR">
                <a:solidFill>
                  <a:srgbClr val="FF0000"/>
                </a:solidFill>
              </a:rPr>
              <a:t>.</a:t>
            </a:r>
          </a:p>
          <a:p>
            <a:pPr lvl="1" eaLnBrk="1" hangingPunct="1">
              <a:lnSpc>
                <a:spcPct val="90000"/>
              </a:lnSpc>
            </a:pPr>
            <a:endParaRPr lang="en-US" altLang="ko-KR">
              <a:solidFill>
                <a:srgbClr val="FF6600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ko-KR" altLang="en-US"/>
              <a:t>구문 형식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ko-KR">
              <a:solidFill>
                <a:srgbClr val="0000CC"/>
              </a:solidFill>
            </a:endParaRP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ko-KR">
                <a:solidFill>
                  <a:srgbClr val="0000CC"/>
                </a:solidFill>
              </a:rPr>
              <a:t>while</a:t>
            </a:r>
            <a:r>
              <a:rPr lang="en-US" altLang="ko-KR"/>
              <a:t> (</a:t>
            </a:r>
            <a:r>
              <a:rPr lang="ko-KR" altLang="en-US"/>
              <a:t>조건식</a:t>
            </a:r>
            <a:r>
              <a:rPr lang="en-US" altLang="ko-KR"/>
              <a:t>) 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ko-KR"/>
              <a:t>    </a:t>
            </a:r>
            <a:r>
              <a:rPr lang="ko-KR" altLang="en-US"/>
              <a:t>문장</a:t>
            </a:r>
            <a:r>
              <a:rPr lang="en-US" altLang="ko-KR"/>
              <a:t>; 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ko-KR" altLang="en-US"/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ko-KR" altLang="en-US"/>
          </a:p>
          <a:p>
            <a:pPr eaLnBrk="1" hangingPunct="1">
              <a:lnSpc>
                <a:spcPct val="90000"/>
              </a:lnSpc>
            </a:pPr>
            <a:r>
              <a:rPr lang="ko-KR" altLang="en-US"/>
              <a:t>제어 흐름</a:t>
            </a:r>
          </a:p>
          <a:p>
            <a:pPr lvl="1" eaLnBrk="1" hangingPunct="1">
              <a:lnSpc>
                <a:spcPct val="90000"/>
              </a:lnSpc>
            </a:pPr>
            <a:r>
              <a:rPr lang="ko-KR" altLang="en-US"/>
              <a:t>조건식을 계산하고</a:t>
            </a:r>
            <a:r>
              <a:rPr lang="en-US" altLang="ko-KR"/>
              <a:t>, </a:t>
            </a:r>
            <a:r>
              <a:rPr lang="ko-KR" altLang="en-US"/>
              <a:t>그 값이 참</a:t>
            </a:r>
            <a:r>
              <a:rPr lang="en-US" altLang="ko-KR"/>
              <a:t>(0</a:t>
            </a:r>
            <a:r>
              <a:rPr lang="ko-KR" altLang="en-US"/>
              <a:t>이 아닌 값</a:t>
            </a:r>
            <a:r>
              <a:rPr lang="en-US" altLang="ko-KR"/>
              <a:t>)</a:t>
            </a:r>
            <a:r>
              <a:rPr lang="ko-KR" altLang="en-US"/>
              <a:t>인 동안 문장을 반복해서 실행한다</a:t>
            </a:r>
            <a:r>
              <a:rPr lang="en-US" altLang="ko-KR"/>
              <a:t>. </a:t>
            </a:r>
          </a:p>
          <a:p>
            <a:pPr lvl="1" eaLnBrk="1" hangingPunct="1">
              <a:lnSpc>
                <a:spcPct val="90000"/>
              </a:lnSpc>
            </a:pPr>
            <a:r>
              <a:rPr lang="ko-KR" altLang="en-US"/>
              <a:t>조건이 거짓이 되면 </a:t>
            </a:r>
            <a:r>
              <a:rPr lang="en-US" altLang="ko-KR"/>
              <a:t>while </a:t>
            </a:r>
            <a:r>
              <a:rPr lang="ko-KR" altLang="en-US"/>
              <a:t>문을 종료하고 다음 문장을 실행</a:t>
            </a:r>
            <a:r>
              <a:rPr lang="en-US" altLang="ko-KR"/>
              <a:t>.</a:t>
            </a:r>
          </a:p>
          <a:p>
            <a:pPr lvl="1" eaLnBrk="1" hangingPunct="1">
              <a:lnSpc>
                <a:spcPct val="90000"/>
              </a:lnSpc>
            </a:pPr>
            <a:endParaRPr lang="en-US" altLang="ko-KR"/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ko-KR" altLang="en-US"/>
          </a:p>
        </p:txBody>
      </p:sp>
      <p:pic>
        <p:nvPicPr>
          <p:cNvPr id="12294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2205038"/>
            <a:ext cx="2476500" cy="275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>
                <a:solidFill>
                  <a:srgbClr val="000000"/>
                </a:solidFill>
              </a:rPr>
              <a:t>while </a:t>
            </a:r>
            <a:r>
              <a:rPr lang="ko-KR" altLang="en-US">
                <a:solidFill>
                  <a:srgbClr val="000000"/>
                </a:solidFill>
              </a:rPr>
              <a:t>문 예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/>
              <a:t>while </a:t>
            </a:r>
            <a:r>
              <a:rPr lang="ko-KR" altLang="en-US" dirty="0"/>
              <a:t>문을 이용하여 </a:t>
            </a:r>
            <a:r>
              <a:rPr lang="en-US" altLang="ko-KR" dirty="0"/>
              <a:t>1</a:t>
            </a:r>
            <a:r>
              <a:rPr lang="ko-KR" altLang="en-US" dirty="0"/>
              <a:t>부터 </a:t>
            </a:r>
            <a:r>
              <a:rPr lang="en-US" altLang="ko-KR" dirty="0"/>
              <a:t>100</a:t>
            </a:r>
            <a:r>
              <a:rPr lang="ko-KR" altLang="en-US" dirty="0"/>
              <a:t>까지 값을 출력하는 코드</a:t>
            </a:r>
            <a:endParaRPr lang="en-US" altLang="ko-KR" dirty="0"/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en-US" altLang="ko-KR" sz="2000" dirty="0"/>
          </a:p>
          <a:p>
            <a:pPr marL="400050" lvl="1" indent="0">
              <a:buFont typeface="Wingdings" panose="05000000000000000000" pitchFamily="2" charset="2"/>
              <a:buNone/>
              <a:defRPr/>
            </a:pPr>
            <a:r>
              <a:rPr lang="en-US" altLang="ko-KR" sz="1800" dirty="0" err="1">
                <a:solidFill>
                  <a:srgbClr val="0000FF"/>
                </a:solidFill>
              </a:rPr>
              <a:t>int</a:t>
            </a:r>
            <a:r>
              <a:rPr lang="en-US" altLang="ko-KR" sz="1800" dirty="0"/>
              <a:t> count = 1;</a:t>
            </a:r>
          </a:p>
          <a:p>
            <a:pPr marL="400050" lvl="1" indent="0">
              <a:buFont typeface="Wingdings" panose="05000000000000000000" pitchFamily="2" charset="2"/>
              <a:buNone/>
              <a:defRPr/>
            </a:pPr>
            <a:r>
              <a:rPr lang="en-US" altLang="ko-KR" sz="1800" dirty="0">
                <a:solidFill>
                  <a:srgbClr val="0000FF"/>
                </a:solidFill>
              </a:rPr>
              <a:t>while</a:t>
            </a:r>
            <a:r>
              <a:rPr lang="en-US" altLang="ko-KR" sz="1800" dirty="0"/>
              <a:t> (count &lt;= 100) {</a:t>
            </a:r>
          </a:p>
          <a:p>
            <a:pPr marL="400050" lvl="1" indent="0">
              <a:buFont typeface="Wingdings" panose="05000000000000000000" pitchFamily="2" charset="2"/>
              <a:buNone/>
              <a:defRPr/>
            </a:pPr>
            <a:r>
              <a:rPr lang="en-US" altLang="ko-KR" sz="1800" dirty="0"/>
              <a:t>    </a:t>
            </a:r>
            <a:r>
              <a:rPr lang="en-US" altLang="ko-KR" sz="1800" dirty="0" err="1"/>
              <a:t>printf</a:t>
            </a:r>
            <a:r>
              <a:rPr lang="en-US" altLang="ko-KR" sz="1800" dirty="0"/>
              <a:t>("%d ", count);</a:t>
            </a:r>
          </a:p>
          <a:p>
            <a:pPr marL="400050" lvl="1" indent="0">
              <a:buFont typeface="Wingdings" panose="05000000000000000000" pitchFamily="2" charset="2"/>
              <a:buNone/>
              <a:defRPr/>
            </a:pPr>
            <a:r>
              <a:rPr lang="en-US" altLang="ko-KR" sz="1800" dirty="0"/>
              <a:t>    count++;</a:t>
            </a:r>
          </a:p>
          <a:p>
            <a:pPr marL="400050" lvl="1" indent="0">
              <a:buFont typeface="Wingdings" panose="05000000000000000000" pitchFamily="2" charset="2"/>
              <a:buNone/>
              <a:defRPr/>
            </a:pPr>
            <a:r>
              <a:rPr lang="en-US" altLang="ko-KR" sz="1800" dirty="0"/>
              <a:t>}</a:t>
            </a:r>
            <a:endParaRPr lang="ko-KR" altLang="en-US" sz="1800" dirty="0"/>
          </a:p>
        </p:txBody>
      </p:sp>
      <p:sp>
        <p:nvSpPr>
          <p:cNvPr id="14340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79022C4-5DD6-43E5-BA2D-75E291B26C24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7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pic>
        <p:nvPicPr>
          <p:cNvPr id="14342" name="그림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9463" y="2349500"/>
            <a:ext cx="3006725" cy="3729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536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5364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1FC2DC2-695E-44BB-A5FF-45E12DA83A59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8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pic>
        <p:nvPicPr>
          <p:cNvPr id="15366" name="그림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260350"/>
            <a:ext cx="8086725" cy="601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6387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6388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AF64F9B8-4A72-4CF5-B206-D105AAA5235F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9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pic>
        <p:nvPicPr>
          <p:cNvPr id="16390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30188"/>
            <a:ext cx="8326437" cy="6326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2_모자이크">
  <a:themeElements>
    <a:clrScheme name="2_모자이크 8">
      <a:dk1>
        <a:srgbClr val="003300"/>
      </a:dk1>
      <a:lt1>
        <a:srgbClr val="FFFFFF"/>
      </a:lt1>
      <a:dk2>
        <a:srgbClr val="000000"/>
      </a:dk2>
      <a:lt2>
        <a:srgbClr val="336600"/>
      </a:lt2>
      <a:accent1>
        <a:srgbClr val="CCCC00"/>
      </a:accent1>
      <a:accent2>
        <a:srgbClr val="669900"/>
      </a:accent2>
      <a:accent3>
        <a:srgbClr val="FFFFFF"/>
      </a:accent3>
      <a:accent4>
        <a:srgbClr val="002A00"/>
      </a:accent4>
      <a:accent5>
        <a:srgbClr val="E2E2AA"/>
      </a:accent5>
      <a:accent6>
        <a:srgbClr val="5C8A00"/>
      </a:accent6>
      <a:hlink>
        <a:srgbClr val="333300"/>
      </a:hlink>
      <a:folHlink>
        <a:srgbClr val="99CC00"/>
      </a:folHlink>
    </a:clrScheme>
    <a:fontScheme name="맑은고딕_Tahoma">
      <a:majorFont>
        <a:latin typeface="Tahoma"/>
        <a:ea typeface="맑은 고딕"/>
        <a:cs typeface=""/>
      </a:majorFont>
      <a:minorFont>
        <a:latin typeface="Tahoma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Console" pitchFamily="49" charset="0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Console" pitchFamily="49" charset="0"/>
            <a:ea typeface="굴림" pitchFamily="50" charset="-127"/>
          </a:defRPr>
        </a:defPPr>
      </a:lstStyle>
    </a:lnDef>
  </a:objectDefaults>
  <a:extraClrSchemeLst>
    <a:extraClrScheme>
      <a:clrScheme name="2_모자이크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모자이크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모자이크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모자이크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모자이크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모자이크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모자이크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모자이크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모자이크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모자이크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모자이크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모자이크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문서" ma:contentTypeID="0x010100BFC1E402B583D243A3C554F6F4F17AB1" ma:contentTypeVersion="8" ma:contentTypeDescription="새 문서를 만듭니다." ma:contentTypeScope="" ma:versionID="9046bd18fe16b2697781b899c80c9df3">
  <xsd:schema xmlns:xsd="http://www.w3.org/2001/XMLSchema" xmlns:xs="http://www.w3.org/2001/XMLSchema" xmlns:p="http://schemas.microsoft.com/office/2006/metadata/properties" xmlns:ns3="14fbc630-f9ee-44d0-8c96-893ff621d69e" targetNamespace="http://schemas.microsoft.com/office/2006/metadata/properties" ma:root="true" ma:fieldsID="38064add94175b8e15f1465fa9a2db5a" ns3:_="">
    <xsd:import namespace="14fbc630-f9ee-44d0-8c96-893ff621d69e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fbc630-f9ee-44d0-8c96-893ff621d69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2" nillable="true" ma:displayName="MediaServiceLocation" ma:internalName="MediaServiceLocation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콘텐츠 형식"/>
        <xsd:element ref="dc:title" minOccurs="0" maxOccurs="1" ma:index="4" ma:displayName="제목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70B95A5-6E5F-457D-BF79-C059D6A8063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F05BBD1-4ABA-4426-B59F-CEB5CE50DB84}">
  <ds:schemaRefs>
    <ds:schemaRef ds:uri="14fbc630-f9ee-44d0-8c96-893ff621d69e"/>
    <ds:schemaRef ds:uri="http://purl.org/dc/dcmitype/"/>
    <ds:schemaRef ds:uri="http://schemas.microsoft.com/office/2006/metadata/properties"/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terms/"/>
    <ds:schemaRef ds:uri="http://schemas.microsoft.com/office/infopath/2007/PartnerControls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FAA2E637-5555-4CC1-B0E5-E316EA23D91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4fbc630-f9ee-44d0-8c96-893ff621d6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Box-Tahoma굴림-Violet</Template>
  <TotalTime>407</TotalTime>
  <Words>1621</Words>
  <Application>Microsoft Office PowerPoint</Application>
  <PresentationFormat>화면 슬라이드 쇼(4:3)</PresentationFormat>
  <Paragraphs>342</Paragraphs>
  <Slides>47</Slides>
  <Notes>26</Notes>
  <HiddenSlides>0</HiddenSlides>
  <MMClips>0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47</vt:i4>
      </vt:variant>
    </vt:vector>
  </HeadingPairs>
  <TitlesOfParts>
    <vt:vector size="56" baseType="lpstr">
      <vt:lpstr>YDVYMjOStd125</vt:lpstr>
      <vt:lpstr>굴림</vt:lpstr>
      <vt:lpstr>맑은 고딕</vt:lpstr>
      <vt:lpstr>Arial</vt:lpstr>
      <vt:lpstr>Lucida Console</vt:lpstr>
      <vt:lpstr>Tahoma</vt:lpstr>
      <vt:lpstr>Times New Roman</vt:lpstr>
      <vt:lpstr>Wingdings</vt:lpstr>
      <vt:lpstr>2_모자이크</vt:lpstr>
      <vt:lpstr>PowerPoint 프레젠테이션</vt:lpstr>
      <vt:lpstr> </vt:lpstr>
      <vt:lpstr>이 장의 내용 </vt:lpstr>
      <vt:lpstr>PowerPoint 프레젠테이션</vt:lpstr>
      <vt:lpstr>반복의 필요성</vt:lpstr>
      <vt:lpstr>while 문 </vt:lpstr>
      <vt:lpstr>while 문 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do-while 문 </vt:lpstr>
      <vt:lpstr>do-while 문 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for 문</vt:lpstr>
      <vt:lpstr>for 문 예</vt:lpstr>
      <vt:lpstr>for 문 예</vt:lpstr>
      <vt:lpstr>for 문과 while 문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기타</vt:lpstr>
      <vt:lpstr>PowerPoint 프레젠테이션</vt:lpstr>
      <vt:lpstr>중첩 루프(nested loop)</vt:lpstr>
      <vt:lpstr>단일 루프 예</vt:lpstr>
      <vt:lpstr>중첩 루프 예</vt:lpstr>
      <vt:lpstr>PowerPoint 프레젠테이션</vt:lpstr>
      <vt:lpstr>PowerPoint 프레젠테이션</vt:lpstr>
      <vt:lpstr>PowerPoint 프레젠테이션</vt:lpstr>
      <vt:lpstr>무한 루프(infinite loop)</vt:lpstr>
      <vt:lpstr>무한 루프(infinite loop)</vt:lpstr>
      <vt:lpstr>무한 루프(infinite loop)</vt:lpstr>
      <vt:lpstr>PowerPoint 프레젠테이션</vt:lpstr>
      <vt:lpstr>break 문</vt:lpstr>
      <vt:lpstr>continue 문</vt:lpstr>
      <vt:lpstr>PowerPoint 프레젠테이션</vt:lpstr>
      <vt:lpstr>Key Point </vt:lpstr>
      <vt:lpstr>PowerPoint 프레젠테이션</vt:lpstr>
      <vt:lpstr>▶ 프로그래밍 실습 </vt:lpstr>
      <vt:lpstr>▶ 프로그래밍 실습 </vt:lpstr>
    </vt:vector>
  </TitlesOfParts>
  <Company>숙명여자대학교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07 제어구조</dc:title>
  <dc:creator>창병모</dc:creator>
  <cp:lastModifiedBy>인피니티북스 편집부</cp:lastModifiedBy>
  <cp:revision>250</cp:revision>
  <cp:lastPrinted>1995-10-08T01:49:42Z</cp:lastPrinted>
  <dcterms:created xsi:type="dcterms:W3CDTF">1995-11-01T10:23:08Z</dcterms:created>
  <dcterms:modified xsi:type="dcterms:W3CDTF">2020-09-21T00:56:14Z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0x010100BFC1E402B583D243A3C554F6F4F17AB1</vt:lpwstr>
  </property>
</Properties>
</file>