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50"/>
  </p:notesMasterIdLst>
  <p:handoutMasterIdLst>
    <p:handoutMasterId r:id="rId51"/>
  </p:handoutMasterIdLst>
  <p:sldIdLst>
    <p:sldId id="403" r:id="rId5"/>
    <p:sldId id="291" r:id="rId6"/>
    <p:sldId id="381" r:id="rId7"/>
    <p:sldId id="382" r:id="rId8"/>
    <p:sldId id="298" r:id="rId9"/>
    <p:sldId id="338" r:id="rId10"/>
    <p:sldId id="356" r:id="rId11"/>
    <p:sldId id="357" r:id="rId12"/>
    <p:sldId id="383" r:id="rId13"/>
    <p:sldId id="342" r:id="rId14"/>
    <p:sldId id="359" r:id="rId15"/>
    <p:sldId id="396" r:id="rId16"/>
    <p:sldId id="385" r:id="rId17"/>
    <p:sldId id="344" r:id="rId18"/>
    <p:sldId id="347" r:id="rId19"/>
    <p:sldId id="345" r:id="rId20"/>
    <p:sldId id="360" r:id="rId21"/>
    <p:sldId id="361" r:id="rId22"/>
    <p:sldId id="363" r:id="rId23"/>
    <p:sldId id="362" r:id="rId24"/>
    <p:sldId id="386" r:id="rId25"/>
    <p:sldId id="365" r:id="rId26"/>
    <p:sldId id="366" r:id="rId27"/>
    <p:sldId id="367" r:id="rId28"/>
    <p:sldId id="370" r:id="rId29"/>
    <p:sldId id="372" r:id="rId30"/>
    <p:sldId id="388" r:id="rId31"/>
    <p:sldId id="397" r:id="rId32"/>
    <p:sldId id="373" r:id="rId33"/>
    <p:sldId id="398" r:id="rId34"/>
    <p:sldId id="374" r:id="rId35"/>
    <p:sldId id="389" r:id="rId36"/>
    <p:sldId id="375" r:id="rId37"/>
    <p:sldId id="377" r:id="rId38"/>
    <p:sldId id="378" r:id="rId39"/>
    <p:sldId id="390" r:id="rId40"/>
    <p:sldId id="391" r:id="rId41"/>
    <p:sldId id="393" r:id="rId42"/>
    <p:sldId id="394" r:id="rId43"/>
    <p:sldId id="352" r:id="rId44"/>
    <p:sldId id="379" r:id="rId45"/>
    <p:sldId id="380" r:id="rId46"/>
    <p:sldId id="392" r:id="rId47"/>
    <p:sldId id="354" r:id="rId48"/>
    <p:sldId id="355" r:id="rId49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E6DEE6"/>
    <a:srgbClr val="CCFFFF"/>
    <a:srgbClr val="FFF3FF"/>
    <a:srgbClr val="990000"/>
    <a:srgbClr val="FFFF00"/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4626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894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EECFE865-B0BE-4C9D-A3F3-136A28CC1AF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/>
              <a:t>마스터 문자열 유형 편집</a:t>
            </a:r>
          </a:p>
          <a:p>
            <a:pPr lvl="1"/>
            <a:r>
              <a:rPr lang="ko-KR" altLang="ko-KR"/>
              <a:t>둘째 수준</a:t>
            </a:r>
          </a:p>
          <a:p>
            <a:pPr lvl="2"/>
            <a:r>
              <a:rPr lang="ko-KR" altLang="ko-KR"/>
              <a:t>셋째 수준</a:t>
            </a:r>
          </a:p>
          <a:p>
            <a:pPr lvl="3"/>
            <a:r>
              <a:rPr lang="ko-KR" altLang="ko-KR"/>
              <a:t>넷째 수준</a:t>
            </a:r>
          </a:p>
          <a:p>
            <a:pPr lvl="4"/>
            <a:r>
              <a:rPr lang="ko-KR" altLang="ko-KR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FB84B2E4-394A-423D-8E3B-187F0601B4C2}" type="slidenum">
              <a:rPr lang="ko-KR" altLang="ko-KR"/>
              <a:pPr/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20E2A5-EC9A-423A-BAF5-3A2829FCB9BE}" type="slidenum">
              <a:rPr lang="ko-KR" altLang="ko-KR"/>
              <a:pPr/>
              <a:t>2</a:t>
            </a:fld>
            <a:endParaRPr lang="ko-KR" altLang="ko-KR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</a:p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B9C3A-D436-4162-BED1-08BA16826C92}" type="slidenum">
              <a:rPr lang="ko-KR" altLang="ko-KR"/>
              <a:pPr/>
              <a:t>11</a:t>
            </a:fld>
            <a:endParaRPr lang="ko-KR" altLang="ko-KR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DEFBB3-7C83-4D35-93D9-F7BAB972E1D7}" type="slidenum">
              <a:rPr lang="ko-KR" altLang="ko-KR"/>
              <a:pPr/>
              <a:t>13</a:t>
            </a:fld>
            <a:endParaRPr lang="ko-KR" altLang="ko-KR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2D71D7-0374-4DCF-86B4-EAA2D3C503F2}" type="slidenum">
              <a:rPr lang="ko-KR" altLang="ko-KR"/>
              <a:pPr/>
              <a:t>14</a:t>
            </a:fld>
            <a:endParaRPr lang="ko-KR" altLang="ko-KR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CC042-D2DC-4929-8791-89B7B739DF76}" type="slidenum">
              <a:rPr lang="ko-KR" altLang="ko-KR"/>
              <a:pPr/>
              <a:t>15</a:t>
            </a:fld>
            <a:endParaRPr lang="ko-KR" altLang="ko-KR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5CDDBF-A4BB-4967-93AF-2E5E899610CE}" type="slidenum">
              <a:rPr lang="ko-KR" altLang="ko-KR"/>
              <a:pPr/>
              <a:t>16</a:t>
            </a:fld>
            <a:endParaRPr lang="ko-KR" altLang="ko-KR"/>
          </a:p>
        </p:txBody>
      </p:sp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5F5C2E-95CA-40ED-9821-12506977F8BC}" type="slidenum">
              <a:rPr lang="ko-KR" altLang="ko-KR"/>
              <a:pPr/>
              <a:t>17</a:t>
            </a:fld>
            <a:endParaRPr lang="ko-KR" altLang="ko-KR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9CB22-45B0-4CDE-8AC0-5E742DCA054F}" type="slidenum">
              <a:rPr lang="ko-KR" altLang="ko-KR"/>
              <a:pPr/>
              <a:t>18</a:t>
            </a:fld>
            <a:endParaRPr lang="ko-KR" altLang="ko-KR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9E88A3-6A49-4594-AD98-9AB7A1F215DE}" type="slidenum">
              <a:rPr lang="ko-KR" altLang="ko-KR"/>
              <a:pPr/>
              <a:t>19</a:t>
            </a:fld>
            <a:endParaRPr lang="ko-KR" altLang="ko-KR"/>
          </a:p>
        </p:txBody>
      </p:sp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3D5253-7306-41D6-B432-CD2063CDFFCD}" type="slidenum">
              <a:rPr lang="ko-KR" altLang="ko-KR"/>
              <a:pPr/>
              <a:t>20</a:t>
            </a:fld>
            <a:endParaRPr lang="ko-KR" altLang="ko-KR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5E4A9-654C-444A-BD1C-CEE63624D1AB}" type="slidenum">
              <a:rPr lang="ko-KR" altLang="ko-KR"/>
              <a:pPr/>
              <a:t>21</a:t>
            </a:fld>
            <a:endParaRPr lang="ko-KR" altLang="ko-KR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17D75-ABCF-4D7A-9A82-4AB35187A582}" type="slidenum">
              <a:rPr lang="ko-KR" altLang="ko-KR"/>
              <a:pPr/>
              <a:t>3</a:t>
            </a:fld>
            <a:endParaRPr lang="ko-KR" altLang="ko-KR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A5BFEA-700F-4CE2-9A85-92276238ABEF}" type="slidenum">
              <a:rPr lang="ko-KR" altLang="ko-KR"/>
              <a:pPr/>
              <a:t>22</a:t>
            </a:fld>
            <a:endParaRPr lang="ko-KR" altLang="ko-KR"/>
          </a:p>
        </p:txBody>
      </p:sp>
      <p:sp>
        <p:nvSpPr>
          <p:cNvPr id="40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851787-B0E5-4790-998D-54DC012487EC}" type="slidenum">
              <a:rPr lang="ko-KR" altLang="ko-KR"/>
              <a:pPr/>
              <a:t>23</a:t>
            </a:fld>
            <a:endParaRPr lang="ko-KR" altLang="ko-KR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653279-7B27-43D0-AAC3-3A474D151438}" type="slidenum">
              <a:rPr lang="ko-KR" altLang="ko-KR"/>
              <a:pPr/>
              <a:t>24</a:t>
            </a:fld>
            <a:endParaRPr lang="ko-KR" altLang="ko-KR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64D4C2-71F3-427F-89D8-1F479DCE0779}" type="slidenum">
              <a:rPr lang="ko-KR" altLang="ko-KR"/>
              <a:pPr/>
              <a:t>25</a:t>
            </a:fld>
            <a:endParaRPr lang="ko-KR" altLang="ko-KR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FE848-DA4C-43A8-930C-45C1734AFFE5}" type="slidenum">
              <a:rPr lang="ko-KR" altLang="ko-KR"/>
              <a:pPr/>
              <a:t>26</a:t>
            </a:fld>
            <a:endParaRPr lang="ko-KR" altLang="ko-KR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93AF37-F6E1-450C-B5B3-D90B8503C872}" type="slidenum">
              <a:rPr lang="ko-KR" altLang="ko-KR"/>
              <a:pPr/>
              <a:t>27</a:t>
            </a:fld>
            <a:endParaRPr lang="ko-KR" altLang="ko-KR"/>
          </a:p>
        </p:txBody>
      </p:sp>
      <p:sp>
        <p:nvSpPr>
          <p:cNvPr id="43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1DC40-6812-47CF-80E2-EB1588716FC4}" type="slidenum">
              <a:rPr lang="ko-KR" altLang="ko-KR"/>
              <a:pPr/>
              <a:t>29</a:t>
            </a:fld>
            <a:endParaRPr lang="ko-KR" altLang="ko-KR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7E91C8-BC0F-420E-BE00-B35590040056}" type="slidenum">
              <a:rPr lang="ko-KR" altLang="ko-KR"/>
              <a:pPr/>
              <a:t>31</a:t>
            </a:fld>
            <a:endParaRPr lang="ko-KR" altLang="ko-KR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0E03C-016E-40DA-BCAB-C74A686B1BA0}" type="slidenum">
              <a:rPr lang="ko-KR" altLang="ko-KR"/>
              <a:pPr/>
              <a:t>32</a:t>
            </a:fld>
            <a:endParaRPr lang="ko-KR" altLang="ko-KR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77E530-3151-4308-9DF3-3B06EF32E703}" type="slidenum">
              <a:rPr lang="ko-KR" altLang="ko-KR"/>
              <a:pPr/>
              <a:t>33</a:t>
            </a:fld>
            <a:endParaRPr lang="ko-KR" altLang="ko-KR"/>
          </a:p>
        </p:txBody>
      </p:sp>
      <p:sp>
        <p:nvSpPr>
          <p:cNvPr id="41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C90075-6484-4863-B716-9512406A0A41}" type="slidenum">
              <a:rPr lang="ko-KR" altLang="ko-KR"/>
              <a:pPr/>
              <a:t>4</a:t>
            </a:fld>
            <a:endParaRPr lang="ko-KR" altLang="ko-KR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FCCC59-3DAB-4A56-96B2-3EBD6FB6D98D}" type="slidenum">
              <a:rPr lang="ko-KR" altLang="ko-KR"/>
              <a:pPr/>
              <a:t>34</a:t>
            </a:fld>
            <a:endParaRPr lang="ko-KR" altLang="ko-KR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79AA6-35B8-4CD1-8DF3-0A5D4A4410DF}" type="slidenum">
              <a:rPr lang="ko-KR" altLang="ko-KR"/>
              <a:pPr/>
              <a:t>35</a:t>
            </a:fld>
            <a:endParaRPr lang="ko-KR" altLang="ko-KR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F046DB-FE13-4CBD-B89C-83462665B568}" type="slidenum">
              <a:rPr lang="ko-KR" altLang="ko-KR"/>
              <a:pPr/>
              <a:t>36</a:t>
            </a:fld>
            <a:endParaRPr lang="ko-KR" altLang="ko-KR"/>
          </a:p>
        </p:txBody>
      </p:sp>
      <p:sp>
        <p:nvSpPr>
          <p:cNvPr id="44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284C2-EE83-44B7-B673-70CA4BA57AC9}" type="slidenum">
              <a:rPr lang="ko-KR" altLang="ko-KR"/>
              <a:pPr/>
              <a:t>37</a:t>
            </a:fld>
            <a:endParaRPr lang="ko-KR" altLang="ko-KR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C8331A-0C32-4775-888E-F3579AC42D3F}" type="slidenum">
              <a:rPr lang="ko-KR" altLang="ko-KR"/>
              <a:pPr/>
              <a:t>38</a:t>
            </a:fld>
            <a:endParaRPr lang="ko-KR" altLang="ko-KR"/>
          </a:p>
        </p:txBody>
      </p:sp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5F52E6-E973-4D88-BBC3-4DBB899F6FE0}" type="slidenum">
              <a:rPr lang="ko-KR" altLang="ko-KR"/>
              <a:pPr/>
              <a:t>39</a:t>
            </a:fld>
            <a:endParaRPr lang="ko-KR" altLang="ko-KR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25416-CFD3-46A2-9DE4-24F64F6C3B4E}" type="slidenum">
              <a:rPr lang="ko-KR" altLang="ko-KR"/>
              <a:pPr/>
              <a:t>40</a:t>
            </a:fld>
            <a:endParaRPr lang="ko-KR" altLang="ko-KR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8BCFD-8B1C-4037-B3BC-AE4B0B9981E7}" type="slidenum">
              <a:rPr lang="ko-KR" altLang="ko-KR"/>
              <a:pPr/>
              <a:t>41</a:t>
            </a:fld>
            <a:endParaRPr lang="ko-KR" altLang="ko-KR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6A0DF-034C-4C67-8D11-81EDA0406E2D}" type="slidenum">
              <a:rPr lang="ko-KR" altLang="ko-KR"/>
              <a:pPr/>
              <a:t>42</a:t>
            </a:fld>
            <a:endParaRPr lang="ko-KR" altLang="ko-KR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D24C6-C67A-4F3F-8E4D-DD906F95098E}" type="slidenum">
              <a:rPr lang="ko-KR" altLang="ko-KR"/>
              <a:pPr/>
              <a:t>43</a:t>
            </a:fld>
            <a:endParaRPr lang="ko-KR" altLang="ko-KR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28E9F-7711-4403-BC4A-98111A81A572}" type="slidenum">
              <a:rPr lang="ko-KR" altLang="ko-KR"/>
              <a:pPr/>
              <a:t>5</a:t>
            </a:fld>
            <a:endParaRPr lang="ko-KR" altLang="ko-KR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14886-6580-48BF-B993-40CC737248F2}" type="slidenum">
              <a:rPr lang="ko-KR" altLang="ko-KR"/>
              <a:pPr/>
              <a:t>44</a:t>
            </a:fld>
            <a:endParaRPr lang="ko-KR" altLang="ko-KR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4212C6-0D88-4FA8-BBA4-868F943A16EC}" type="slidenum">
              <a:rPr lang="ko-KR" altLang="ko-KR"/>
              <a:pPr/>
              <a:t>45</a:t>
            </a:fld>
            <a:endParaRPr lang="ko-KR" altLang="ko-KR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8C8DC-B772-4BC3-B323-30E45EF91CED}" type="slidenum">
              <a:rPr lang="ko-KR" altLang="ko-KR"/>
              <a:pPr/>
              <a:t>6</a:t>
            </a:fld>
            <a:endParaRPr lang="ko-KR" altLang="ko-KR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1668F9-4CA1-4523-B4E4-33AF9313F267}" type="slidenum">
              <a:rPr lang="ko-KR" altLang="ko-KR"/>
              <a:pPr/>
              <a:t>7</a:t>
            </a:fld>
            <a:endParaRPr lang="ko-KR" altLang="ko-KR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BA3F3D-C412-449A-AB1B-F37C2758C772}" type="slidenum">
              <a:rPr lang="ko-KR" altLang="ko-KR"/>
              <a:pPr/>
              <a:t>8</a:t>
            </a:fld>
            <a:endParaRPr lang="ko-KR" altLang="ko-KR"/>
          </a:p>
        </p:txBody>
      </p:sp>
      <p:sp>
        <p:nvSpPr>
          <p:cNvPr id="39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A26A82-CDCD-4E00-B7E9-A4820629AE79}" type="slidenum">
              <a:rPr lang="ko-KR" altLang="ko-KR"/>
              <a:pPr/>
              <a:t>9</a:t>
            </a:fld>
            <a:endParaRPr lang="ko-KR" altLang="ko-KR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B7055-9250-42DD-ABA3-B31386F16838}" type="slidenum">
              <a:rPr lang="ko-KR" altLang="ko-KR"/>
              <a:pPr/>
              <a:t>10</a:t>
            </a:fld>
            <a:endParaRPr lang="ko-KR" altLang="ko-KR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5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323588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589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323590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591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5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5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0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323601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ahoma" panose="020B0604030504040204" pitchFamily="34" charset="0"/>
            </a:endParaRPr>
          </a:p>
        </p:txBody>
      </p:sp>
      <p:sp>
        <p:nvSpPr>
          <p:cNvPr id="3236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 altLang="ko-KR"/>
          </a:p>
        </p:txBody>
      </p:sp>
      <p:sp>
        <p:nvSpPr>
          <p:cNvPr id="323603" name="Rectangle 1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 altLang="ko-KR"/>
          </a:p>
        </p:txBody>
      </p:sp>
      <p:sp>
        <p:nvSpPr>
          <p:cNvPr id="32360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57B22E2A-0D59-4D6A-949B-26BAFAD86BE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08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323609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10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323611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12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362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21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23622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23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23624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25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23626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27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2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2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0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2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3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4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23636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3AD016-6927-454D-8039-0123B76354A7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0648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5D47FF-11C3-4B81-92C1-F541086B8C6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2431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246669-6D93-45FD-9FD1-EEA32E80C16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5399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6E48A0-8FE2-46A8-A948-0BADFD97C8A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39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4A82C5-F3FB-4460-A2E8-60705807A3A6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6202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E7D514-B2B6-4030-B462-4462B4129258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596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5692D8-18A1-44CC-86A0-F6E5CE1748B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699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077F8F-CCD8-49BF-BFD2-D2A05A636CFB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53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496753-46CA-434F-82D8-906C4BD2C601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991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C92D64-3847-46D0-B1F7-3FF38B30C0A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470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+mn-ea"/>
              </a:defRPr>
            </a:lvl1pPr>
          </a:lstStyle>
          <a:p>
            <a:fld id="{D40FBD24-5683-4B2E-8904-B2DB722B5853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22574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7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8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83E479-2D27-406D-8AC6-23AF5D0C2CE2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 인수전달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포인터를 인수로 전달하면</a:t>
            </a:r>
            <a:endParaRPr lang="en-US" altLang="ko-KR"/>
          </a:p>
          <a:p>
            <a:pPr lvl="1"/>
            <a:r>
              <a:rPr lang="ko-KR" altLang="en-US"/>
              <a:t>포인터를 간접참조함으로써 해당 포인터가 가리키는 데이터 값을 변경할 수 있다</a:t>
            </a:r>
          </a:p>
          <a:p>
            <a:pPr lvl="1"/>
            <a:r>
              <a:rPr lang="ko-KR" altLang="en-US"/>
              <a:t>호출된 함수에서 호출한 함수의 변수 값을 변경할 수도 있다</a:t>
            </a:r>
          </a:p>
          <a:p>
            <a:r>
              <a:rPr lang="ko-KR" altLang="en-US"/>
              <a:t>포인터 인수 전달을 사용하는 이유</a:t>
            </a:r>
          </a:p>
          <a:p>
            <a:pPr lvl="1"/>
            <a:r>
              <a:rPr lang="ko-KR" altLang="en-US"/>
              <a:t>호출된 함수의 </a:t>
            </a:r>
            <a:r>
              <a:rPr lang="en-US" altLang="ko-KR"/>
              <a:t>‘</a:t>
            </a:r>
            <a:r>
              <a:rPr lang="ko-KR" altLang="en-US"/>
              <a:t>부수효과</a:t>
            </a:r>
            <a:r>
              <a:rPr lang="en-US" altLang="ko-KR"/>
              <a:t>(side-effect)’</a:t>
            </a:r>
            <a:r>
              <a:rPr lang="ko-KR" altLang="en-US"/>
              <a:t>로서 호출한 함수의 변수 값을 변경하기 위해</a:t>
            </a:r>
          </a:p>
          <a:p>
            <a:pPr lvl="1"/>
            <a:r>
              <a:rPr lang="ko-KR" altLang="en-US"/>
              <a:t>인수로 전달할 데이터의 크기가 매우 큰 경우에 인수전달 효율을 높이기 위해</a:t>
            </a:r>
          </a:p>
          <a:p>
            <a:pPr lvl="1"/>
            <a:r>
              <a:rPr lang="ko-KR" altLang="en-US"/>
              <a:t>인수 데이터 크기가 큰 경우의 예</a:t>
            </a:r>
            <a:r>
              <a:rPr lang="en-US" altLang="ko-KR"/>
              <a:t>: </a:t>
            </a:r>
            <a:r>
              <a:rPr lang="ko-KR" altLang="en-US"/>
              <a:t>배열</a:t>
            </a:r>
            <a:r>
              <a:rPr lang="en-US" altLang="ko-KR"/>
              <a:t>, </a:t>
            </a:r>
            <a:r>
              <a:rPr lang="ko-KR" altLang="en-US"/>
              <a:t>구조체</a:t>
            </a:r>
          </a:p>
          <a:p>
            <a:pPr lvl="1"/>
            <a:r>
              <a:rPr lang="ko-KR" altLang="en-US">
                <a:solidFill>
                  <a:srgbClr val="CC00CC"/>
                </a:solidFill>
              </a:rPr>
              <a:t>사실 </a:t>
            </a:r>
            <a:r>
              <a:rPr lang="en-US" altLang="ko-KR">
                <a:solidFill>
                  <a:srgbClr val="CC00CC"/>
                </a:solidFill>
              </a:rPr>
              <a:t>C</a:t>
            </a:r>
            <a:r>
              <a:rPr lang="ko-KR" altLang="en-US">
                <a:solidFill>
                  <a:srgbClr val="CC00CC"/>
                </a:solidFill>
              </a:rPr>
              <a:t>에서 배열은 항상 포인터를 통해 전달된다</a:t>
            </a:r>
            <a:r>
              <a:rPr lang="en-US" altLang="ko-KR">
                <a:solidFill>
                  <a:srgbClr val="CC00CC"/>
                </a:solidFill>
              </a:rPr>
              <a:t>.</a:t>
            </a:r>
          </a:p>
          <a:p>
            <a:pPr lvl="1"/>
            <a:endParaRPr lang="ko-KR" altLang="en-US">
              <a:solidFill>
                <a:srgbClr val="CC00C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64EB1D-AC37-4394-94F4-A8493EC1DA7F}" type="slidenum">
              <a:rPr lang="ko-KR" altLang="en-US"/>
              <a:pPr/>
              <a:t>11</a:t>
            </a:fld>
            <a:endParaRPr lang="en-US" altLang="ko-KR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변수 값 교환 함수</a:t>
            </a:r>
            <a:r>
              <a:rPr lang="en-US" altLang="ko-KR" dirty="0"/>
              <a:t>(</a:t>
            </a:r>
            <a:r>
              <a:rPr lang="en-US" altLang="ko-KR" dirty="0" err="1"/>
              <a:t>swapFun.c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48164" name="Rectangle 4"/>
          <p:cNvSpPr>
            <a:spLocks noChangeArrowheads="1"/>
          </p:cNvSpPr>
          <p:nvPr/>
        </p:nvSpPr>
        <p:spPr bwMode="auto">
          <a:xfrm>
            <a:off x="3375302" y="5419481"/>
            <a:ext cx="4835525" cy="1079500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dirty="0">
                <a:latin typeface="Lucida Console" panose="020B0609040504020204" pitchFamily="49" charset="0"/>
              </a:rPr>
              <a:t>변수 값을 순서대로 출력하면 </a:t>
            </a:r>
            <a:r>
              <a:rPr lang="en-US" altLang="ko-KR" sz="1600" dirty="0">
                <a:latin typeface="Lucida Console" panose="020B0609040504020204" pitchFamily="49" charset="0"/>
              </a:rPr>
              <a:t>2, 3 </a:t>
            </a:r>
            <a:r>
              <a:rPr lang="ko-KR" altLang="en-US" sz="1600" dirty="0">
                <a:latin typeface="Lucida Console" panose="020B0609040504020204" pitchFamily="49" charset="0"/>
              </a:rPr>
              <a:t>입니다</a:t>
            </a:r>
            <a:r>
              <a:rPr lang="en-US" altLang="ko-KR" sz="1600" dirty="0">
                <a:latin typeface="Lucida Console" panose="020B0609040504020204" pitchFamily="49" charset="0"/>
              </a:rPr>
              <a:t>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dirty="0">
                <a:latin typeface="Lucida Console" panose="020B0609040504020204" pitchFamily="49" charset="0"/>
              </a:rPr>
              <a:t>변수 값을 순서대로 출력하면 </a:t>
            </a:r>
            <a:r>
              <a:rPr lang="en-US" altLang="ko-KR" sz="1600" dirty="0">
                <a:latin typeface="Lucida Console" panose="020B0609040504020204" pitchFamily="49" charset="0"/>
              </a:rPr>
              <a:t>3, 2 </a:t>
            </a:r>
            <a:r>
              <a:rPr lang="ko-KR" altLang="en-US" sz="1600" dirty="0">
                <a:latin typeface="Lucida Console" panose="020B0609040504020204" pitchFamily="49" charset="0"/>
              </a:rPr>
              <a:t>입니다</a:t>
            </a:r>
            <a:r>
              <a:rPr lang="en-US" altLang="ko-KR" sz="1600" dirty="0">
                <a:latin typeface="Lucida Console" panose="020B0609040504020204" pitchFamily="49" charset="0"/>
              </a:rPr>
              <a:t>.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239597D4-CA42-403B-B7AA-167BB81B6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98" y="1497075"/>
            <a:ext cx="5768132" cy="386385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30944BE7-0C40-4652-996E-E28AD034C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677803"/>
            <a:ext cx="1869137" cy="14560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3C3200B-4D2B-4BBF-BCF1-7BD8BEF8F3A1}"/>
              </a:ext>
            </a:extLst>
          </p:cNvPr>
          <p:cNvSpPr txBox="1"/>
          <p:nvPr/>
        </p:nvSpPr>
        <p:spPr>
          <a:xfrm>
            <a:off x="3923928" y="3284984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+mn-lt"/>
                <a:ea typeface="+mn-ea"/>
              </a:rPr>
              <a:t>main</a:t>
            </a:r>
            <a:r>
              <a:rPr lang="ko-KR" altLang="en-US" dirty="0">
                <a:latin typeface="+mn-lt"/>
                <a:ea typeface="+mn-ea"/>
              </a:rPr>
              <a:t>의 코드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D7A30557-4116-476B-95CA-E577253C2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swapFun.c</a:t>
            </a:r>
            <a:r>
              <a:rPr lang="ko-KR" altLang="en-US" dirty="0"/>
              <a:t>의 동작</a:t>
            </a: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id="{BC5DD5BE-D84A-4E50-BB7C-8C01C4514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Lucida Console" panose="020B0609040504020204" pitchFamily="49" charset="0"/>
              </a:rPr>
              <a:t>main</a:t>
            </a:r>
            <a:r>
              <a:rPr lang="en-US" altLang="ko-KR" dirty="0"/>
              <a:t> </a:t>
            </a:r>
            <a:r>
              <a:rPr lang="ko-KR" altLang="en-US" dirty="0"/>
              <a:t>변수의 열쇠</a:t>
            </a:r>
            <a:r>
              <a:rPr lang="en-US" altLang="ko-KR" dirty="0"/>
              <a:t>(pointer)</a:t>
            </a:r>
            <a:r>
              <a:rPr lang="ko-KR" altLang="en-US" dirty="0"/>
              <a:t>를 이용하여 변수 내용 변경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556F0CC-A822-40A5-811C-C56B3AE12D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82C5-F3FB-4460-A2E8-60705807A3A6}" type="slidenum">
              <a:rPr lang="ko-KR" altLang="en-US" smtClean="0"/>
              <a:pPr/>
              <a:t>12</a:t>
            </a:fld>
            <a:endParaRPr lang="en-US" altLang="ko-KR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BBCF0A9-3B13-418D-B6FD-D30DFB6E8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10221"/>
            <a:ext cx="5472608" cy="4363005"/>
          </a:xfrm>
          <a:prstGeom prst="rect">
            <a:avLst/>
          </a:prstGeom>
        </p:spPr>
      </p:pic>
      <p:sp>
        <p:nvSpPr>
          <p:cNvPr id="9" name="AutoShape 10">
            <a:extLst>
              <a:ext uri="{FF2B5EF4-FFF2-40B4-BE49-F238E27FC236}">
                <a16:creationId xmlns:a16="http://schemas.microsoft.com/office/drawing/2014/main" id="{C029970F-986D-4EE2-BDF3-9C79B0320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2110221"/>
            <a:ext cx="2159000" cy="1728788"/>
          </a:xfrm>
          <a:prstGeom prst="foldedCorner">
            <a:avLst>
              <a:gd name="adj" fmla="val 12500"/>
            </a:avLst>
          </a:prstGeom>
          <a:solidFill>
            <a:srgbClr val="EFE9E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ko-KR" dirty="0">
                <a:ea typeface="+mn-ea"/>
                <a:cs typeface="+mn-cs"/>
              </a:rPr>
              <a:t>swap</a:t>
            </a:r>
            <a:r>
              <a:rPr lang="ko-KR" altLang="en-US" dirty="0">
                <a:latin typeface="+mn-lt"/>
                <a:ea typeface="+mn-ea"/>
              </a:rPr>
              <a:t>에서 </a:t>
            </a:r>
            <a:r>
              <a:rPr lang="en-US" altLang="ko-KR" dirty="0">
                <a:ea typeface="+mn-ea"/>
                <a:cs typeface="+mn-cs"/>
              </a:rPr>
              <a:t>main</a:t>
            </a:r>
            <a:r>
              <a:rPr lang="ko-KR" altLang="en-US" dirty="0">
                <a:latin typeface="+mn-lt"/>
                <a:ea typeface="+mn-ea"/>
              </a:rPr>
              <a:t>의 </a:t>
            </a:r>
            <a:r>
              <a:rPr lang="en-US" altLang="ko-KR" dirty="0">
                <a:ea typeface="+mn-ea"/>
                <a:cs typeface="+mn-cs"/>
              </a:rPr>
              <a:t>a</a:t>
            </a:r>
            <a:r>
              <a:rPr lang="en-US" altLang="ko-KR" dirty="0">
                <a:latin typeface="+mn-lt"/>
                <a:ea typeface="+mn-ea"/>
              </a:rPr>
              <a:t>, </a:t>
            </a:r>
            <a:r>
              <a:rPr lang="en-US" altLang="ko-KR" dirty="0">
                <a:ea typeface="+mn-ea"/>
                <a:cs typeface="+mn-cs"/>
              </a:rPr>
              <a:t>b</a:t>
            </a:r>
            <a:r>
              <a:rPr lang="ko-KR" altLang="en-US" dirty="0">
                <a:latin typeface="+mn-lt"/>
                <a:ea typeface="+mn-ea"/>
              </a:rPr>
              <a:t> 주소를 알고 있으므로 이들 변수 값을 변경할 수 있다</a:t>
            </a:r>
            <a:r>
              <a:rPr lang="en-US" altLang="ko-KR" dirty="0">
                <a:latin typeface="+mn-lt"/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013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10.3  </a:t>
            </a:r>
            <a:r>
              <a:rPr lang="ko-KR" altLang="en-US"/>
              <a:t>배열과 포인터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8E16B0-297F-459F-9AEB-602C71D3F0FC}" type="slidenum">
              <a:rPr lang="ko-KR" altLang="en-US"/>
              <a:pPr/>
              <a:t>14</a:t>
            </a:fld>
            <a:endParaRPr lang="en-US" altLang="ko-KR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배열과 포인터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배열 이름을 포인터에 저장할 수 있음</a:t>
            </a:r>
          </a:p>
          <a:p>
            <a:pPr lvl="1"/>
            <a:r>
              <a:rPr lang="ko-KR" altLang="en-US"/>
              <a:t>배열 이름은 배열이 할당된 공간의 주소이므로 포인터 상수임</a:t>
            </a:r>
          </a:p>
          <a:p>
            <a:pPr lvl="1"/>
            <a:r>
              <a:rPr lang="ko-KR" altLang="en-US"/>
              <a:t>따라서 배열 이름을 포인터 변수에 저장할 수 있음</a:t>
            </a:r>
          </a:p>
          <a:p>
            <a:pPr lvl="1"/>
            <a:r>
              <a:rPr lang="ko-KR" altLang="en-US"/>
              <a:t>이 때</a:t>
            </a:r>
            <a:r>
              <a:rPr lang="en-US" altLang="ko-KR"/>
              <a:t>, </a:t>
            </a:r>
            <a:r>
              <a:rPr lang="ko-KR" altLang="en-US"/>
              <a:t>포인터의 타입은 배열 원소를 가리킬 수 있는 타입이어야 함</a:t>
            </a:r>
          </a:p>
          <a:p>
            <a:r>
              <a:rPr lang="ko-KR" altLang="en-US"/>
              <a:t>포인터 가감연산</a:t>
            </a:r>
          </a:p>
          <a:p>
            <a:pPr lvl="1"/>
            <a:r>
              <a:rPr lang="ko-KR" altLang="en-US"/>
              <a:t>포인터에 가감연산을 취하면 포인터가 가리키는 자료의 크기 단위로 포인터 값이 증감함</a:t>
            </a:r>
          </a:p>
          <a:p>
            <a:pPr lvl="1"/>
            <a:r>
              <a:rPr lang="ko-KR" altLang="en-US"/>
              <a:t>포인터 가감 연산 예</a:t>
            </a:r>
            <a:r>
              <a:rPr lang="en-US" altLang="ko-KR"/>
              <a:t>: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a[10], *p = a;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p += 2; </a:t>
            </a:r>
          </a:p>
          <a:p>
            <a:endParaRPr lang="ko-KR" altLang="en-US" sz="2000">
              <a:latin typeface="Lucida Console" panose="020B0609040504020204" pitchFamily="49" charset="0"/>
            </a:endParaRPr>
          </a:p>
        </p:txBody>
      </p:sp>
      <p:sp>
        <p:nvSpPr>
          <p:cNvPr id="302084" name="AutoShape 4"/>
          <p:cNvSpPr>
            <a:spLocks/>
          </p:cNvSpPr>
          <p:nvPr/>
        </p:nvSpPr>
        <p:spPr bwMode="auto">
          <a:xfrm>
            <a:off x="3924300" y="5229225"/>
            <a:ext cx="4608513" cy="792163"/>
          </a:xfrm>
          <a:prstGeom prst="accentCallout1">
            <a:avLst>
              <a:gd name="adj1" fmla="val 14431"/>
              <a:gd name="adj2" fmla="val -1653"/>
              <a:gd name="adj3" fmla="val 1204"/>
              <a:gd name="adj4" fmla="val -31620"/>
            </a:avLst>
          </a:prstGeom>
          <a:solidFill>
            <a:srgbClr val="EFE9EF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</a:rPr>
              <a:t>포인터 </a:t>
            </a:r>
            <a:r>
              <a:rPr lang="en-US" altLang="ko-KR">
                <a:latin typeface="Tahoma" panose="020B0604030504040204" pitchFamily="34" charset="0"/>
              </a:rPr>
              <a:t>p </a:t>
            </a:r>
            <a:r>
              <a:rPr lang="ko-KR" altLang="en-US">
                <a:latin typeface="Tahoma" panose="020B0604030504040204" pitchFamily="34" charset="0"/>
              </a:rPr>
              <a:t>값은 </a:t>
            </a:r>
            <a:r>
              <a:rPr lang="en-US" altLang="ko-KR">
                <a:latin typeface="Tahoma" panose="020B0604030504040204" pitchFamily="34" charset="0"/>
              </a:rPr>
              <a:t>2</a:t>
            </a:r>
            <a:r>
              <a:rPr lang="ko-KR" altLang="en-US">
                <a:latin typeface="Tahoma" panose="020B0604030504040204" pitchFamily="34" charset="0"/>
              </a:rPr>
              <a:t>만큼 증가하는 것이 아니라 </a:t>
            </a:r>
            <a:r>
              <a:rPr lang="en-US" altLang="ko-KR"/>
              <a:t>2 * </a:t>
            </a:r>
            <a:r>
              <a:rPr lang="en-US" altLang="ko-KR">
                <a:solidFill>
                  <a:srgbClr val="0000FF"/>
                </a:solidFill>
              </a:rPr>
              <a:t>sizeof</a:t>
            </a:r>
            <a:r>
              <a:rPr lang="en-US" altLang="ko-KR"/>
              <a:t>(</a:t>
            </a:r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)</a:t>
            </a:r>
            <a:r>
              <a:rPr lang="ko-KR" altLang="en-US">
                <a:latin typeface="Tahoma" panose="020B0604030504040204" pitchFamily="34" charset="0"/>
              </a:rPr>
              <a:t>만큼 증가함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E302CDB-F46F-43C2-B084-088EA1E5D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468682"/>
            <a:ext cx="7668344" cy="5236918"/>
          </a:xfrm>
          <a:prstGeom prst="rect">
            <a:avLst/>
          </a:prstGeom>
        </p:spPr>
      </p:pic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D6F136-BF89-4BD0-9AFE-5DFBD224E99E}" type="slidenum">
              <a:rPr lang="ko-KR" altLang="en-US"/>
              <a:pPr/>
              <a:t>15</a:t>
            </a:fld>
            <a:endParaRPr lang="en-US" altLang="ko-KR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arrayName.c</a:t>
            </a:r>
          </a:p>
        </p:txBody>
      </p:sp>
      <p:sp>
        <p:nvSpPr>
          <p:cNvPr id="307208" name="AutoShape 8"/>
          <p:cNvSpPr>
            <a:spLocks noChangeArrowheads="1"/>
          </p:cNvSpPr>
          <p:nvPr/>
        </p:nvSpPr>
        <p:spPr bwMode="auto">
          <a:xfrm>
            <a:off x="6516688" y="3644900"/>
            <a:ext cx="2159000" cy="1441450"/>
          </a:xfrm>
          <a:prstGeom prst="foldedCorner">
            <a:avLst>
              <a:gd name="adj" fmla="val 12500"/>
            </a:avLst>
          </a:prstGeom>
          <a:solidFill>
            <a:srgbClr val="EFE9E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ko-KR" sz="1600">
                <a:solidFill>
                  <a:srgbClr val="0000FF"/>
                </a:solidFill>
              </a:rPr>
              <a:t>char</a:t>
            </a:r>
            <a:r>
              <a:rPr lang="ko-KR" altLang="en-US" sz="1600">
                <a:latin typeface="Tahoma" panose="020B0604030504040204" pitchFamily="34" charset="0"/>
              </a:rPr>
              <a:t>형 배열 이름은 </a:t>
            </a:r>
            <a:r>
              <a:rPr lang="en-US" altLang="ko-KR" sz="1600">
                <a:solidFill>
                  <a:srgbClr val="0000FF"/>
                </a:solidFill>
              </a:rPr>
              <a:t>char</a:t>
            </a:r>
            <a:r>
              <a:rPr lang="ko-KR" altLang="en-US" sz="1600">
                <a:latin typeface="Tahoma" panose="020B0604030504040204" pitchFamily="34" charset="0"/>
              </a:rPr>
              <a:t>형 포인터에 저장할 수 있다</a:t>
            </a:r>
            <a:r>
              <a:rPr lang="en-US" altLang="ko-KR" sz="1600">
                <a:latin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9D167DC6-CF65-4EEB-B327-20E2E7295A19}"/>
              </a:ext>
            </a:extLst>
          </p:cNvPr>
          <p:cNvGrpSpPr/>
          <p:nvPr/>
        </p:nvGrpSpPr>
        <p:grpSpPr>
          <a:xfrm>
            <a:off x="461962" y="1412875"/>
            <a:ext cx="4848225" cy="3888333"/>
            <a:chOff x="1183532" y="400049"/>
            <a:chExt cx="7514381" cy="6242845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BF355309-7022-4A3A-94B7-8890CC27D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3532" y="400049"/>
              <a:ext cx="6962775" cy="5553075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AE70CA23-75A3-4865-9579-50BF6944F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0313" y="5947569"/>
              <a:ext cx="7467600" cy="695325"/>
            </a:xfrm>
            <a:prstGeom prst="rect">
              <a:avLst/>
            </a:prstGeom>
          </p:spPr>
        </p:pic>
      </p:grpSp>
      <p:sp>
        <p:nvSpPr>
          <p:cNvPr id="7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A0C6B2-7DE3-49EF-A062-833FE338706C}" type="slidenum">
              <a:rPr lang="ko-KR" altLang="en-US"/>
              <a:pPr/>
              <a:t>16</a:t>
            </a:fld>
            <a:endParaRPr lang="en-US" altLang="ko-KR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ptrIncr.c</a:t>
            </a:r>
          </a:p>
        </p:txBody>
      </p:sp>
      <p:sp>
        <p:nvSpPr>
          <p:cNvPr id="305159" name="Rectangle 7"/>
          <p:cNvSpPr>
            <a:spLocks noChangeArrowheads="1"/>
          </p:cNvSpPr>
          <p:nvPr/>
        </p:nvSpPr>
        <p:spPr bwMode="auto">
          <a:xfrm>
            <a:off x="5364163" y="1412875"/>
            <a:ext cx="3317875" cy="1871663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 err="1">
                <a:latin typeface="Lucida Console" panose="020B0609040504020204" pitchFamily="49" charset="0"/>
              </a:rPr>
              <a:t>sizeof</a:t>
            </a:r>
            <a:r>
              <a:rPr lang="en-US" altLang="ko-KR" sz="1600" dirty="0">
                <a:latin typeface="Lucida Console" panose="020B0609040504020204" pitchFamily="49" charset="0"/>
              </a:rPr>
              <a:t>(int) = 4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a + 0 = 0012FF58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a + 1 = 0012FF5C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b - 2 = 0012FF60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b - 1 = 0012FF64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FD24051-69BF-4DB4-8015-208BE518E1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886" y="3702039"/>
            <a:ext cx="4818042" cy="2973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E1AEB06-7FDE-4456-B06F-7E5F2586C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96" y="1567907"/>
            <a:ext cx="5704927" cy="5029743"/>
          </a:xfrm>
          <a:prstGeom prst="rect">
            <a:avLst/>
          </a:prstGeom>
        </p:spPr>
      </p:pic>
      <p:sp>
        <p:nvSpPr>
          <p:cNvPr id="12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142E77-99DE-4965-90DC-AE96C8CADD64}" type="slidenum">
              <a:rPr lang="ko-KR" altLang="en-US"/>
              <a:pPr/>
              <a:t>17</a:t>
            </a:fld>
            <a:endParaRPr lang="en-US" altLang="ko-KR"/>
          </a:p>
        </p:txBody>
      </p:sp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포인터를 통한 배열원소 참조</a:t>
            </a:r>
          </a:p>
        </p:txBody>
      </p:sp>
      <p:sp>
        <p:nvSpPr>
          <p:cNvPr id="350214" name="Line 6"/>
          <p:cNvSpPr>
            <a:spLocks noChangeShapeType="1"/>
          </p:cNvSpPr>
          <p:nvPr/>
        </p:nvSpPr>
        <p:spPr bwMode="auto">
          <a:xfrm>
            <a:off x="2555775" y="5642394"/>
            <a:ext cx="936625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350226" name="Line 18"/>
          <p:cNvSpPr>
            <a:spLocks noChangeShapeType="1"/>
          </p:cNvSpPr>
          <p:nvPr/>
        </p:nvSpPr>
        <p:spPr bwMode="auto">
          <a:xfrm>
            <a:off x="2555776" y="5013176"/>
            <a:ext cx="936625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350218" name="Rectangle 10"/>
          <p:cNvSpPr>
            <a:spLocks noChangeArrowheads="1"/>
          </p:cNvSpPr>
          <p:nvPr/>
        </p:nvSpPr>
        <p:spPr bwMode="auto">
          <a:xfrm>
            <a:off x="5502596" y="5162781"/>
            <a:ext cx="3317875" cy="1223962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ko-KR" sz="1600" dirty="0">
              <a:latin typeface="Lucida Console" panose="020B0609040504020204" pitchFamily="49" charset="0"/>
            </a:endParaRPr>
          </a:p>
        </p:txBody>
      </p:sp>
      <p:sp>
        <p:nvSpPr>
          <p:cNvPr id="350217" name="Text Box 9"/>
          <p:cNvSpPr txBox="1">
            <a:spLocks noChangeArrowheads="1"/>
          </p:cNvSpPr>
          <p:nvPr/>
        </p:nvSpPr>
        <p:spPr bwMode="auto">
          <a:xfrm>
            <a:off x="6084168" y="1649411"/>
            <a:ext cx="2736303" cy="923330"/>
          </a:xfrm>
          <a:prstGeom prst="rect">
            <a:avLst/>
          </a:prstGeom>
          <a:solidFill>
            <a:srgbClr val="E6DEE6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ko-KR" altLang="en-US" dirty="0">
                <a:latin typeface="+mn-lt"/>
                <a:ea typeface="+mn-ea"/>
              </a:rPr>
              <a:t>배열 첨자 연산대신</a:t>
            </a:r>
          </a:p>
          <a:p>
            <a:r>
              <a:rPr lang="ko-KR" altLang="en-US" dirty="0">
                <a:latin typeface="+mn-lt"/>
                <a:ea typeface="+mn-ea"/>
              </a:rPr>
              <a:t>포인터 </a:t>
            </a:r>
            <a:r>
              <a:rPr lang="ko-KR" altLang="en-US" dirty="0" err="1">
                <a:latin typeface="+mn-lt"/>
                <a:ea typeface="+mn-ea"/>
              </a:rPr>
              <a:t>간접참조</a:t>
            </a:r>
            <a:r>
              <a:rPr lang="ko-KR" altLang="en-US" dirty="0">
                <a:latin typeface="+mn-lt"/>
                <a:ea typeface="+mn-ea"/>
              </a:rPr>
              <a:t> 연산을</a:t>
            </a:r>
          </a:p>
          <a:p>
            <a:r>
              <a:rPr lang="ko-KR" altLang="en-US" dirty="0">
                <a:latin typeface="+mn-lt"/>
                <a:ea typeface="+mn-ea"/>
              </a:rPr>
              <a:t>사용할 수 있다</a:t>
            </a:r>
            <a:r>
              <a:rPr lang="en-US" altLang="ko-KR" dirty="0">
                <a:latin typeface="+mn-lt"/>
                <a:ea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0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0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8" grpId="0" animBg="1"/>
      <p:bldP spid="3502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>
            <a:extLst>
              <a:ext uri="{FF2B5EF4-FFF2-40B4-BE49-F238E27FC236}">
                <a16:creationId xmlns:a16="http://schemas.microsoft.com/office/drawing/2014/main" id="{A97BA516-F055-4954-BD5E-138FC10EF6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474736"/>
            <a:ext cx="5273588" cy="5122914"/>
          </a:xfrm>
          <a:prstGeom prst="rect">
            <a:avLst/>
          </a:prstGeom>
        </p:spPr>
      </p:pic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99FCB-A9E9-4603-81E5-9965CD57E828}" type="slidenum">
              <a:rPr lang="ko-KR" altLang="en-US"/>
              <a:pPr/>
              <a:t>18</a:t>
            </a:fld>
            <a:endParaRPr lang="en-US" altLang="ko-KR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 제</a:t>
            </a:r>
            <a:r>
              <a:rPr lang="en-US" altLang="ko-KR"/>
              <a:t>2</a:t>
            </a:r>
            <a:r>
              <a:rPr lang="ko-KR" altLang="en-US"/>
              <a:t>법칙</a:t>
            </a:r>
            <a:r>
              <a:rPr lang="en-US" altLang="ko-KR"/>
              <a:t>(law2.c)</a:t>
            </a:r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2636838"/>
            <a:ext cx="3394075" cy="3600450"/>
          </a:xfrm>
        </p:spPr>
        <p:txBody>
          <a:bodyPr/>
          <a:lstStyle/>
          <a:p>
            <a:pPr lvl="1">
              <a:buFont typeface="Wingdings" panose="05000000000000000000" pitchFamily="2" charset="2"/>
              <a:buNone/>
            </a:pPr>
            <a:r>
              <a:rPr lang="ko-KR" altLang="en-US" sz="1800" b="1"/>
              <a:t>포인터 제</a:t>
            </a:r>
            <a:r>
              <a:rPr lang="en-US" altLang="ko-KR" sz="1800" b="1"/>
              <a:t>2</a:t>
            </a:r>
            <a:r>
              <a:rPr lang="ko-KR" altLang="en-US" sz="1800" b="1"/>
              <a:t>법칙의 의미</a:t>
            </a:r>
          </a:p>
          <a:p>
            <a:pPr lvl="1"/>
            <a:r>
              <a:rPr lang="ko-KR" altLang="en-US" sz="1800"/>
              <a:t>배열 첨자연산은 본질적으로 포인터 연산이다</a:t>
            </a:r>
            <a:r>
              <a:rPr lang="en-US" altLang="ko-KR" sz="1800"/>
              <a:t>.</a:t>
            </a:r>
          </a:p>
        </p:txBody>
      </p:sp>
      <p:sp>
        <p:nvSpPr>
          <p:cNvPr id="352262" name="Rectangle 6"/>
          <p:cNvSpPr>
            <a:spLocks noChangeArrowheads="1"/>
          </p:cNvSpPr>
          <p:nvPr/>
        </p:nvSpPr>
        <p:spPr bwMode="auto">
          <a:xfrm>
            <a:off x="4643438" y="4365625"/>
            <a:ext cx="4038600" cy="1871663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ko-KR" sz="1600" dirty="0">
              <a:latin typeface="Lucida Console" panose="020B0609040504020204" pitchFamily="49" charset="0"/>
            </a:endParaRPr>
          </a:p>
        </p:txBody>
      </p:sp>
      <p:sp>
        <p:nvSpPr>
          <p:cNvPr id="352263" name="AutoShape 7" descr="파랑 박엽지"/>
          <p:cNvSpPr>
            <a:spLocks noChangeArrowheads="1"/>
          </p:cNvSpPr>
          <p:nvPr/>
        </p:nvSpPr>
        <p:spPr bwMode="auto">
          <a:xfrm>
            <a:off x="5795963" y="1125538"/>
            <a:ext cx="2879725" cy="1439862"/>
          </a:xfrm>
          <a:prstGeom prst="bevel">
            <a:avLst>
              <a:gd name="adj" fmla="val 6014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accent2"/>
                </a:solidFill>
              </a:rPr>
              <a:t>포인터 제</a:t>
            </a:r>
            <a:r>
              <a:rPr lang="en-US" altLang="ko-KR" sz="2000" b="1">
                <a:solidFill>
                  <a:schemeClr val="accent2"/>
                </a:solidFill>
              </a:rPr>
              <a:t>2</a:t>
            </a:r>
            <a:r>
              <a:rPr lang="ko-KR" altLang="en-US" sz="2000" b="1">
                <a:solidFill>
                  <a:schemeClr val="accent2"/>
                </a:solidFill>
              </a:rPr>
              <a:t>법칙</a:t>
            </a:r>
          </a:p>
          <a:p>
            <a:pPr algn="ctr"/>
            <a:endParaRPr lang="ko-KR" altLang="en-US" sz="2000"/>
          </a:p>
          <a:p>
            <a:pPr algn="ctr"/>
            <a:r>
              <a:rPr lang="en-US" altLang="ko-KR"/>
              <a:t>p[n] ≡ *(p + n)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52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62" grpId="0" animBg="1"/>
      <p:bldP spid="3522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6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포인터 제</a:t>
            </a:r>
            <a:r>
              <a:rPr lang="en-US" altLang="ko-KR" dirty="0"/>
              <a:t>2</a:t>
            </a:r>
            <a:r>
              <a:rPr lang="ko-KR" altLang="en-US" dirty="0"/>
              <a:t>법칙</a:t>
            </a:r>
            <a:r>
              <a:rPr lang="en-US" altLang="ko-KR" dirty="0"/>
              <a:t>: </a:t>
            </a:r>
            <a:r>
              <a:rPr lang="ko-KR" altLang="en-US" dirty="0"/>
              <a:t>포인터 상수</a:t>
            </a:r>
            <a:endParaRPr lang="en-US" altLang="ko-KR" dirty="0"/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FD4509E-B101-4840-AB5A-438AE2606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포인터 제</a:t>
            </a:r>
            <a:r>
              <a:rPr lang="en-US" altLang="ko-KR" dirty="0"/>
              <a:t>2</a:t>
            </a:r>
            <a:r>
              <a:rPr lang="ko-KR" altLang="en-US" dirty="0"/>
              <a:t>법칙은 포인터 상수에도 적용됨</a:t>
            </a:r>
            <a:endParaRPr lang="en-US" altLang="ko-KR" dirty="0"/>
          </a:p>
          <a:p>
            <a:pPr lvl="1"/>
            <a:r>
              <a:rPr lang="ko-KR" altLang="en-US" dirty="0"/>
              <a:t>배열 이름은 포인터 상수이다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그러므로 포인터 제</a:t>
            </a:r>
            <a:r>
              <a:rPr lang="en-US" altLang="ko-KR" dirty="0"/>
              <a:t>2</a:t>
            </a:r>
            <a:r>
              <a:rPr lang="ko-KR" altLang="en-US" dirty="0"/>
              <a:t>법칙은 포인터 상수에도 똑같이 적용된다</a:t>
            </a:r>
            <a:r>
              <a:rPr lang="en-US" altLang="ko-KR" dirty="0"/>
              <a:t>.</a:t>
            </a:r>
          </a:p>
          <a:p>
            <a:pPr lvl="1"/>
            <a:endParaRPr lang="ko-KR" altLang="en-US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07F47A-4160-4240-87B3-B5BDA8EB915B}" type="slidenum">
              <a:rPr lang="ko-KR" altLang="en-US"/>
              <a:pPr/>
              <a:t>19</a:t>
            </a:fld>
            <a:endParaRPr lang="en-US" altLang="ko-KR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8714AED-BF43-4068-AD94-F1BB08A600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32" y="2780928"/>
            <a:ext cx="4824536" cy="32240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Chap 10  </a:t>
            </a:r>
            <a:r>
              <a:rPr lang="ko-KR" altLang="en-US" dirty="0"/>
              <a:t>포인터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>
            <a:extLst>
              <a:ext uri="{FF2B5EF4-FFF2-40B4-BE49-F238E27FC236}">
                <a16:creationId xmlns:a16="http://schemas.microsoft.com/office/drawing/2014/main" id="{54114E87-31AD-4D23-8752-D26D17A00DE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412875"/>
            <a:ext cx="4834880" cy="5084298"/>
          </a:xfrm>
          <a:prstGeom prst="rect">
            <a:avLst/>
          </a:prstGeom>
        </p:spPr>
      </p:pic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7E7FBB-98D5-49C5-AEE9-29B71C235765}" type="slidenum">
              <a:rPr lang="ko-KR" altLang="en-US"/>
              <a:pPr/>
              <a:t>20</a:t>
            </a:fld>
            <a:endParaRPr lang="en-US" altLang="ko-KR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배열 매개변수는 포인터 변수</a:t>
            </a:r>
            <a:endParaRPr lang="en-US" altLang="ko-KR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41527" y="1412875"/>
            <a:ext cx="4434929" cy="2016125"/>
          </a:xfrm>
        </p:spPr>
        <p:txBody>
          <a:bodyPr/>
          <a:lstStyle/>
          <a:p>
            <a:pPr lvl="1">
              <a:tabLst>
                <a:tab pos="1881188" algn="l"/>
              </a:tabLst>
            </a:pPr>
            <a:r>
              <a:rPr lang="ko-KR" altLang="en-US" sz="1800" dirty="0"/>
              <a:t>배열 형태로 선언한 매개변수에는 배열 이름</a:t>
            </a:r>
            <a:r>
              <a:rPr lang="en-US" altLang="ko-KR" sz="1800" dirty="0"/>
              <a:t>(</a:t>
            </a:r>
            <a:r>
              <a:rPr lang="ko-KR" altLang="en-US" sz="1800" dirty="0"/>
              <a:t>포인터 상수</a:t>
            </a:r>
            <a:r>
              <a:rPr lang="en-US" altLang="ko-KR" sz="1800" dirty="0"/>
              <a:t>)</a:t>
            </a:r>
            <a:r>
              <a:rPr lang="ko-KR" altLang="en-US" sz="1800" dirty="0"/>
              <a:t>이 전달되므로 사실 포인터임</a:t>
            </a:r>
          </a:p>
          <a:p>
            <a:pPr lvl="1">
              <a:tabLst>
                <a:tab pos="1881188" algn="l"/>
              </a:tabLst>
            </a:pPr>
            <a:r>
              <a:rPr lang="ko-KR" altLang="en-US" sz="1800" dirty="0"/>
              <a:t>따라서 배열 매개변수 선언 시 크기 선언은 중요하지 않음</a:t>
            </a:r>
          </a:p>
          <a:p>
            <a:pPr lvl="2">
              <a:buFont typeface="Wingdings" panose="05000000000000000000" pitchFamily="2" charset="2"/>
              <a:buNone/>
              <a:tabLst>
                <a:tab pos="1881188" algn="l"/>
              </a:tabLst>
            </a:pPr>
            <a:r>
              <a:rPr lang="en-US" altLang="ko-KR" sz="1800" dirty="0">
                <a:latin typeface="Lucida Console" panose="020B0609040504020204" pitchFamily="49" charset="0"/>
              </a:rPr>
              <a:t>T p[250]</a:t>
            </a:r>
            <a:r>
              <a:rPr lang="en-US" altLang="ko-KR" sz="1800" dirty="0"/>
              <a:t> ≡ </a:t>
            </a:r>
            <a:r>
              <a:rPr lang="en-US" altLang="ko-KR" sz="1800" dirty="0">
                <a:latin typeface="Lucida Console" panose="020B0609040504020204" pitchFamily="49" charset="0"/>
              </a:rPr>
              <a:t>T p[3]</a:t>
            </a:r>
            <a:r>
              <a:rPr lang="en-US" altLang="ko-KR" sz="1800" dirty="0"/>
              <a:t> ≡ </a:t>
            </a:r>
            <a:r>
              <a:rPr lang="en-US" altLang="ko-KR" sz="1800" dirty="0">
                <a:latin typeface="Lucida Console" panose="020B0609040504020204" pitchFamily="49" charset="0"/>
              </a:rPr>
              <a:t>T p[]</a:t>
            </a:r>
          </a:p>
        </p:txBody>
      </p:sp>
      <p:sp>
        <p:nvSpPr>
          <p:cNvPr id="355334" name="Rectangle 6"/>
          <p:cNvSpPr>
            <a:spLocks noChangeArrowheads="1"/>
          </p:cNvSpPr>
          <p:nvPr/>
        </p:nvSpPr>
        <p:spPr bwMode="auto">
          <a:xfrm>
            <a:off x="4643438" y="5229200"/>
            <a:ext cx="4038600" cy="1223392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I am just a poor boy ~</a:t>
            </a:r>
          </a:p>
        </p:txBody>
      </p:sp>
      <p:sp>
        <p:nvSpPr>
          <p:cNvPr id="355335" name="AutoShape 7"/>
          <p:cNvSpPr>
            <a:spLocks/>
          </p:cNvSpPr>
          <p:nvPr/>
        </p:nvSpPr>
        <p:spPr bwMode="auto">
          <a:xfrm>
            <a:off x="3635896" y="3572371"/>
            <a:ext cx="2268537" cy="720725"/>
          </a:xfrm>
          <a:prstGeom prst="accentCallout2">
            <a:avLst>
              <a:gd name="adj1" fmla="val 15861"/>
              <a:gd name="adj2" fmla="val -3361"/>
              <a:gd name="adj3" fmla="val 15861"/>
              <a:gd name="adj4" fmla="val -14347"/>
              <a:gd name="adj5" fmla="val -153963"/>
              <a:gd name="adj6" fmla="val -25051"/>
            </a:avLst>
          </a:prstGeom>
          <a:solidFill>
            <a:srgbClr val="EFE9EF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</a:rPr>
              <a:t>배열 형태지만 사실은 </a:t>
            </a:r>
            <a:r>
              <a:rPr lang="en-US" altLang="ko-KR">
                <a:solidFill>
                  <a:srgbClr val="0000FF"/>
                </a:solidFill>
              </a:rPr>
              <a:t>char</a:t>
            </a:r>
            <a:r>
              <a:rPr lang="en-US" altLang="ko-KR">
                <a:latin typeface="Tahoma" panose="020B0604030504040204" pitchFamily="34" charset="0"/>
              </a:rPr>
              <a:t> </a:t>
            </a:r>
            <a:r>
              <a:rPr lang="ko-KR" altLang="en-US">
                <a:latin typeface="Tahoma" panose="020B0604030504040204" pitchFamily="34" charset="0"/>
              </a:rPr>
              <a:t>포인터임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5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4" grpId="0" animBg="1"/>
      <p:bldP spid="3553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10.4  </a:t>
            </a:r>
            <a:r>
              <a:rPr lang="ko-KR" altLang="en-US"/>
              <a:t>더 복잡한 선언문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DD35AF-D23B-4A24-B9DE-60720FE094BF}" type="slidenum">
              <a:rPr lang="ko-KR" altLang="en-US"/>
              <a:pPr/>
              <a:t>22</a:t>
            </a:fld>
            <a:endParaRPr lang="en-US" altLang="ko-KR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포인터의 포인터</a:t>
            </a:r>
            <a:endParaRPr lang="en-US" altLang="ko-KR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44CDCD19-7B38-4FC6-9DE7-B8198F51EFF3}"/>
              </a:ext>
            </a:extLst>
          </p:cNvPr>
          <p:cNvGrpSpPr/>
          <p:nvPr/>
        </p:nvGrpSpPr>
        <p:grpSpPr>
          <a:xfrm>
            <a:off x="492554" y="1412875"/>
            <a:ext cx="4367478" cy="4824413"/>
            <a:chOff x="454708" y="1988840"/>
            <a:chExt cx="4117292" cy="4596707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528F8133-B1E5-424C-9B76-B9F2BB749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708" y="3606799"/>
              <a:ext cx="4117292" cy="2978748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30ADD53-EB2C-45B9-884C-0217478464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544" y="1988840"/>
              <a:ext cx="2826068" cy="1583912"/>
            </a:xfrm>
            <a:prstGeom prst="rect">
              <a:avLst/>
            </a:prstGeom>
          </p:spPr>
        </p:pic>
      </p:grp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4624248" y="4841611"/>
            <a:ext cx="4038600" cy="1778000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i        = 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*pi      = 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**ppi    = 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**ppi    = 12345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*pi      = 12345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it-IT" altLang="ko-KR" sz="1600" dirty="0">
                <a:latin typeface="Lucida Console" panose="020B0609040504020204" pitchFamily="49" charset="0"/>
              </a:rPr>
              <a:t>i        = 12345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D5255242-D49F-42E3-A43C-37B60599E1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10758"/>
            <a:ext cx="4114800" cy="3244863"/>
          </a:xfrm>
          <a:prstGeom prst="rect">
            <a:avLst/>
          </a:prstGeom>
        </p:spPr>
      </p:pic>
      <p:sp>
        <p:nvSpPr>
          <p:cNvPr id="19" name="Text Box 9">
            <a:extLst>
              <a:ext uri="{FF2B5EF4-FFF2-40B4-BE49-F238E27FC236}">
                <a16:creationId xmlns:a16="http://schemas.microsoft.com/office/drawing/2014/main" id="{0BAFFBED-1A0C-4E20-827F-10AF3A3F4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545" y="544433"/>
            <a:ext cx="2736303" cy="923330"/>
          </a:xfrm>
          <a:prstGeom prst="rect">
            <a:avLst/>
          </a:prstGeom>
          <a:solidFill>
            <a:srgbClr val="E6DEE6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790571"/>
              </a:buClr>
              <a:buSzPct val="80000"/>
              <a:tabLst>
                <a:tab pos="1881188" algn="l"/>
              </a:tabLst>
            </a:pPr>
            <a:r>
              <a:rPr lang="en-US" altLang="ko-KR" dirty="0">
                <a:solidFill>
                  <a:srgbClr val="0000FF"/>
                </a:solidFill>
                <a:ea typeface="맑은 고딕"/>
                <a:cs typeface="+mn-cs"/>
              </a:rPr>
              <a:t>int</a:t>
            </a:r>
            <a:r>
              <a:rPr lang="en-US" altLang="ko-KR" dirty="0">
                <a:solidFill>
                  <a:srgbClr val="000000"/>
                </a:solidFill>
                <a:latin typeface="Tahoma"/>
                <a:ea typeface="맑은 고딕"/>
                <a:cs typeface="+mn-cs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Tahoma"/>
                <a:ea typeface="맑은 고딕"/>
                <a:cs typeface="+mn-cs"/>
              </a:rPr>
              <a:t>포인터의 포인터를  한 번 따라가면 </a:t>
            </a:r>
            <a:r>
              <a:rPr lang="en-US" altLang="ko-KR" dirty="0">
                <a:solidFill>
                  <a:srgbClr val="0000FF"/>
                </a:solidFill>
                <a:ea typeface="맑은 고딕"/>
                <a:cs typeface="+mn-cs"/>
              </a:rPr>
              <a:t>int</a:t>
            </a:r>
            <a:r>
              <a:rPr lang="en-US" altLang="ko-KR" dirty="0">
                <a:solidFill>
                  <a:srgbClr val="000000"/>
                </a:solidFill>
                <a:latin typeface="Tahoma"/>
                <a:ea typeface="맑은 고딕"/>
                <a:cs typeface="+mn-cs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Tahoma"/>
                <a:ea typeface="맑은 고딕"/>
                <a:cs typeface="+mn-cs"/>
              </a:rPr>
              <a:t>포인터를 얻을 수 있다</a:t>
            </a:r>
            <a:r>
              <a:rPr lang="en-US" altLang="ko-KR" dirty="0">
                <a:solidFill>
                  <a:srgbClr val="000000"/>
                </a:solidFill>
                <a:latin typeface="Tahoma"/>
                <a:ea typeface="맑은 고딕"/>
                <a:cs typeface="+mn-cs"/>
              </a:rPr>
              <a:t>.</a:t>
            </a:r>
          </a:p>
        </p:txBody>
      </p:sp>
      <p:sp>
        <p:nvSpPr>
          <p:cNvPr id="359430" name="AutoShape 6"/>
          <p:cNvSpPr>
            <a:spLocks/>
          </p:cNvSpPr>
          <p:nvPr/>
        </p:nvSpPr>
        <p:spPr bwMode="auto">
          <a:xfrm>
            <a:off x="2676293" y="1424768"/>
            <a:ext cx="2303462" cy="936625"/>
          </a:xfrm>
          <a:prstGeom prst="accentCallout2">
            <a:avLst>
              <a:gd name="adj1" fmla="val 12204"/>
              <a:gd name="adj2" fmla="val -3310"/>
              <a:gd name="adj3" fmla="val 12204"/>
              <a:gd name="adj4" fmla="val -24190"/>
              <a:gd name="adj5" fmla="val 122185"/>
              <a:gd name="adj6" fmla="val -30609"/>
            </a:avLst>
          </a:prstGeom>
          <a:solidFill>
            <a:srgbClr val="EFE9EF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 dirty="0" err="1"/>
              <a:t>ppi</a:t>
            </a:r>
            <a:r>
              <a:rPr lang="ko-KR" altLang="en-US" dirty="0">
                <a:latin typeface="Tahoma" panose="020B0604030504040204" pitchFamily="34" charset="0"/>
              </a:rPr>
              <a:t>는 포인터 변수를 가리킬 수 있는 포인터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59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9" grpId="0" animBg="1"/>
      <p:bldP spid="19" grpId="0" animBg="1"/>
      <p:bldP spid="3594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91DC380D-6A18-4AE0-9627-6D69B0C43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461" y="1484784"/>
            <a:ext cx="4940915" cy="1584176"/>
          </a:xfrm>
          <a:prstGeom prst="rect">
            <a:avLst/>
          </a:prstGeom>
        </p:spPr>
      </p:pic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D7C5BE-8EB6-4677-A035-665612FE3EB2}" type="slidenum">
              <a:rPr lang="ko-KR" altLang="en-US"/>
              <a:pPr/>
              <a:t>23</a:t>
            </a:fld>
            <a:endParaRPr lang="en-US" altLang="ko-KR"/>
          </a:p>
        </p:txBody>
      </p:sp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선언문에 내재된 철학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ko-KR" altLang="en-US" b="1" dirty="0">
                <a:solidFill>
                  <a:srgbClr val="0000FF"/>
                </a:solidFill>
              </a:rPr>
              <a:t>사용 형태대로 선언한다</a:t>
            </a:r>
            <a:r>
              <a:rPr lang="en-US" altLang="ko-KR" b="1" dirty="0">
                <a:solidFill>
                  <a:srgbClr val="0000FF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ko-KR" b="1" dirty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ko-KR" b="1" dirty="0">
              <a:solidFill>
                <a:srgbClr val="0000FF"/>
              </a:solidFill>
            </a:endParaRPr>
          </a:p>
          <a:p>
            <a:r>
              <a:rPr lang="ko-KR" altLang="en-US" dirty="0"/>
              <a:t>선언문을 다시 살펴봅시다</a:t>
            </a:r>
            <a:r>
              <a:rPr lang="en-US" altLang="ko-KR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	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</a:t>
            </a:r>
            <a:r>
              <a:rPr lang="en-US" altLang="ko-KR" dirty="0" err="1">
                <a:latin typeface="Lucida Console" panose="020B0609040504020204" pitchFamily="49" charset="0"/>
              </a:rPr>
              <a:t>i</a:t>
            </a:r>
            <a:r>
              <a:rPr lang="en-US" altLang="ko-KR" dirty="0">
                <a:latin typeface="Lucida Console" panose="020B0609040504020204" pitchFamily="49" charset="0"/>
              </a:rPr>
              <a:t>, a[10], *p;</a:t>
            </a:r>
          </a:p>
          <a:p>
            <a:pPr lvl="1"/>
            <a:r>
              <a:rPr lang="en-US" altLang="ko-KR" dirty="0" err="1">
                <a:latin typeface="Lucida Console" panose="020B0609040504020204" pitchFamily="49" charset="0"/>
              </a:rPr>
              <a:t>i</a:t>
            </a:r>
            <a:r>
              <a:rPr lang="ko-KR" altLang="en-US" dirty="0"/>
              <a:t>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형이므로 정수를 저장할 수 있다</a:t>
            </a:r>
            <a:r>
              <a:rPr lang="en-US" altLang="ko-KR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dirty="0"/>
              <a:t>	</a:t>
            </a:r>
            <a:r>
              <a:rPr lang="en-US" altLang="ko-KR" dirty="0" err="1">
                <a:latin typeface="Lucida Console" panose="020B0609040504020204" pitchFamily="49" charset="0"/>
              </a:rPr>
              <a:t>i</a:t>
            </a:r>
            <a:r>
              <a:rPr lang="en-US" altLang="ko-KR" dirty="0">
                <a:latin typeface="Lucida Console" panose="020B0609040504020204" pitchFamily="49" charset="0"/>
              </a:rPr>
              <a:t> = 5;</a:t>
            </a:r>
          </a:p>
          <a:p>
            <a:pPr lvl="1"/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에 첨자연산을 취한 </a:t>
            </a:r>
            <a:r>
              <a:rPr lang="en-US" altLang="ko-KR" dirty="0">
                <a:latin typeface="Lucida Console" panose="020B0609040504020204" pitchFamily="49" charset="0"/>
              </a:rPr>
              <a:t>a[…]</a:t>
            </a:r>
            <a:r>
              <a:rPr lang="en-US" altLang="ko-KR" dirty="0"/>
              <a:t> </a:t>
            </a:r>
            <a:r>
              <a:rPr lang="ko-KR" altLang="en-US" dirty="0"/>
              <a:t>형태는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형이다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그래서 </a:t>
            </a:r>
            <a:r>
              <a:rPr lang="en-US" altLang="ko-KR" dirty="0"/>
              <a:t>a</a:t>
            </a:r>
            <a:r>
              <a:rPr lang="ko-KR" altLang="en-US" dirty="0"/>
              <a:t>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 배열형이다</a:t>
            </a:r>
            <a:r>
              <a:rPr lang="en-US" altLang="ko-KR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	a[0] = 5;</a:t>
            </a:r>
          </a:p>
          <a:p>
            <a:pPr lvl="1"/>
            <a:r>
              <a:rPr lang="en-US" altLang="ko-KR" dirty="0">
                <a:latin typeface="Lucida Console" panose="020B0609040504020204" pitchFamily="49" charset="0"/>
              </a:rPr>
              <a:t>p</a:t>
            </a:r>
            <a:r>
              <a:rPr lang="ko-KR" altLang="en-US" dirty="0"/>
              <a:t>에 </a:t>
            </a:r>
            <a:r>
              <a:rPr lang="ko-KR" altLang="en-US" dirty="0" err="1"/>
              <a:t>간접참조연산을</a:t>
            </a:r>
            <a:r>
              <a:rPr lang="ko-KR" altLang="en-US" dirty="0"/>
              <a:t> 취한 </a:t>
            </a:r>
            <a:r>
              <a:rPr lang="ko-KR" altLang="en-US" dirty="0">
                <a:latin typeface="Lucida Console" panose="020B0609040504020204" pitchFamily="49" charset="0"/>
              </a:rPr>
              <a:t>*</a:t>
            </a:r>
            <a:r>
              <a:rPr lang="en-US" altLang="ko-KR" dirty="0">
                <a:latin typeface="Lucida Console" panose="020B0609040504020204" pitchFamily="49" charset="0"/>
              </a:rPr>
              <a:t>p</a:t>
            </a:r>
            <a:r>
              <a:rPr lang="en-US" altLang="ko-KR" dirty="0"/>
              <a:t> </a:t>
            </a:r>
            <a:r>
              <a:rPr lang="ko-KR" altLang="en-US" dirty="0"/>
              <a:t>형태는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형이다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그래서 </a:t>
            </a:r>
            <a:r>
              <a:rPr lang="en-US" altLang="ko-KR" dirty="0">
                <a:latin typeface="Lucida Console" panose="020B0609040504020204" pitchFamily="49" charset="0"/>
              </a:rPr>
              <a:t>p</a:t>
            </a:r>
            <a:r>
              <a:rPr lang="ko-KR" altLang="en-US" dirty="0"/>
              <a:t>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/>
              <a:t> </a:t>
            </a:r>
            <a:r>
              <a:rPr lang="ko-KR" altLang="en-US" dirty="0"/>
              <a:t>포인터형이다</a:t>
            </a:r>
            <a:r>
              <a:rPr lang="en-US" altLang="ko-KR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dirty="0">
                <a:latin typeface="Lucida Console" panose="020B0609040504020204" pitchFamily="49" charset="0"/>
              </a:rPr>
              <a:t>	*</a:t>
            </a:r>
            <a:r>
              <a:rPr lang="en-US" altLang="ko-KR" dirty="0">
                <a:latin typeface="Lucida Console" panose="020B0609040504020204" pitchFamily="49" charset="0"/>
              </a:rPr>
              <a:t>p = 5;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FE7050-F8C0-48F0-AA64-ADD4C6E5D768}" type="slidenum">
              <a:rPr lang="ko-KR" altLang="en-US"/>
              <a:pPr/>
              <a:t>24</a:t>
            </a:fld>
            <a:endParaRPr lang="en-US" altLang="ko-KR"/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더 복잡한 선언문 이해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2808213"/>
          </a:xfrm>
        </p:spPr>
        <p:txBody>
          <a:bodyPr>
            <a:normAutofit lnSpcReduction="10000"/>
          </a:bodyPr>
          <a:lstStyle/>
          <a:p>
            <a:r>
              <a:rPr lang="ko-KR" altLang="en-US" dirty="0"/>
              <a:t>포인터의 배열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</a:t>
            </a:r>
            <a:r>
              <a:rPr lang="en-US" altLang="ko-KR" u="sng" dirty="0">
                <a:latin typeface="Lucida Console" panose="020B0609040504020204" pitchFamily="49" charset="0"/>
              </a:rPr>
              <a:t>*a[3]</a:t>
            </a:r>
            <a:r>
              <a:rPr lang="en-US" altLang="ko-KR" dirty="0">
                <a:latin typeface="Lucida Console" panose="020B0609040504020204" pitchFamily="49" charset="0"/>
              </a:rPr>
              <a:t>, *pi;  // *(a[3])</a:t>
            </a:r>
            <a:r>
              <a:rPr lang="ko-KR" altLang="en-US" dirty="0">
                <a:latin typeface="Lucida Console" panose="020B0609040504020204" pitchFamily="49" charset="0"/>
              </a:rPr>
              <a:t>과 같음</a:t>
            </a:r>
          </a:p>
          <a:p>
            <a:pPr lvl="1"/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에 첨자 연산을 취한 </a:t>
            </a:r>
            <a:r>
              <a:rPr lang="en-US" altLang="ko-KR" dirty="0">
                <a:latin typeface="Lucida Console" panose="020B0609040504020204" pitchFamily="49" charset="0"/>
              </a:rPr>
              <a:t>a[…]</a:t>
            </a:r>
            <a:r>
              <a:rPr lang="en-US" altLang="ko-KR" dirty="0"/>
              <a:t> </a:t>
            </a:r>
            <a:r>
              <a:rPr lang="ko-KR" altLang="en-US" dirty="0"/>
              <a:t>형태가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/>
              <a:t> </a:t>
            </a:r>
            <a:r>
              <a:rPr lang="ko-KR" altLang="en-US" dirty="0"/>
              <a:t>포인터이므로</a:t>
            </a:r>
            <a:br>
              <a:rPr lang="ko-KR" altLang="en-US" dirty="0"/>
            </a:br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는 포인터의 배열이다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배열 포인터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</a:t>
            </a:r>
            <a:r>
              <a:rPr lang="en-US" altLang="ko-KR" u="sng" dirty="0">
                <a:latin typeface="Lucida Console" panose="020B0609040504020204" pitchFamily="49" charset="0"/>
              </a:rPr>
              <a:t>(*q)[3]</a:t>
            </a:r>
            <a:r>
              <a:rPr lang="en-US" altLang="ko-KR" dirty="0">
                <a:latin typeface="Lucida Console" panose="020B0609040504020204" pitchFamily="49" charset="0"/>
              </a:rPr>
              <a:t>, ai[3];</a:t>
            </a:r>
          </a:p>
          <a:p>
            <a:pPr lvl="1"/>
            <a:r>
              <a:rPr lang="en-US" altLang="ko-KR" dirty="0">
                <a:latin typeface="Lucida Console" panose="020B0609040504020204" pitchFamily="49" charset="0"/>
              </a:rPr>
              <a:t>q</a:t>
            </a:r>
            <a:r>
              <a:rPr lang="ko-KR" altLang="en-US" dirty="0"/>
              <a:t>에 </a:t>
            </a:r>
            <a:r>
              <a:rPr lang="ko-KR" altLang="en-US" dirty="0" err="1"/>
              <a:t>간접참조</a:t>
            </a:r>
            <a:r>
              <a:rPr lang="ko-KR" altLang="en-US" dirty="0"/>
              <a:t> 연산을 취한 </a:t>
            </a:r>
            <a:r>
              <a:rPr lang="ko-KR" altLang="en-US" dirty="0">
                <a:latin typeface="Lucida Console" panose="020B0609040504020204" pitchFamily="49" charset="0"/>
              </a:rPr>
              <a:t>*</a:t>
            </a:r>
            <a:r>
              <a:rPr lang="en-US" altLang="ko-KR" dirty="0">
                <a:latin typeface="Lucida Console" panose="020B0609040504020204" pitchFamily="49" charset="0"/>
              </a:rPr>
              <a:t>q</a:t>
            </a:r>
            <a:r>
              <a:rPr lang="en-US" altLang="ko-KR" dirty="0"/>
              <a:t> </a:t>
            </a:r>
            <a:r>
              <a:rPr lang="ko-KR" altLang="en-US" dirty="0"/>
              <a:t>형태가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/>
              <a:t> </a:t>
            </a:r>
            <a:r>
              <a:rPr lang="ko-KR" altLang="en-US" dirty="0"/>
              <a:t>배열이므로</a:t>
            </a:r>
            <a:br>
              <a:rPr lang="ko-KR" altLang="en-US" dirty="0"/>
            </a:br>
            <a:r>
              <a:rPr lang="en-US" altLang="ko-KR" dirty="0">
                <a:latin typeface="Lucida Console" panose="020B0609040504020204" pitchFamily="49" charset="0"/>
              </a:rPr>
              <a:t>q</a:t>
            </a:r>
            <a:r>
              <a:rPr lang="ko-KR" altLang="en-US" dirty="0"/>
              <a:t>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형 배열에 대한 포인터다</a:t>
            </a:r>
            <a:r>
              <a:rPr lang="en-US" altLang="ko-KR" dirty="0"/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26E1603-971C-4A6B-9B7D-03E1401E0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59" y="4186265"/>
            <a:ext cx="2968738" cy="256995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FB5A140-BD52-4F4C-AF9E-808CA4D081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186265"/>
            <a:ext cx="3231859" cy="260125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D69F9-10F5-4AF5-BC40-CBF55F4AAC67}" type="slidenum">
              <a:rPr lang="ko-KR" altLang="en-US"/>
              <a:pPr/>
              <a:t>25</a:t>
            </a:fld>
            <a:endParaRPr lang="en-US" altLang="ko-KR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typedef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ko-KR" altLang="en-US" dirty="0"/>
              <a:t>는</a:t>
            </a:r>
            <a:r>
              <a:rPr lang="en-US" altLang="ko-KR" dirty="0"/>
              <a:t>…</a:t>
            </a:r>
          </a:p>
          <a:p>
            <a:pPr lvl="1"/>
            <a:r>
              <a:rPr lang="ko-KR" altLang="en-US" dirty="0"/>
              <a:t>자료형 별칭</a:t>
            </a:r>
            <a:r>
              <a:rPr lang="en-US" altLang="ko-KR" dirty="0"/>
              <a:t>(type alias)</a:t>
            </a:r>
            <a:r>
              <a:rPr lang="ko-KR" altLang="en-US" dirty="0"/>
              <a:t>을 정의하는데 사용되는 키워드</a:t>
            </a:r>
          </a:p>
          <a:p>
            <a:pPr lvl="1"/>
            <a:r>
              <a:rPr lang="ko-KR" altLang="en-US" dirty="0"/>
              <a:t>복잡한 자료형을 간단한 이름으로 지칭할 수 있음</a:t>
            </a:r>
          </a:p>
          <a:p>
            <a:pPr lvl="1"/>
            <a:r>
              <a:rPr lang="ko-KR" altLang="en-US" dirty="0"/>
              <a:t>선언문 앞에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ko-KR" altLang="en-US" dirty="0"/>
              <a:t>를 붙이면 선언하는 이름은 타입 이름이 됨</a:t>
            </a:r>
          </a:p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en-US" altLang="ko-KR" dirty="0"/>
              <a:t> </a:t>
            </a:r>
            <a:r>
              <a:rPr lang="ko-KR" altLang="en-US" dirty="0"/>
              <a:t>사용 예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dirty="0"/>
              <a:t>에 대한 타입 별칭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dirty="0"/>
              <a:t>	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 err="1">
                <a:latin typeface="Lucida Console" panose="020B0609040504020204" pitchFamily="49" charset="0"/>
              </a:rPr>
              <a:t>i</a:t>
            </a:r>
            <a:r>
              <a:rPr lang="en-US" altLang="ko-KR" sz="1800" dirty="0">
                <a:latin typeface="Lucida Console" panose="020B0609040504020204" pitchFamily="49" charset="0"/>
              </a:rPr>
              <a:t>;              // </a:t>
            </a:r>
            <a:r>
              <a:rPr lang="en-US" altLang="ko-KR" sz="1800" dirty="0" err="1">
                <a:latin typeface="Lucida Console" panose="020B0609040504020204" pitchFamily="49" charset="0"/>
              </a:rPr>
              <a:t>i</a:t>
            </a:r>
            <a:r>
              <a:rPr lang="ko-KR" altLang="en-US" sz="1800" dirty="0">
                <a:latin typeface="Lucida Console" panose="020B0609040504020204" pitchFamily="49" charset="0"/>
              </a:rPr>
              <a:t>는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변수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sz="1800" dirty="0">
                <a:latin typeface="Lucida Console" panose="020B0609040504020204" pitchFamily="49" charset="0"/>
              </a:rPr>
              <a:t>	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 err="1">
                <a:latin typeface="Lucida Console" panose="020B0609040504020204" pitchFamily="49" charset="0"/>
              </a:rPr>
              <a:t>iType</a:t>
            </a:r>
            <a:r>
              <a:rPr lang="en-US" altLang="ko-KR" sz="1800" dirty="0">
                <a:latin typeface="Lucida Console" panose="020B0609040504020204" pitchFamily="49" charset="0"/>
              </a:rPr>
              <a:t>;  // </a:t>
            </a:r>
            <a:r>
              <a:rPr lang="en-US" altLang="ko-KR" sz="1800" dirty="0" err="1">
                <a:latin typeface="Lucida Console" panose="020B0609040504020204" pitchFamily="49" charset="0"/>
              </a:rPr>
              <a:t>iType</a:t>
            </a:r>
            <a:r>
              <a:rPr lang="ko-KR" altLang="en-US" sz="1800" dirty="0">
                <a:latin typeface="Lucida Console" panose="020B0609040504020204" pitchFamily="49" charset="0"/>
              </a:rPr>
              <a:t>은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타입의 다른 이름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/>
              <a:t> </a:t>
            </a:r>
            <a:r>
              <a:rPr lang="ko-KR" altLang="en-US" dirty="0"/>
              <a:t>포인터에 대한 타입 별칭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sz="1800" dirty="0"/>
              <a:t>	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*p;	            // p</a:t>
            </a:r>
            <a:r>
              <a:rPr lang="ko-KR" altLang="en-US" sz="1800" dirty="0">
                <a:latin typeface="Lucida Console" panose="020B0609040504020204" pitchFamily="49" charset="0"/>
              </a:rPr>
              <a:t>는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포인터 변수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sz="1800" dirty="0">
                <a:latin typeface="Lucida Console" panose="020B0609040504020204" pitchFamily="49" charset="0"/>
              </a:rPr>
              <a:t>	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*</a:t>
            </a:r>
            <a:r>
              <a:rPr lang="en-US" altLang="ko-KR" sz="1800" dirty="0" err="1">
                <a:latin typeface="Lucida Console" panose="020B0609040504020204" pitchFamily="49" charset="0"/>
              </a:rPr>
              <a:t>pType</a:t>
            </a:r>
            <a:r>
              <a:rPr lang="en-US" altLang="ko-KR" sz="1800" dirty="0">
                <a:latin typeface="Lucida Console" panose="020B0609040504020204" pitchFamily="49" charset="0"/>
              </a:rPr>
              <a:t>; // </a:t>
            </a:r>
            <a:r>
              <a:rPr lang="en-US" altLang="ko-KR" sz="1800" dirty="0" err="1">
                <a:latin typeface="Lucida Console" panose="020B0609040504020204" pitchFamily="49" charset="0"/>
              </a:rPr>
              <a:t>pType</a:t>
            </a:r>
            <a:r>
              <a:rPr lang="ko-KR" altLang="en-US" sz="1800" dirty="0">
                <a:latin typeface="Lucida Console" panose="020B0609040504020204" pitchFamily="49" charset="0"/>
              </a:rPr>
              <a:t>은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포인터 타입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sz="1800" dirty="0">
                <a:latin typeface="Lucida Console" panose="020B0609040504020204" pitchFamily="49" charset="0"/>
              </a:rPr>
              <a:t>	</a:t>
            </a:r>
            <a:r>
              <a:rPr lang="en-US" altLang="ko-KR" sz="1800" dirty="0" err="1">
                <a:latin typeface="Lucida Console" panose="020B0609040504020204" pitchFamily="49" charset="0"/>
              </a:rPr>
              <a:t>pType</a:t>
            </a:r>
            <a:r>
              <a:rPr lang="en-US" altLang="ko-KR" sz="1800" dirty="0">
                <a:latin typeface="Lucida Console" panose="020B0609040504020204" pitchFamily="49" charset="0"/>
              </a:rPr>
              <a:t> q = &amp;</a:t>
            </a:r>
            <a:r>
              <a:rPr lang="en-US" altLang="ko-KR" sz="1800" dirty="0" err="1">
                <a:latin typeface="Lucida Console" panose="020B0609040504020204" pitchFamily="49" charset="0"/>
              </a:rPr>
              <a:t>i</a:t>
            </a:r>
            <a:r>
              <a:rPr lang="en-US" altLang="ko-KR" sz="1800" dirty="0">
                <a:latin typeface="Lucida Console" panose="020B0609040504020204" pitchFamily="49" charset="0"/>
              </a:rPr>
              <a:t>;       // q</a:t>
            </a:r>
            <a:r>
              <a:rPr lang="ko-KR" altLang="en-US" sz="1800" dirty="0">
                <a:latin typeface="Lucida Console" panose="020B0609040504020204" pitchFamily="49" charset="0"/>
              </a:rPr>
              <a:t>는 </a:t>
            </a:r>
            <a:r>
              <a:rPr lang="en-US" altLang="ko-KR" sz="1800" dirty="0" err="1">
                <a:latin typeface="Lucida Console" panose="020B0609040504020204" pitchFamily="49" charset="0"/>
              </a:rPr>
              <a:t>pType</a:t>
            </a:r>
            <a:r>
              <a:rPr lang="en-US" altLang="ko-KR" sz="1800" dirty="0">
                <a:latin typeface="Lucida Console" panose="020B0609040504020204" pitchFamily="49" charset="0"/>
              </a:rPr>
              <a:t>, </a:t>
            </a:r>
            <a:r>
              <a:rPr lang="ko-KR" altLang="en-US" sz="1800" dirty="0">
                <a:latin typeface="Lucida Console" panose="020B0609040504020204" pitchFamily="49" charset="0"/>
              </a:rPr>
              <a:t>즉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포인터</a:t>
            </a:r>
          </a:p>
          <a:p>
            <a:pPr lvl="1"/>
            <a:endParaRPr lang="ko-KR" altLang="en-US" sz="1800" dirty="0">
              <a:latin typeface="Lucida Console" panose="020B0609040504020204" pitchFamily="49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42C2BC-720D-4AAD-B5EC-521E46BE74C5}" type="slidenum">
              <a:rPr lang="ko-KR" altLang="en-US"/>
              <a:pPr/>
              <a:t>26</a:t>
            </a:fld>
            <a:endParaRPr lang="en-US" altLang="ko-KR"/>
          </a:p>
        </p:txBody>
      </p:sp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복잡한 타입은 </a:t>
            </a:r>
            <a:r>
              <a:rPr lang="en-US" altLang="ko-KR" dirty="0"/>
              <a:t>typedef </a:t>
            </a:r>
            <a:r>
              <a:rPr lang="ko-KR" altLang="en-US" dirty="0"/>
              <a:t>이용</a:t>
            </a:r>
            <a:endParaRPr lang="en-US" altLang="ko-KR" dirty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ko-KR" altLang="en-US" dirty="0"/>
              <a:t>를 이용하면 복잡한 타입을 쉽게 다룰 수 있음</a:t>
            </a:r>
          </a:p>
          <a:p>
            <a:pPr lvl="1"/>
            <a:r>
              <a:rPr lang="ko-KR" altLang="en-US" dirty="0"/>
              <a:t>배열 포인터 선언 예</a:t>
            </a:r>
          </a:p>
          <a:p>
            <a:pPr lvl="2">
              <a:buNone/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(*q1)[20];</a:t>
            </a:r>
          </a:p>
          <a:p>
            <a:pPr lvl="1"/>
            <a:r>
              <a:rPr lang="en-US" altLang="ko-KR" sz="1800" dirty="0">
                <a:latin typeface="Lucida Console" panose="020B0609040504020204" pitchFamily="49" charset="0"/>
              </a:rPr>
              <a:t>typedef</a:t>
            </a:r>
            <a:r>
              <a:rPr lang="ko-KR" altLang="en-US" dirty="0"/>
              <a:t>를 이용하여 단계적으로 선언하는 예</a:t>
            </a:r>
          </a:p>
          <a:p>
            <a:pPr lvl="2">
              <a:buNone/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AI[20];</a:t>
            </a:r>
          </a:p>
          <a:p>
            <a:pPr lvl="2">
              <a:buNone/>
            </a:pPr>
            <a:r>
              <a:rPr lang="en-US" altLang="ko-KR" sz="1800" dirty="0">
                <a:latin typeface="Lucida Console" panose="020B0609040504020204" pitchFamily="49" charset="0"/>
              </a:rPr>
              <a:t>AI *q2;</a:t>
            </a:r>
          </a:p>
          <a:p>
            <a:pPr lvl="2">
              <a:buNone/>
            </a:pPr>
            <a:r>
              <a:rPr lang="en-US" altLang="ko-KR" sz="1800" dirty="0">
                <a:latin typeface="Lucida Console" panose="020B0609040504020204" pitchFamily="49" charset="0"/>
              </a:rPr>
              <a:t>// q1</a:t>
            </a:r>
            <a:r>
              <a:rPr lang="ko-KR" altLang="en-US" sz="1800" dirty="0">
                <a:latin typeface="Lucida Console" panose="020B0609040504020204" pitchFamily="49" charset="0"/>
              </a:rPr>
              <a:t>과 </a:t>
            </a:r>
            <a:r>
              <a:rPr lang="en-US" altLang="ko-KR" sz="1800" dirty="0">
                <a:latin typeface="Lucida Console" panose="020B0609040504020204" pitchFamily="49" charset="0"/>
              </a:rPr>
              <a:t>q2</a:t>
            </a:r>
            <a:r>
              <a:rPr lang="ko-KR" altLang="en-US" sz="1800" dirty="0">
                <a:latin typeface="Lucida Console" panose="020B0609040504020204" pitchFamily="49" charset="0"/>
              </a:rPr>
              <a:t>모두 크기 </a:t>
            </a:r>
            <a:r>
              <a:rPr lang="en-US" altLang="ko-KR" sz="1800" dirty="0">
                <a:latin typeface="Lucida Console" panose="020B0609040504020204" pitchFamily="49" charset="0"/>
              </a:rPr>
              <a:t>20</a:t>
            </a:r>
            <a:r>
              <a:rPr lang="ko-KR" altLang="en-US" sz="1800" dirty="0">
                <a:latin typeface="Lucida Console" panose="020B0609040504020204" pitchFamily="49" charset="0"/>
              </a:rPr>
              <a:t>인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ko-KR" altLang="en-US" sz="1800" dirty="0">
                <a:latin typeface="Lucida Console" panose="020B0609040504020204" pitchFamily="49" charset="0"/>
              </a:rPr>
              <a:t>배열에 대한 포인터임</a:t>
            </a:r>
          </a:p>
          <a:p>
            <a:pPr lvl="1"/>
            <a:endParaRPr lang="en-US" altLang="ko-KR" sz="1800" dirty="0">
              <a:latin typeface="Lucida Console" panose="020B0609040504020204" pitchFamily="49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BDEA936-2CF5-4E25-BA68-D5C93445F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97105"/>
            <a:ext cx="3312368" cy="296089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10.5  void </a:t>
            </a:r>
            <a:r>
              <a:rPr lang="ko-KR" altLang="en-US" dirty="0"/>
              <a:t>포인터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4DD34E-FBC6-4CA9-8B7B-7D1006CF8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void </a:t>
            </a:r>
            <a:r>
              <a:rPr lang="ko-KR" altLang="en-US" dirty="0"/>
              <a:t>포인터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95A500A-E60E-40AA-B50F-1E74B11A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포인터는 범용 포인터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ko-KR" altLang="en-US" dirty="0"/>
              <a:t>는 </a:t>
            </a:r>
            <a:r>
              <a:rPr lang="en-US" altLang="ko-KR" dirty="0"/>
              <a:t>‘</a:t>
            </a:r>
            <a:r>
              <a:rPr lang="ko-KR" altLang="en-US" dirty="0"/>
              <a:t>없음</a:t>
            </a:r>
            <a:r>
              <a:rPr lang="en-US" altLang="ko-KR" dirty="0"/>
              <a:t>(nothing)’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>
                <a:latin typeface="Lucida Console" panose="020B0609040504020204" pitchFamily="49" charset="0"/>
              </a:rPr>
              <a:t>*</a:t>
            </a:r>
            <a:r>
              <a:rPr lang="ko-KR" altLang="en-US" dirty="0"/>
              <a:t>는 </a:t>
            </a:r>
            <a:r>
              <a:rPr lang="en-US" altLang="ko-KR" dirty="0"/>
              <a:t>‘</a:t>
            </a:r>
            <a:r>
              <a:rPr lang="ko-KR" altLang="en-US" dirty="0"/>
              <a:t>아무것이나 가리키는 포인터</a:t>
            </a:r>
            <a:r>
              <a:rPr lang="en-US" altLang="ko-KR" dirty="0"/>
              <a:t>(pointer to anything)’</a:t>
            </a:r>
          </a:p>
          <a:p>
            <a:pPr lvl="1"/>
            <a:r>
              <a:rPr lang="ko-KR" altLang="en-US" dirty="0"/>
              <a:t>그래서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>
                <a:latin typeface="Lucida Console" panose="020B0609040504020204" pitchFamily="49" charset="0"/>
              </a:rPr>
              <a:t>*</a:t>
            </a:r>
            <a:r>
              <a:rPr lang="ko-KR" altLang="en-US" dirty="0"/>
              <a:t>를 </a:t>
            </a:r>
            <a:r>
              <a:rPr lang="en-US" altLang="ko-KR" dirty="0"/>
              <a:t>‘</a:t>
            </a:r>
            <a:r>
              <a:rPr lang="ko-KR" altLang="en-US" dirty="0"/>
              <a:t>범용 포인터</a:t>
            </a:r>
            <a:r>
              <a:rPr lang="en-US" altLang="ko-KR" dirty="0"/>
              <a:t>(generic pointer)’</a:t>
            </a:r>
            <a:r>
              <a:rPr lang="ko-KR" altLang="en-US" dirty="0"/>
              <a:t>라고 부르기도 한다</a:t>
            </a:r>
            <a:r>
              <a:rPr lang="en-US" altLang="ko-KR" dirty="0"/>
              <a:t>.</a:t>
            </a:r>
          </a:p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 변수</a:t>
            </a:r>
            <a:endParaRPr lang="en-US" altLang="ko-KR" dirty="0"/>
          </a:p>
          <a:p>
            <a:pPr lvl="1"/>
            <a:r>
              <a:rPr lang="ko-KR" altLang="en-US" dirty="0"/>
              <a:t>임의 타입의 포인터를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 변수에 저장할 수 있음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 </a:t>
            </a:r>
            <a:r>
              <a:rPr lang="ko-KR" altLang="en-US" dirty="0"/>
              <a:t>포인터 변수는 함수의 매개변수에 흔히 사용됨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A1F50C3-58F2-4191-9B5B-C2E6EFD144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246669-6D93-45FD-9FD1-EEA32E80C16D}" type="slidenum">
              <a:rPr lang="ko-KR" altLang="en-US" smtClean="0"/>
              <a:pPr/>
              <a:t>28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09980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void </a:t>
            </a:r>
            <a:r>
              <a:rPr lang="ko-KR" altLang="en-US" dirty="0"/>
              <a:t>포인터 매개변수 </a:t>
            </a:r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E2FFBFA6-CBC7-4185-9A4E-DC20B5B6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462C9-09C3-444E-ABC6-CC217B000A90}" type="slidenum">
              <a:rPr lang="ko-KR" altLang="en-US"/>
              <a:pPr/>
              <a:t>29</a:t>
            </a:fld>
            <a:endParaRPr lang="en-US" altLang="ko-KR"/>
          </a:p>
        </p:txBody>
      </p:sp>
      <p:sp>
        <p:nvSpPr>
          <p:cNvPr id="372744" name="Rectangle 8"/>
          <p:cNvSpPr>
            <a:spLocks noChangeArrowheads="1"/>
          </p:cNvSpPr>
          <p:nvPr/>
        </p:nvSpPr>
        <p:spPr bwMode="auto">
          <a:xfrm>
            <a:off x="4643438" y="5516563"/>
            <a:ext cx="4038600" cy="1223962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 err="1">
                <a:latin typeface="Lucida Console" panose="020B0609040504020204" pitchFamily="49" charset="0"/>
              </a:rPr>
              <a:t>i</a:t>
            </a:r>
            <a:r>
              <a:rPr lang="ko-KR" altLang="en-US" sz="1600" dirty="0">
                <a:latin typeface="Lucida Console" panose="020B0609040504020204" pitchFamily="49" charset="0"/>
              </a:rPr>
              <a:t>의 주소 </a:t>
            </a:r>
            <a:r>
              <a:rPr lang="en-US" altLang="ko-KR" sz="1600" dirty="0">
                <a:latin typeface="Lucida Console" panose="020B0609040504020204" pitchFamily="49" charset="0"/>
              </a:rPr>
              <a:t>= 0012FF74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f</a:t>
            </a:r>
            <a:r>
              <a:rPr lang="ko-KR" altLang="en-US" sz="1600" dirty="0">
                <a:latin typeface="Lucida Console" panose="020B0609040504020204" pitchFamily="49" charset="0"/>
              </a:rPr>
              <a:t>의 주소 </a:t>
            </a:r>
            <a:r>
              <a:rPr lang="en-US" altLang="ko-KR" sz="1600" dirty="0">
                <a:latin typeface="Lucida Console" panose="020B0609040504020204" pitchFamily="49" charset="0"/>
              </a:rPr>
              <a:t>= 0012FF78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6F5246ED-921F-4FA7-823F-1143F531EF15}"/>
              </a:ext>
            </a:extLst>
          </p:cNvPr>
          <p:cNvGrpSpPr/>
          <p:nvPr/>
        </p:nvGrpSpPr>
        <p:grpSpPr>
          <a:xfrm>
            <a:off x="500556" y="1474870"/>
            <a:ext cx="5093372" cy="4978466"/>
            <a:chOff x="500556" y="1474870"/>
            <a:chExt cx="5093372" cy="4978466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E638FCDE-8BA1-4690-A064-B5B8D0F23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556" y="1474870"/>
              <a:ext cx="5093372" cy="3323641"/>
            </a:xfrm>
            <a:prstGeom prst="rect">
              <a:avLst/>
            </a:prstGeom>
          </p:spPr>
        </p:pic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E298404E-1DA5-4C8F-B7D5-E5BE666BD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403" y="4690799"/>
              <a:ext cx="3834417" cy="176253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A68CB8-9FC5-4E98-89BA-6C65DA5A6BC1}" type="slidenum">
              <a:rPr lang="ko-KR" altLang="en-US"/>
              <a:pPr/>
              <a:t>3</a:t>
            </a:fld>
            <a:endParaRPr lang="en-US" altLang="ko-KR"/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solidFill>
                  <a:srgbClr val="FF6600"/>
                </a:solidFill>
              </a:rPr>
              <a:t>포인터란</a:t>
            </a:r>
          </a:p>
          <a:p>
            <a:r>
              <a:rPr lang="ko-KR" altLang="en-US">
                <a:solidFill>
                  <a:srgbClr val="FF6600"/>
                </a:solidFill>
              </a:rPr>
              <a:t>포인터 인수 전달</a:t>
            </a:r>
          </a:p>
          <a:p>
            <a:r>
              <a:rPr lang="ko-KR" altLang="en-US">
                <a:solidFill>
                  <a:srgbClr val="FF6600"/>
                </a:solidFill>
              </a:rPr>
              <a:t>배열과 포인터</a:t>
            </a:r>
          </a:p>
          <a:p>
            <a:r>
              <a:rPr lang="ko-KR" altLang="en-US">
                <a:solidFill>
                  <a:srgbClr val="FF6600"/>
                </a:solidFill>
              </a:rPr>
              <a:t>더 복잡한 선언문</a:t>
            </a:r>
          </a:p>
          <a:p>
            <a:r>
              <a:rPr lang="en-US" altLang="ko-KR">
                <a:solidFill>
                  <a:srgbClr val="FF6600"/>
                </a:solidFill>
              </a:rPr>
              <a:t>typedef</a:t>
            </a:r>
          </a:p>
          <a:p>
            <a:r>
              <a:rPr lang="en-US" altLang="ko-KR">
                <a:solidFill>
                  <a:srgbClr val="FF6600"/>
                </a:solidFill>
              </a:rPr>
              <a:t>void </a:t>
            </a:r>
            <a:r>
              <a:rPr lang="ko-KR" altLang="en-US">
                <a:solidFill>
                  <a:srgbClr val="FF6600"/>
                </a:solidFill>
              </a:rPr>
              <a:t>포인터</a:t>
            </a:r>
          </a:p>
          <a:p>
            <a:r>
              <a:rPr lang="ko-KR" altLang="en-US">
                <a:solidFill>
                  <a:srgbClr val="FF6600"/>
                </a:solidFill>
              </a:rPr>
              <a:t>함수 포인터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C65280-0752-436D-88DF-37ADED26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void </a:t>
            </a:r>
            <a:r>
              <a:rPr lang="ko-KR" altLang="en-US" dirty="0"/>
              <a:t>포인터에 대한 </a:t>
            </a:r>
            <a:r>
              <a:rPr lang="ko-KR" altLang="en-US" dirty="0" err="1"/>
              <a:t>간접참조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80C973E-63BA-4B66-8DB2-BD76A521B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포인터는 </a:t>
            </a:r>
            <a:r>
              <a:rPr lang="ko-KR" altLang="en-US" dirty="0" err="1"/>
              <a:t>간접참조</a:t>
            </a:r>
            <a:r>
              <a:rPr lang="ko-KR" altLang="en-US" dirty="0"/>
              <a:t> 불가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포인터는 가리키는 곳의 정보가 없기 때문에 </a:t>
            </a:r>
            <a:r>
              <a:rPr lang="ko-KR" altLang="en-US" dirty="0" err="1"/>
              <a:t>간접참조가</a:t>
            </a:r>
            <a:r>
              <a:rPr lang="ko-KR" altLang="en-US" dirty="0"/>
              <a:t> 불가능함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포인터를 </a:t>
            </a:r>
            <a:r>
              <a:rPr lang="ko-KR" altLang="en-US" dirty="0" err="1"/>
              <a:t>간접참조하려면</a:t>
            </a:r>
            <a:r>
              <a:rPr lang="ko-KR" altLang="en-US" dirty="0"/>
              <a:t> 먼저 다른 자료형의 포인터로 캐스팅해야 함</a:t>
            </a:r>
            <a:endParaRPr lang="en-US" altLang="ko-KR" dirty="0"/>
          </a:p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포인터 </a:t>
            </a:r>
            <a:r>
              <a:rPr lang="en-US" altLang="ko-KR" dirty="0">
                <a:latin typeface="Lucida Console" panose="020B0609040504020204" pitchFamily="49" charset="0"/>
              </a:rPr>
              <a:t>p</a:t>
            </a:r>
            <a:r>
              <a:rPr lang="ko-KR" altLang="en-US" dirty="0"/>
              <a:t>를 캐스팅한 후 </a:t>
            </a:r>
            <a:r>
              <a:rPr lang="ko-KR" altLang="en-US" dirty="0" err="1"/>
              <a:t>간접참조한</a:t>
            </a:r>
            <a:r>
              <a:rPr lang="ko-KR" altLang="en-US" dirty="0"/>
              <a:t> 예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</a:t>
            </a:r>
            <a:r>
              <a:rPr lang="ko-KR" altLang="en-US" dirty="0">
                <a:latin typeface="Lucida Console" panose="020B0609040504020204" pitchFamily="49" charset="0"/>
              </a:rPr>
              <a:t>*</a:t>
            </a:r>
            <a:r>
              <a:rPr lang="ko-KR" altLang="en-US" dirty="0"/>
              <a:t>로 캐스팅한 후 </a:t>
            </a:r>
            <a:r>
              <a:rPr lang="ko-KR" altLang="en-US" dirty="0" err="1"/>
              <a:t>간접참조</a:t>
            </a:r>
            <a:r>
              <a:rPr lang="ko-KR" altLang="en-US" dirty="0"/>
              <a:t> 예</a:t>
            </a:r>
            <a:endParaRPr lang="en-US" altLang="ko-KR" dirty="0"/>
          </a:p>
          <a:p>
            <a:pPr marL="914400" lvl="2" indent="0">
              <a:buNone/>
            </a:pPr>
            <a:r>
              <a:rPr lang="ko-KR" altLang="en-US" sz="1800" dirty="0">
                <a:latin typeface="Lucida Console" panose="020B0609040504020204" pitchFamily="49" charset="0"/>
              </a:rPr>
              <a:t>*</a:t>
            </a:r>
            <a:r>
              <a:rPr lang="en-US" altLang="ko-KR" sz="1800" dirty="0">
                <a:latin typeface="Lucida Console" panose="020B0609040504020204" pitchFamily="49" charset="0"/>
              </a:rPr>
              <a:t>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 </a:t>
            </a:r>
            <a:r>
              <a:rPr lang="ko-KR" altLang="en-US" sz="1800" dirty="0">
                <a:latin typeface="Lucida Console" panose="020B0609040504020204" pitchFamily="49" charset="0"/>
              </a:rPr>
              <a:t>*</a:t>
            </a:r>
            <a:r>
              <a:rPr lang="en-US" altLang="ko-KR" sz="1800" dirty="0">
                <a:latin typeface="Lucida Console" panose="020B0609040504020204" pitchFamily="49" charset="0"/>
              </a:rPr>
              <a:t>)p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double </a:t>
            </a:r>
            <a:r>
              <a:rPr lang="ko-KR" altLang="en-US" dirty="0">
                <a:latin typeface="Lucida Console" panose="020B0609040504020204" pitchFamily="49" charset="0"/>
              </a:rPr>
              <a:t>*</a:t>
            </a:r>
            <a:r>
              <a:rPr lang="ko-KR" altLang="en-US" dirty="0"/>
              <a:t>로 캐스팅한 후 </a:t>
            </a:r>
            <a:r>
              <a:rPr lang="ko-KR" altLang="en-US" dirty="0" err="1"/>
              <a:t>간접참조</a:t>
            </a:r>
            <a:r>
              <a:rPr lang="ko-KR" altLang="en-US" dirty="0"/>
              <a:t> 예</a:t>
            </a:r>
            <a:endParaRPr lang="en-US" altLang="ko-KR" dirty="0"/>
          </a:p>
          <a:p>
            <a:pPr marL="914400" lvl="2" indent="0">
              <a:buNone/>
            </a:pPr>
            <a:r>
              <a:rPr lang="ko-KR" altLang="en-US" sz="1800" dirty="0">
                <a:latin typeface="Lucida Console" panose="020B0609040504020204" pitchFamily="49" charset="0"/>
              </a:rPr>
              <a:t>*</a:t>
            </a:r>
            <a:r>
              <a:rPr lang="en-US" altLang="ko-KR" sz="1800" dirty="0">
                <a:latin typeface="Lucida Console" panose="020B0609040504020204" pitchFamily="49" charset="0"/>
              </a:rPr>
              <a:t>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double </a:t>
            </a:r>
            <a:r>
              <a:rPr lang="ko-KR" altLang="en-US" sz="1800" dirty="0">
                <a:latin typeface="Lucida Console" panose="020B0609040504020204" pitchFamily="49" charset="0"/>
              </a:rPr>
              <a:t>*</a:t>
            </a:r>
            <a:r>
              <a:rPr lang="en-US" altLang="ko-KR" sz="1800" dirty="0">
                <a:latin typeface="Lucida Console" panose="020B0609040504020204" pitchFamily="49" charset="0"/>
              </a:rPr>
              <a:t>)p</a:t>
            </a:r>
          </a:p>
          <a:p>
            <a:pPr lvl="1"/>
            <a:r>
              <a:rPr lang="ko-KR" altLang="en-US" dirty="0">
                <a:latin typeface="Lucida Console" panose="020B0609040504020204" pitchFamily="49" charset="0"/>
              </a:rPr>
              <a:t>*</a:t>
            </a:r>
            <a:r>
              <a:rPr lang="ko-KR" altLang="en-US" dirty="0"/>
              <a:t> 기호를 중복하여 쓴 것 같지만 모두 필요한 기호임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D4FF99-5C74-4478-8E04-4BFBB1F9E6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246669-6D93-45FD-9FD1-EEA32E80C16D}" type="slidenum">
              <a:rPr lang="ko-KR" altLang="en-US" smtClean="0"/>
              <a:pPr/>
              <a:t>30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3110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0270F96-C460-4C0A-86AE-41C5C2E03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52" y="1412875"/>
            <a:ext cx="6645746" cy="4912764"/>
          </a:xfrm>
          <a:prstGeom prst="rect">
            <a:avLst/>
          </a:prstGeom>
        </p:spPr>
      </p:pic>
      <p:sp>
        <p:nvSpPr>
          <p:cNvPr id="10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B32B35-EA66-42F0-8BB1-C27041C43192}" type="slidenum">
              <a:rPr lang="ko-KR" altLang="en-US"/>
              <a:pPr/>
              <a:t>31</a:t>
            </a:fld>
            <a:endParaRPr lang="en-US" altLang="ko-KR"/>
          </a:p>
        </p:txBody>
      </p:sp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void </a:t>
            </a:r>
            <a:r>
              <a:rPr lang="ko-KR" altLang="en-US" dirty="0"/>
              <a:t>포인터에 대한 </a:t>
            </a:r>
            <a:r>
              <a:rPr lang="ko-KR" altLang="en-US" dirty="0" err="1"/>
              <a:t>간접참조</a:t>
            </a:r>
            <a:r>
              <a:rPr lang="ko-KR" altLang="en-US" dirty="0"/>
              <a:t> 예</a:t>
            </a:r>
          </a:p>
        </p:txBody>
      </p:sp>
      <p:sp>
        <p:nvSpPr>
          <p:cNvPr id="374791" name="Rectangle 7"/>
          <p:cNvSpPr>
            <a:spLocks noChangeArrowheads="1"/>
          </p:cNvSpPr>
          <p:nvPr/>
        </p:nvSpPr>
        <p:spPr bwMode="auto">
          <a:xfrm>
            <a:off x="4643438" y="5661025"/>
            <a:ext cx="4038600" cy="1079500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 err="1">
                <a:latin typeface="Lucida Console" panose="020B0609040504020204" pitchFamily="49" charset="0"/>
              </a:rPr>
              <a:t>i</a:t>
            </a:r>
            <a:r>
              <a:rPr lang="en-US" altLang="ko-KR" sz="1600" dirty="0">
                <a:latin typeface="Lucida Console" panose="020B0609040504020204" pitchFamily="49" charset="0"/>
              </a:rPr>
              <a:t> = 19100829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f = 3.141592</a:t>
            </a:r>
          </a:p>
        </p:txBody>
      </p:sp>
      <p:sp>
        <p:nvSpPr>
          <p:cNvPr id="374792" name="Line 8"/>
          <p:cNvSpPr>
            <a:spLocks noChangeShapeType="1"/>
          </p:cNvSpPr>
          <p:nvPr/>
        </p:nvSpPr>
        <p:spPr bwMode="auto">
          <a:xfrm>
            <a:off x="3130302" y="3717032"/>
            <a:ext cx="720725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374793" name="Line 9"/>
          <p:cNvSpPr>
            <a:spLocks noChangeShapeType="1"/>
          </p:cNvSpPr>
          <p:nvPr/>
        </p:nvSpPr>
        <p:spPr bwMode="auto">
          <a:xfrm>
            <a:off x="3059832" y="4581424"/>
            <a:ext cx="1087962" cy="1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4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4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4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4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4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4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9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10.7  </a:t>
            </a:r>
            <a:r>
              <a:rPr lang="ko-KR" altLang="en-US"/>
              <a:t>함수 포인터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9C8800-FEF7-4E1C-9466-DB1D1EF816FE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함수 포인터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/>
              <a:t>함수 포인터</a:t>
            </a:r>
            <a:r>
              <a:rPr lang="en-US" altLang="ko-KR" dirty="0"/>
              <a:t>(function pointer)</a:t>
            </a:r>
            <a:r>
              <a:rPr lang="ko-KR" altLang="en-US" dirty="0"/>
              <a:t>란</a:t>
            </a:r>
            <a:r>
              <a:rPr lang="en-US" altLang="ko-KR" dirty="0"/>
              <a:t>?</a:t>
            </a:r>
          </a:p>
          <a:p>
            <a:pPr lvl="1"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/>
              <a:t>함수를 가리키기 위한 포인터</a:t>
            </a:r>
          </a:p>
          <a:p>
            <a:pPr lvl="1"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/>
              <a:t>함수 포인터를 이용하여 함수를 호출할 수 있음</a:t>
            </a:r>
          </a:p>
          <a:p>
            <a:pPr lvl="1"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/>
              <a:t>함수 포인터로 함수를 호출할 때에는 </a:t>
            </a:r>
            <a:r>
              <a:rPr lang="ko-KR" altLang="en-US" dirty="0" err="1"/>
              <a:t>간접참조하지</a:t>
            </a:r>
            <a:r>
              <a:rPr lang="ko-KR" altLang="en-US" dirty="0"/>
              <a:t> 않아도 됨</a:t>
            </a:r>
          </a:p>
          <a:p>
            <a:pPr lvl="1"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 err="1"/>
              <a:t>리턴타입</a:t>
            </a:r>
            <a:r>
              <a:rPr lang="ko-KR" altLang="en-US" dirty="0"/>
              <a:t> 뿐만 아니라 매개변수 자료형도 함수의 타입에 해당함</a:t>
            </a:r>
          </a:p>
          <a:p>
            <a:pPr>
              <a:lnSpc>
                <a:spcPct val="90000"/>
              </a:lnSpc>
              <a:tabLst>
                <a:tab pos="2873375" algn="l"/>
              </a:tabLst>
            </a:pPr>
            <a:r>
              <a:rPr lang="ko-KR" altLang="en-US" dirty="0"/>
              <a:t>함수 포인터 활용 예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(*</a:t>
            </a:r>
            <a:r>
              <a:rPr lang="en-US" altLang="ko-KR" sz="1800" dirty="0" err="1">
                <a:latin typeface="Lucida Console" panose="020B0609040504020204" pitchFamily="49" charset="0"/>
              </a:rPr>
              <a:t>fp</a:t>
            </a:r>
            <a:r>
              <a:rPr lang="en-US" altLang="ko-KR" sz="1800" dirty="0">
                <a:latin typeface="Lucida Console" panose="020B0609040504020204" pitchFamily="49" charset="0"/>
              </a:rPr>
              <a:t>)(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);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add1(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x) {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sz="1800" dirty="0">
                <a:latin typeface="Lucida Console" panose="020B0609040504020204" pitchFamily="49" charset="0"/>
              </a:rPr>
              <a:t> x + 1; }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 err="1">
                <a:latin typeface="Lucida Console" panose="020B0609040504020204" pitchFamily="49" charset="0"/>
              </a:rPr>
              <a:t>prInt</a:t>
            </a:r>
            <a:r>
              <a:rPr lang="en-US" altLang="ko-KR" sz="1800" dirty="0">
                <a:latin typeface="Lucida Console" panose="020B0609040504020204" pitchFamily="49" charset="0"/>
              </a:rPr>
              <a:t>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x) { </a:t>
            </a:r>
            <a:r>
              <a:rPr lang="en-US" altLang="ko-KR" sz="1800" dirty="0" err="1">
                <a:latin typeface="Lucida Console" panose="020B0609040504020204" pitchFamily="49" charset="0"/>
              </a:rPr>
              <a:t>printf</a:t>
            </a:r>
            <a:r>
              <a:rPr lang="en-US" altLang="ko-KR" sz="1800" dirty="0">
                <a:latin typeface="Lucida Console" panose="020B0609040504020204" pitchFamily="49" charset="0"/>
              </a:rPr>
              <a:t>("%d", x); }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add(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x,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 dirty="0">
                <a:latin typeface="Lucida Console" panose="020B0609040504020204" pitchFamily="49" charset="0"/>
              </a:rPr>
              <a:t> y) { </a:t>
            </a:r>
            <a:r>
              <a:rPr lang="en-US" altLang="ko-KR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sz="1800" dirty="0">
                <a:latin typeface="Lucida Console" panose="020B0609040504020204" pitchFamily="49" charset="0"/>
              </a:rPr>
              <a:t> x + y; }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latin typeface="Lucida Console" panose="020B0609040504020204" pitchFamily="49" charset="0"/>
              </a:rPr>
              <a:t>...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 err="1">
                <a:latin typeface="Lucida Console" panose="020B0609040504020204" pitchFamily="49" charset="0"/>
              </a:rPr>
              <a:t>fp</a:t>
            </a:r>
            <a:r>
              <a:rPr lang="en-US" altLang="ko-KR" sz="1800" dirty="0">
                <a:latin typeface="Lucida Console" panose="020B0609040504020204" pitchFamily="49" charset="0"/>
              </a:rPr>
              <a:t> = add1;	// </a:t>
            </a:r>
            <a:r>
              <a:rPr lang="en-US" altLang="ko-KR" sz="1800" dirty="0" err="1">
                <a:latin typeface="Lucida Console" panose="020B0609040504020204" pitchFamily="49" charset="0"/>
              </a:rPr>
              <a:t>prInt</a:t>
            </a:r>
            <a:r>
              <a:rPr lang="ko-KR" altLang="en-US" sz="1800" dirty="0">
                <a:latin typeface="Lucida Console" panose="020B0609040504020204" pitchFamily="49" charset="0"/>
              </a:rPr>
              <a:t>는 저장불가</a:t>
            </a:r>
            <a:r>
              <a:rPr lang="en-US" altLang="ko-KR" sz="1800" dirty="0">
                <a:latin typeface="Lucida Console" panose="020B0609040504020204" pitchFamily="49" charset="0"/>
              </a:rPr>
              <a:t>(</a:t>
            </a:r>
            <a:r>
              <a:rPr lang="ko-KR" altLang="en-US" sz="1800" dirty="0" err="1">
                <a:latin typeface="Lucida Console" panose="020B0609040504020204" pitchFamily="49" charset="0"/>
              </a:rPr>
              <a:t>리턴타입이</a:t>
            </a:r>
            <a:r>
              <a:rPr lang="ko-KR" altLang="en-US" sz="1800" dirty="0">
                <a:latin typeface="Lucida Console" panose="020B0609040504020204" pitchFamily="49" charset="0"/>
              </a:rPr>
              <a:t> 다름</a:t>
            </a:r>
            <a:r>
              <a:rPr lang="en-US" altLang="ko-KR" sz="1800" dirty="0">
                <a:latin typeface="Lucida Console" panose="020B0609040504020204" pitchFamily="49" charset="0"/>
              </a:rPr>
              <a:t>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latin typeface="Lucida Console" panose="020B0609040504020204" pitchFamily="49" charset="0"/>
              </a:rPr>
              <a:t>		// add</a:t>
            </a:r>
            <a:r>
              <a:rPr lang="ko-KR" altLang="en-US" sz="1800" dirty="0">
                <a:latin typeface="Lucida Console" panose="020B0609040504020204" pitchFamily="49" charset="0"/>
              </a:rPr>
              <a:t>는 저장불가</a:t>
            </a:r>
            <a:r>
              <a:rPr lang="en-US" altLang="ko-KR" sz="1800" dirty="0">
                <a:latin typeface="Lucida Console" panose="020B0609040504020204" pitchFamily="49" charset="0"/>
              </a:rPr>
              <a:t>(</a:t>
            </a:r>
            <a:r>
              <a:rPr lang="ko-KR" altLang="en-US" sz="1800" dirty="0">
                <a:latin typeface="Lucida Console" panose="020B0609040504020204" pitchFamily="49" charset="0"/>
              </a:rPr>
              <a:t>매개변수 타입이 다름</a:t>
            </a:r>
            <a:r>
              <a:rPr lang="en-US" altLang="ko-KR" sz="1800" dirty="0">
                <a:latin typeface="Lucida Console" panose="020B0609040504020204" pitchFamily="49" charset="0"/>
              </a:rPr>
              <a:t>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  <a:tabLst>
                <a:tab pos="2873375" algn="l"/>
              </a:tabLst>
            </a:pPr>
            <a:r>
              <a:rPr lang="en-US" altLang="ko-KR" sz="1800" dirty="0">
                <a:latin typeface="Lucida Console" panose="020B0609040504020204" pitchFamily="49" charset="0"/>
              </a:rPr>
              <a:t>two = </a:t>
            </a:r>
            <a:r>
              <a:rPr lang="en-US" altLang="ko-KR" sz="1800" dirty="0" err="1">
                <a:latin typeface="Lucida Console" panose="020B0609040504020204" pitchFamily="49" charset="0"/>
              </a:rPr>
              <a:t>fp</a:t>
            </a:r>
            <a:r>
              <a:rPr lang="en-US" altLang="ko-KR" sz="1800" dirty="0">
                <a:latin typeface="Lucida Console" panose="020B0609040504020204" pitchFamily="49" charset="0"/>
              </a:rPr>
              <a:t>(1);	// add1</a:t>
            </a:r>
            <a:r>
              <a:rPr lang="ko-KR" altLang="en-US" sz="1800" dirty="0">
                <a:latin typeface="Lucida Console" panose="020B0609040504020204" pitchFamily="49" charset="0"/>
              </a:rPr>
              <a:t>을 호출하게 됨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995DCFFA-3DB1-4C21-B647-E442A16E8D02}"/>
              </a:ext>
            </a:extLst>
          </p:cNvPr>
          <p:cNvGrpSpPr/>
          <p:nvPr/>
        </p:nvGrpSpPr>
        <p:grpSpPr>
          <a:xfrm>
            <a:off x="457201" y="476673"/>
            <a:ext cx="4978895" cy="4680520"/>
            <a:chOff x="457200" y="1412875"/>
            <a:chExt cx="5633261" cy="533865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E3604651-A675-40E7-B982-3B4D75DB3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412875"/>
              <a:ext cx="5616624" cy="1496131"/>
            </a:xfrm>
            <a:prstGeom prst="rect">
              <a:avLst/>
            </a:prstGeom>
          </p:spPr>
        </p:pic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728E3FC4-B4D0-443D-8A99-3E2B6A114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0188" y="2909006"/>
              <a:ext cx="5600273" cy="3842523"/>
            </a:xfrm>
            <a:prstGeom prst="rect">
              <a:avLst/>
            </a:prstGeom>
          </p:spPr>
        </p:pic>
      </p:grpSp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DC4C5F-12DE-46EF-BD91-8D73AD1EDD3C}" type="slidenum">
              <a:rPr lang="ko-KR" altLang="en-US"/>
              <a:pPr/>
              <a:t>34</a:t>
            </a:fld>
            <a:endParaRPr lang="en-US" altLang="ko-KR"/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ko-KR" dirty="0" err="1"/>
              <a:t>average.c</a:t>
            </a:r>
            <a:r>
              <a:rPr lang="en-US" altLang="ko-KR" dirty="0"/>
              <a:t>(1/2)</a:t>
            </a:r>
            <a:endParaRPr lang="ko-KR" altLang="en-US" dirty="0"/>
          </a:p>
        </p:txBody>
      </p:sp>
      <p:sp>
        <p:nvSpPr>
          <p:cNvPr id="380936" name="AutoShape 8"/>
          <p:cNvSpPr>
            <a:spLocks/>
          </p:cNvSpPr>
          <p:nvPr/>
        </p:nvSpPr>
        <p:spPr bwMode="auto">
          <a:xfrm>
            <a:off x="4356101" y="1340768"/>
            <a:ext cx="142874" cy="936625"/>
          </a:xfrm>
          <a:prstGeom prst="rightBrace">
            <a:avLst>
              <a:gd name="adj1" fmla="val 4611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 dirty="0">
                <a:latin typeface="Tahoma" panose="020B0604030504040204" pitchFamily="34" charset="0"/>
              </a:rPr>
              <a:t>산술평균</a:t>
            </a:r>
          </a:p>
        </p:txBody>
      </p:sp>
      <p:sp>
        <p:nvSpPr>
          <p:cNvPr id="380937" name="AutoShape 9"/>
          <p:cNvSpPr>
            <a:spLocks/>
          </p:cNvSpPr>
          <p:nvPr/>
        </p:nvSpPr>
        <p:spPr bwMode="auto">
          <a:xfrm>
            <a:off x="4356099" y="2644686"/>
            <a:ext cx="142875" cy="936625"/>
          </a:xfrm>
          <a:prstGeom prst="rightBrace">
            <a:avLst>
              <a:gd name="adj1" fmla="val 4611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</a:rPr>
              <a:t>조화평균</a:t>
            </a:r>
          </a:p>
        </p:txBody>
      </p:sp>
      <p:sp>
        <p:nvSpPr>
          <p:cNvPr id="380938" name="AutoShape 10"/>
          <p:cNvSpPr>
            <a:spLocks/>
          </p:cNvSpPr>
          <p:nvPr/>
        </p:nvSpPr>
        <p:spPr bwMode="auto">
          <a:xfrm>
            <a:off x="4356099" y="3948605"/>
            <a:ext cx="142875" cy="936625"/>
          </a:xfrm>
          <a:prstGeom prst="rightBrace">
            <a:avLst>
              <a:gd name="adj1" fmla="val 4611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</a:rPr>
              <a:t>기하평균</a:t>
            </a:r>
          </a:p>
        </p:txBody>
      </p:sp>
      <p:sp>
        <p:nvSpPr>
          <p:cNvPr id="380939" name="AutoShape 11"/>
          <p:cNvSpPr>
            <a:spLocks noChangeArrowheads="1"/>
          </p:cNvSpPr>
          <p:nvPr/>
        </p:nvSpPr>
        <p:spPr bwMode="auto">
          <a:xfrm>
            <a:off x="3779912" y="5310188"/>
            <a:ext cx="5185346" cy="1395412"/>
          </a:xfrm>
          <a:prstGeom prst="foldedCorner">
            <a:avLst>
              <a:gd name="adj" fmla="val 12500"/>
            </a:avLst>
          </a:prstGeom>
          <a:solidFill>
            <a:srgbClr val="EFE9E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ko-KR" altLang="en-US" dirty="0">
                <a:latin typeface="Tahoma" panose="020B0604030504040204" pitchFamily="34" charset="0"/>
              </a:rPr>
              <a:t>세 함수의 타입이 모두 같다는 사실에 주의하자</a:t>
            </a:r>
            <a:r>
              <a:rPr lang="en-US" altLang="ko-KR" dirty="0">
                <a:latin typeface="Tahoma" panose="020B0604030504040204" pitchFamily="34" charset="0"/>
              </a:rPr>
              <a:t>. </a:t>
            </a:r>
          </a:p>
          <a:p>
            <a:r>
              <a:rPr lang="en-US" altLang="ko-KR" dirty="0"/>
              <a:t>  </a:t>
            </a:r>
            <a:r>
              <a:rPr lang="en-US" altLang="ko-KR" dirty="0" err="1"/>
              <a:t>a_mean</a:t>
            </a:r>
            <a:r>
              <a:rPr lang="en-US" altLang="ko-KR" dirty="0">
                <a:latin typeface="Tahoma" panose="020B0604030504040204" pitchFamily="34" charset="0"/>
              </a:rPr>
              <a:t>: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×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</a:t>
            </a:r>
            <a:r>
              <a:rPr lang="en-US" altLang="ko-KR" dirty="0">
                <a:latin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dirty="0">
                <a:solidFill>
                  <a:srgbClr val="0000FF"/>
                </a:solidFill>
                <a:sym typeface="Wingdings" panose="05000000000000000000" pitchFamily="2" charset="2"/>
              </a:rPr>
              <a:t>double</a:t>
            </a:r>
            <a:endParaRPr lang="en-US" altLang="ko-KR" dirty="0">
              <a:solidFill>
                <a:srgbClr val="0000FF"/>
              </a:solidFill>
            </a:endParaRPr>
          </a:p>
          <a:p>
            <a:r>
              <a:rPr lang="en-US" altLang="ko-KR" dirty="0"/>
              <a:t>  </a:t>
            </a:r>
            <a:r>
              <a:rPr lang="en-US" altLang="ko-KR" dirty="0" err="1"/>
              <a:t>h_mean</a:t>
            </a:r>
            <a:r>
              <a:rPr lang="en-US" altLang="ko-KR" dirty="0">
                <a:latin typeface="Tahoma" panose="020B0604030504040204" pitchFamily="34" charset="0"/>
              </a:rPr>
              <a:t>: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×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</a:t>
            </a:r>
            <a:r>
              <a:rPr lang="en-US" altLang="ko-KR" dirty="0">
                <a:latin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dirty="0">
                <a:solidFill>
                  <a:srgbClr val="0000FF"/>
                </a:solidFill>
                <a:sym typeface="Wingdings" panose="05000000000000000000" pitchFamily="2" charset="2"/>
              </a:rPr>
              <a:t>double</a:t>
            </a:r>
            <a:endParaRPr lang="en-US" altLang="ko-KR" dirty="0">
              <a:solidFill>
                <a:srgbClr val="0000FF"/>
              </a:solidFill>
            </a:endParaRPr>
          </a:p>
          <a:p>
            <a:r>
              <a:rPr lang="ko-KR" altLang="en-US" dirty="0">
                <a:latin typeface="Tahoma" panose="020B0604030504040204" pitchFamily="34" charset="0"/>
              </a:rPr>
              <a:t>    </a:t>
            </a:r>
            <a:r>
              <a:rPr lang="en-US" altLang="ko-KR" dirty="0" err="1"/>
              <a:t>g_mean</a:t>
            </a:r>
            <a:r>
              <a:rPr lang="en-US" altLang="ko-KR" dirty="0">
                <a:latin typeface="Tahoma" panose="020B0604030504040204" pitchFamily="34" charset="0"/>
              </a:rPr>
              <a:t>: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× </a:t>
            </a:r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>
                <a:latin typeface="Tahoma" panose="020B0604030504040204" pitchFamily="34" charset="0"/>
              </a:rPr>
              <a:t> </a:t>
            </a:r>
            <a:r>
              <a:rPr lang="en-US" altLang="ko-KR" dirty="0">
                <a:latin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dirty="0">
                <a:solidFill>
                  <a:srgbClr val="0000FF"/>
                </a:solidFill>
                <a:sym typeface="Wingdings" panose="05000000000000000000" pitchFamily="2" charset="2"/>
              </a:rPr>
              <a:t>double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6" grpId="0" animBg="1"/>
      <p:bldP spid="380937" grpId="0" animBg="1"/>
      <p:bldP spid="380938" grpId="0" animBg="1"/>
      <p:bldP spid="38093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12CD5E-2FDC-4782-8BA2-7585AC93068A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384007" name="AutoShape 7"/>
          <p:cNvSpPr>
            <a:spLocks/>
          </p:cNvSpPr>
          <p:nvPr/>
        </p:nvSpPr>
        <p:spPr bwMode="auto">
          <a:xfrm>
            <a:off x="3708400" y="1546225"/>
            <a:ext cx="2663825" cy="503238"/>
          </a:xfrm>
          <a:prstGeom prst="accentCallout2">
            <a:avLst>
              <a:gd name="adj1" fmla="val 22713"/>
              <a:gd name="adj2" fmla="val -2861"/>
              <a:gd name="adj3" fmla="val 22713"/>
              <a:gd name="adj4" fmla="val -31407"/>
              <a:gd name="adj5" fmla="val 185806"/>
              <a:gd name="adj6" fmla="val -59116"/>
            </a:avLst>
          </a:prstGeom>
          <a:solidFill>
            <a:srgbClr val="EFE9EF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</a:rPr>
              <a:t>함수 포인터 배열 </a:t>
            </a:r>
            <a:r>
              <a:rPr lang="en-US" altLang="ko-KR"/>
              <a:t>fun</a:t>
            </a:r>
            <a:endParaRPr lang="en-US" altLang="ko-KR">
              <a:latin typeface="Tahoma" panose="020B0604030504040204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D0224C8F-15B1-4E2C-835E-91CC1F1A6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83" y="404664"/>
            <a:ext cx="6241415" cy="6453336"/>
          </a:xfrm>
          <a:prstGeom prst="rect">
            <a:avLst/>
          </a:prstGeom>
        </p:spPr>
      </p:pic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ko-KR" dirty="0" err="1"/>
              <a:t>average.c</a:t>
            </a:r>
            <a:r>
              <a:rPr lang="en-US" altLang="ko-KR" dirty="0"/>
              <a:t>(2/2)</a:t>
            </a:r>
          </a:p>
        </p:txBody>
      </p:sp>
      <p:sp>
        <p:nvSpPr>
          <p:cNvPr id="384006" name="Rectangle 6"/>
          <p:cNvSpPr>
            <a:spLocks noChangeArrowheads="1"/>
          </p:cNvSpPr>
          <p:nvPr/>
        </p:nvSpPr>
        <p:spPr bwMode="auto">
          <a:xfrm>
            <a:off x="5508625" y="3068638"/>
            <a:ext cx="3635375" cy="2447925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400" dirty="0">
                <a:latin typeface="Lucida Console" panose="020B0609040504020204" pitchFamily="49" charset="0"/>
              </a:rPr>
              <a:t>실행결과</a:t>
            </a:r>
            <a:r>
              <a:rPr lang="en-US" altLang="ko-KR" sz="1400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평균을 구할 두 수를 입력해 주세요. </a:t>
            </a:r>
            <a:endParaRPr lang="ko-KR" altLang="en-US" sz="1400" dirty="0">
              <a:latin typeface="Lucida Console" panose="020B06090405040202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solidFill>
                  <a:srgbClr val="0000FF"/>
                </a:solidFill>
                <a:latin typeface="Lucida Console" panose="020B0609040504020204" pitchFamily="49" charset="0"/>
              </a:rPr>
              <a:t>5 10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ko-KR" altLang="ko-KR" sz="1400" dirty="0">
              <a:latin typeface="Lucida Console" panose="020B06090405040202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어떤 평균을 구하고 </a:t>
            </a:r>
            <a:r>
              <a:rPr lang="ko-KR" altLang="ko-KR" sz="1400" dirty="0" err="1">
                <a:latin typeface="Lucida Console" panose="020B0609040504020204" pitchFamily="49" charset="0"/>
              </a:rPr>
              <a:t>싶으신가요</a:t>
            </a:r>
            <a:r>
              <a:rPr lang="ko-KR" altLang="ko-KR" sz="1400" dirty="0">
                <a:latin typeface="Lucida Console" panose="020B0609040504020204" pitchFamily="49" charset="0"/>
              </a:rPr>
              <a:t>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    1. 산술평균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    2. 조화평균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    3. 기하평균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번호를 입력해 주세요.  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ko-KR" altLang="ko-KR" sz="1400" dirty="0">
              <a:latin typeface="Lucida Console" panose="020B06090405040202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400" dirty="0">
                <a:latin typeface="Lucida Console" panose="020B0609040504020204" pitchFamily="49" charset="0"/>
              </a:rPr>
              <a:t>선택하신 산술평균은 7.500000</a:t>
            </a:r>
            <a:endParaRPr lang="en-US" altLang="ko-KR" sz="1400" dirty="0">
              <a:latin typeface="Lucida Console" panose="020B060904050402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4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7" grpId="0" animBg="1"/>
      <p:bldP spid="38400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D47BC6-ED6C-4D65-A46B-4FDB3AC6992B}" type="slidenum">
              <a:rPr lang="ko-KR" altLang="en-US"/>
              <a:pPr/>
              <a:t>37</a:t>
            </a:fld>
            <a:endParaRPr lang="en-US" altLang="ko-KR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1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 dirty="0"/>
              <a:t>포인터는 메모리에 부여된 주소를 나타낸다</a:t>
            </a:r>
            <a:r>
              <a:rPr lang="en-US" altLang="ko-KR" sz="2000" dirty="0"/>
              <a:t>. </a:t>
            </a:r>
            <a:r>
              <a:rPr lang="ko-KR" altLang="en-US" sz="2000" dirty="0"/>
              <a:t>주소 ‘</a:t>
            </a:r>
            <a:r>
              <a:rPr lang="ko-KR" altLang="en-US" sz="2000" dirty="0" err="1"/>
              <a:t>값’을</a:t>
            </a:r>
            <a:r>
              <a:rPr lang="ko-KR" altLang="en-US" sz="2000" dirty="0"/>
              <a:t> 나타낼 때는 포인터 상수라고 하고 주소를 저장할 수 있는 ‘</a:t>
            </a:r>
            <a:r>
              <a:rPr lang="ko-KR" altLang="en-US" sz="2000" dirty="0" err="1"/>
              <a:t>변수’를</a:t>
            </a:r>
            <a:r>
              <a:rPr lang="ko-KR" altLang="en-US" sz="2000" dirty="0"/>
              <a:t> 나타낼 때는 포인터 변수라고 한다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/>
              <a:t>연산자 </a:t>
            </a:r>
            <a:r>
              <a:rPr lang="ko-KR" altLang="en-US" sz="2000" dirty="0">
                <a:latin typeface="Lucida Console" panose="020B0609040504020204" pitchFamily="49" charset="0"/>
              </a:rPr>
              <a:t>*</a:t>
            </a:r>
            <a:r>
              <a:rPr lang="ko-KR" altLang="en-US" sz="2000" dirty="0"/>
              <a:t>가 </a:t>
            </a:r>
            <a:r>
              <a:rPr lang="ko-KR" altLang="en-US" sz="2000" dirty="0" err="1"/>
              <a:t>단항</a:t>
            </a:r>
            <a:r>
              <a:rPr lang="ko-KR" altLang="en-US" sz="2000" dirty="0"/>
              <a:t> 연산자로 사용될 경우에는 </a:t>
            </a:r>
            <a:r>
              <a:rPr lang="ko-KR" altLang="en-US" sz="2000" dirty="0" err="1"/>
              <a:t>간접참조</a:t>
            </a:r>
            <a:r>
              <a:rPr lang="ko-KR" altLang="en-US" sz="2000" dirty="0"/>
              <a:t> 연산자로 사용된다</a:t>
            </a:r>
            <a:r>
              <a:rPr lang="en-US" altLang="ko-KR" sz="2000" dirty="0"/>
              <a:t>. </a:t>
            </a:r>
            <a:r>
              <a:rPr lang="ko-KR" altLang="en-US" sz="2000" dirty="0"/>
              <a:t>포인터 </a:t>
            </a:r>
            <a:r>
              <a:rPr lang="en-US" altLang="ko-KR" sz="2000" dirty="0">
                <a:latin typeface="Lucida Console" panose="020B0609040504020204" pitchFamily="49" charset="0"/>
              </a:rPr>
              <a:t>p</a:t>
            </a:r>
            <a:r>
              <a:rPr lang="ko-KR" altLang="en-US" sz="2000" dirty="0"/>
              <a:t>에 대하여 </a:t>
            </a:r>
            <a:r>
              <a:rPr lang="ko-KR" altLang="en-US" sz="2000" dirty="0">
                <a:latin typeface="Lucida Console" panose="020B0609040504020204" pitchFamily="49" charset="0"/>
              </a:rPr>
              <a:t>*</a:t>
            </a:r>
            <a:r>
              <a:rPr lang="en-US" altLang="ko-KR" sz="2000" dirty="0">
                <a:latin typeface="Lucida Console" panose="020B0609040504020204" pitchFamily="49" charset="0"/>
              </a:rPr>
              <a:t>p</a:t>
            </a:r>
            <a:r>
              <a:rPr lang="ko-KR" altLang="en-US" sz="2000" dirty="0"/>
              <a:t>는 </a:t>
            </a:r>
            <a:r>
              <a:rPr lang="en-US" altLang="ko-KR" sz="2000" dirty="0">
                <a:latin typeface="Lucida Console" panose="020B0609040504020204" pitchFamily="49" charset="0"/>
              </a:rPr>
              <a:t>p</a:t>
            </a:r>
            <a:r>
              <a:rPr lang="ko-KR" altLang="en-US" sz="2000" dirty="0"/>
              <a:t>가 가리키는 메모리 구획</a:t>
            </a:r>
            <a:r>
              <a:rPr lang="en-US" altLang="ko-KR" sz="2000" dirty="0"/>
              <a:t>(</a:t>
            </a:r>
            <a:r>
              <a:rPr lang="ko-KR" altLang="en-US" sz="2000" dirty="0"/>
              <a:t>변수</a:t>
            </a:r>
            <a:r>
              <a:rPr lang="en-US" altLang="ko-KR" sz="2000" dirty="0"/>
              <a:t>)</a:t>
            </a:r>
            <a:r>
              <a:rPr lang="ko-KR" altLang="en-US" sz="2000" dirty="0"/>
              <a:t>를 나타낸다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임의의 변수 </a:t>
            </a:r>
            <a:r>
              <a:rPr lang="en-US" altLang="ko-KR" sz="2000" dirty="0">
                <a:latin typeface="Lucida Console" panose="020B0609040504020204" pitchFamily="49" charset="0"/>
              </a:rPr>
              <a:t>a</a:t>
            </a:r>
            <a:r>
              <a:rPr lang="ko-KR" altLang="en-US" sz="2000" dirty="0"/>
              <a:t>에 대하여 다음과 같은 법칙이 성립한다</a:t>
            </a:r>
            <a:r>
              <a:rPr lang="en-US" altLang="ko-KR" sz="2000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 dirty="0"/>
              <a:t> </a:t>
            </a:r>
            <a:r>
              <a:rPr lang="en-US" altLang="ko-KR" dirty="0">
                <a:latin typeface="Lucida Console" panose="020B0609040504020204" pitchFamily="49" charset="0"/>
              </a:rPr>
              <a:t>*(&amp; a) ≡ a</a:t>
            </a:r>
            <a:r>
              <a:rPr lang="en-US" altLang="ko-KR" sz="1800" dirty="0"/>
              <a:t> </a:t>
            </a:r>
          </a:p>
          <a:p>
            <a:r>
              <a:rPr lang="ko-KR" altLang="en-US" sz="2000" dirty="0"/>
              <a:t>피호출자에서 호출자의 변수를 변경하려면 변경하고자 하는 변수의 포인터를 넘겨주어야 한다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/>
              <a:t>배열 이름은 포인터 상수이므로 포인터 변수에 저장할 수 있다</a:t>
            </a:r>
            <a:r>
              <a:rPr lang="en-US" altLang="ko-KR" sz="2000" dirty="0"/>
              <a:t>.</a:t>
            </a:r>
          </a:p>
          <a:p>
            <a:r>
              <a:rPr lang="en-US" altLang="ko-KR" sz="2000" dirty="0">
                <a:latin typeface="Lucida Console" panose="020B0609040504020204" pitchFamily="49" charset="0"/>
              </a:rPr>
              <a:t>T*</a:t>
            </a:r>
            <a:r>
              <a:rPr lang="ko-KR" altLang="en-US" sz="2000" dirty="0"/>
              <a:t>형 포인터를 </a:t>
            </a:r>
            <a:r>
              <a:rPr lang="en-US" altLang="ko-KR" sz="2000" dirty="0"/>
              <a:t>1</a:t>
            </a:r>
            <a:r>
              <a:rPr lang="ko-KR" altLang="en-US" sz="2000" dirty="0"/>
              <a:t>만큼 증가시키면 실제 포인터 값은 </a:t>
            </a:r>
            <a:r>
              <a:rPr lang="en-US" altLang="ko-KR" sz="20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sizeof</a:t>
            </a:r>
            <a:r>
              <a:rPr lang="en-US" altLang="ko-KR" sz="2000" dirty="0">
                <a:latin typeface="Lucida Console" panose="020B0609040504020204" pitchFamily="49" charset="0"/>
              </a:rPr>
              <a:t>(T)</a:t>
            </a:r>
            <a:r>
              <a:rPr lang="ko-KR" altLang="en-US" sz="2000" dirty="0"/>
              <a:t>만큼 증가한다</a:t>
            </a:r>
            <a:r>
              <a:rPr lang="en-US" altLang="ko-KR" sz="2000" dirty="0"/>
              <a:t>. 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928FC6-AD64-4410-AFF2-7330B2488DDB}" type="slidenum">
              <a:rPr lang="ko-KR" altLang="en-US"/>
              <a:pPr/>
              <a:t>38</a:t>
            </a:fld>
            <a:endParaRPr lang="en-US" altLang="ko-KR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2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 dirty="0"/>
              <a:t>임의의 포인터 </a:t>
            </a:r>
            <a:r>
              <a:rPr lang="en-US" altLang="ko-KR" sz="2000" dirty="0">
                <a:latin typeface="Lucida Console" panose="020B0609040504020204" pitchFamily="49" charset="0"/>
              </a:rPr>
              <a:t>p</a:t>
            </a:r>
            <a:r>
              <a:rPr lang="ko-KR" altLang="en-US" sz="2000" dirty="0"/>
              <a:t>와 정수 </a:t>
            </a:r>
            <a:r>
              <a:rPr lang="en-US" altLang="ko-KR" sz="2000" dirty="0">
                <a:latin typeface="Lucida Console" panose="020B0609040504020204" pitchFamily="49" charset="0"/>
              </a:rPr>
              <a:t>n</a:t>
            </a:r>
            <a:r>
              <a:rPr lang="ko-KR" altLang="en-US" sz="2000" dirty="0"/>
              <a:t>에 대하여 다음 등식이 성립한다</a:t>
            </a:r>
            <a:r>
              <a:rPr lang="en-US" altLang="ko-KR" sz="2000" dirty="0"/>
              <a:t>.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p[n] ≡ *(p + n) 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포인터의 포인터는 포인터를 가리키는 포인터이므로 포인터의 포인터를 </a:t>
            </a:r>
            <a:r>
              <a:rPr lang="ko-KR" altLang="en-US" sz="2000" dirty="0" err="1"/>
              <a:t>간접참조하면</a:t>
            </a:r>
            <a:r>
              <a:rPr lang="ko-KR" altLang="en-US" sz="2000" dirty="0"/>
              <a:t> 포인터를 얻을 수 있다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en-US" altLang="ko-KR" sz="2000" dirty="0"/>
              <a:t>C </a:t>
            </a:r>
            <a:r>
              <a:rPr lang="ko-KR" altLang="en-US" sz="2000" dirty="0"/>
              <a:t>언어 선언문의 가장 큰 특징은 사용 형태대로 선언한다는 것이다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자료형 </a:t>
            </a:r>
            <a:r>
              <a:rPr lang="en-US" altLang="ko-KR" sz="2000" dirty="0">
                <a:latin typeface="Lucida Console" panose="020B0609040504020204" pitchFamily="49" charset="0"/>
              </a:rPr>
              <a:t>T</a:t>
            </a:r>
            <a:r>
              <a:rPr lang="ko-KR" altLang="en-US" sz="2000" dirty="0"/>
              <a:t>를 이용한 다음 선언문에서 </a:t>
            </a:r>
            <a:r>
              <a:rPr lang="en-US" altLang="ko-KR" sz="2000" dirty="0">
                <a:latin typeface="Lucida Console" panose="020B0609040504020204" pitchFamily="49" charset="0"/>
              </a:rPr>
              <a:t>a</a:t>
            </a:r>
            <a:r>
              <a:rPr lang="ko-KR" altLang="en-US" sz="2000" dirty="0"/>
              <a:t>와 </a:t>
            </a:r>
            <a:r>
              <a:rPr lang="en-US" altLang="ko-KR" sz="2000" dirty="0">
                <a:latin typeface="Lucida Console" panose="020B0609040504020204" pitchFamily="49" charset="0"/>
              </a:rPr>
              <a:t>b</a:t>
            </a:r>
            <a:r>
              <a:rPr lang="ko-KR" altLang="en-US" sz="2000" dirty="0"/>
              <a:t>는 모두 포인터의 배열이다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  <a:buNone/>
            </a:pPr>
            <a:r>
              <a:rPr lang="en-US" altLang="ko-KR" sz="2000" dirty="0"/>
              <a:t>	 </a:t>
            </a:r>
            <a:r>
              <a:rPr lang="en-US" altLang="ko-KR" sz="2000" dirty="0">
                <a:latin typeface="Lucida Console" panose="020B0609040504020204" pitchFamily="49" charset="0"/>
              </a:rPr>
              <a:t>T *a[M], *(b[N]);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자료형 </a:t>
            </a:r>
            <a:r>
              <a:rPr lang="en-US" altLang="ko-KR" sz="2000" dirty="0">
                <a:latin typeface="Lucida Console" panose="020B0609040504020204" pitchFamily="49" charset="0"/>
              </a:rPr>
              <a:t>T</a:t>
            </a:r>
            <a:r>
              <a:rPr lang="ko-KR" altLang="en-US" sz="2000" dirty="0"/>
              <a:t>를 이용한 다음 선언문에서 </a:t>
            </a:r>
            <a:r>
              <a:rPr lang="en-US" altLang="ko-KR" sz="2000" dirty="0">
                <a:latin typeface="Lucida Console" panose="020B0609040504020204" pitchFamily="49" charset="0"/>
              </a:rPr>
              <a:t>a</a:t>
            </a:r>
            <a:r>
              <a:rPr lang="ko-KR" altLang="en-US" sz="2000" dirty="0"/>
              <a:t>는 배열 </a:t>
            </a:r>
            <a:r>
              <a:rPr lang="en-US" altLang="ko-KR" sz="2000" dirty="0">
                <a:latin typeface="Lucida Console" panose="020B0609040504020204" pitchFamily="49" charset="0"/>
              </a:rPr>
              <a:t>T[M]</a:t>
            </a:r>
            <a:r>
              <a:rPr lang="ko-KR" altLang="en-US" sz="2000" dirty="0"/>
              <a:t>에 대한 포인터다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  <a:buNone/>
            </a:pPr>
            <a:r>
              <a:rPr lang="en-US" altLang="ko-KR" sz="2000" dirty="0"/>
              <a:t>	 </a:t>
            </a:r>
            <a:r>
              <a:rPr lang="en-US" altLang="ko-KR" sz="2000" dirty="0">
                <a:latin typeface="Lucida Console" panose="020B0609040504020204" pitchFamily="49" charset="0"/>
              </a:rPr>
              <a:t>T (*a)[M];</a:t>
            </a:r>
          </a:p>
          <a:p>
            <a:r>
              <a:rPr lang="ko-KR" altLang="en-US" sz="2000" dirty="0"/>
              <a:t>포인터의 배열 이름은 포인터의 포인터 변수에 저장할 수 있다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배열의 배열 이름은 배열에 대한 포인터 변수에 저장할 수 있다</a:t>
            </a:r>
            <a:r>
              <a:rPr lang="en-US" altLang="ko-KR" sz="2000" dirty="0"/>
              <a:t>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980DB6-6BC3-4AE3-B83E-0FAB70BFE109}" type="slidenum">
              <a:rPr lang="ko-KR" altLang="en-US"/>
              <a:pPr/>
              <a:t>39</a:t>
            </a:fld>
            <a:endParaRPr lang="en-US" altLang="ko-KR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Key Point 3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 dirty="0"/>
              <a:t>복잡한 자료형에 대한 선언문은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ko-KR" altLang="en-US" sz="2000" dirty="0"/>
              <a:t>를 이용하면 이해하기 쉽다</a:t>
            </a:r>
            <a:r>
              <a:rPr lang="en-US" altLang="ko-KR" sz="2000" dirty="0"/>
              <a:t>. </a:t>
            </a:r>
          </a:p>
          <a:p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2000" dirty="0"/>
              <a:t> </a:t>
            </a:r>
            <a:r>
              <a:rPr lang="ko-KR" altLang="en-US" sz="2000" dirty="0"/>
              <a:t>포인터는 아무 대상이나 다 가리킬 수 있지만 </a:t>
            </a:r>
            <a:r>
              <a:rPr lang="ko-KR" altLang="en-US" sz="2000" dirty="0" err="1"/>
              <a:t>간접참조</a:t>
            </a:r>
            <a:r>
              <a:rPr lang="ko-KR" altLang="en-US" sz="2000" dirty="0"/>
              <a:t> 할 수 없다</a:t>
            </a:r>
            <a:r>
              <a:rPr lang="en-US" altLang="ko-KR" sz="2000" dirty="0"/>
              <a:t>.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2000" dirty="0"/>
              <a:t> </a:t>
            </a:r>
            <a:r>
              <a:rPr lang="ko-KR" altLang="en-US" sz="2000" dirty="0"/>
              <a:t>포인터를 </a:t>
            </a:r>
            <a:r>
              <a:rPr lang="ko-KR" altLang="en-US" sz="2000" dirty="0" err="1"/>
              <a:t>간접참조하려면</a:t>
            </a:r>
            <a:r>
              <a:rPr lang="ko-KR" altLang="en-US" sz="2000" dirty="0"/>
              <a:t> 먼저 다른 포인터 형으로 형 변환을 수행해야 한다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 포인터란 함수를 가리키기 위해 사용되는 포인터이다</a:t>
            </a:r>
            <a:r>
              <a:rPr lang="en-US" altLang="ko-KR" sz="2000" dirty="0"/>
              <a:t>. 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10.1  </a:t>
            </a:r>
            <a:r>
              <a:rPr lang="ko-KR" altLang="en-US"/>
              <a:t>포인터란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1DBC4A-FC1E-41A1-82B1-F4CE93F24506}" type="slidenum">
              <a:rPr lang="ko-KR" altLang="en-US"/>
              <a:pPr/>
              <a:t>40</a:t>
            </a:fld>
            <a:endParaRPr lang="en-US" altLang="ko-KR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(1/3)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메모리 구조</a:t>
            </a:r>
          </a:p>
          <a:p>
            <a:pPr lvl="1"/>
            <a:r>
              <a:rPr lang="ko-KR" altLang="en-US"/>
              <a:t>일정한 크기의 메모리 셀이 연속되어 나열되어 있음</a:t>
            </a:r>
          </a:p>
          <a:p>
            <a:pPr lvl="1"/>
            <a:r>
              <a:rPr lang="ko-KR" altLang="en-US"/>
              <a:t>각 메모리 셀에는 주소가 부여되어 있음</a:t>
            </a:r>
          </a:p>
          <a:p>
            <a:pPr lvl="1"/>
            <a:r>
              <a:rPr lang="ko-KR" altLang="en-US"/>
              <a:t>데이터는 크기에 따라 필요한 개수만큼 메모리 셀을 차지함</a:t>
            </a:r>
          </a:p>
          <a:p>
            <a:r>
              <a:rPr lang="ko-KR" altLang="en-US"/>
              <a:t>포인터</a:t>
            </a:r>
          </a:p>
          <a:p>
            <a:pPr lvl="1"/>
            <a:r>
              <a:rPr lang="ko-KR" altLang="en-US"/>
              <a:t>주소를 나타내는 자료 또는 그러한 자료형</a:t>
            </a:r>
          </a:p>
          <a:p>
            <a:pPr lvl="1"/>
            <a:r>
              <a:rPr lang="ko-KR" altLang="en-US"/>
              <a:t>포인터가 가리킬 데이터의 자료형 정보도 가지고 있음</a:t>
            </a:r>
          </a:p>
          <a:p>
            <a:r>
              <a:rPr lang="ko-KR" altLang="en-US"/>
              <a:t>포인터 연산자</a:t>
            </a:r>
          </a:p>
          <a:p>
            <a:pPr lvl="1"/>
            <a:r>
              <a:rPr lang="ko-KR" altLang="en-US"/>
              <a:t>주소 연산자</a:t>
            </a:r>
            <a:r>
              <a:rPr lang="en-US" altLang="ko-KR"/>
              <a:t>(&amp;): </a:t>
            </a:r>
            <a:r>
              <a:rPr lang="ko-KR" altLang="en-US"/>
              <a:t>변수의 주소를 돌려줌</a:t>
            </a:r>
          </a:p>
          <a:p>
            <a:pPr lvl="1"/>
            <a:r>
              <a:rPr lang="ko-KR" altLang="en-US"/>
              <a:t>간접참조 연산자</a:t>
            </a:r>
            <a:r>
              <a:rPr lang="en-US" altLang="ko-KR"/>
              <a:t>(*): </a:t>
            </a:r>
            <a:r>
              <a:rPr lang="ko-KR" altLang="en-US"/>
              <a:t>포인터가 가리키는 위치 또는 그 위치의 데이터를 돌려줌</a:t>
            </a:r>
          </a:p>
          <a:p>
            <a:r>
              <a:rPr lang="ko-KR" altLang="en-US"/>
              <a:t>포인터 제</a:t>
            </a:r>
            <a:r>
              <a:rPr lang="en-US" altLang="ko-KR"/>
              <a:t>1</a:t>
            </a:r>
            <a:r>
              <a:rPr lang="ko-KR" altLang="en-US"/>
              <a:t>법칙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*(&amp;v) ≡ v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C49170-6D19-4A31-A961-3D424A257602}" type="slidenum">
              <a:rPr lang="ko-KR" altLang="en-US"/>
              <a:pPr/>
              <a:t>41</a:t>
            </a:fld>
            <a:endParaRPr lang="en-US" altLang="ko-KR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(2/3)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/>
              <a:t>포인터 인수 전달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포인터를 인수로 전달하면 호출된 함수에서 호출한 함수의 변수 내용을 변경할 수 있음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크기가 큰 데이터</a:t>
            </a:r>
            <a:r>
              <a:rPr lang="en-US" altLang="ko-KR"/>
              <a:t>(</a:t>
            </a:r>
            <a:r>
              <a:rPr lang="ko-KR" altLang="en-US"/>
              <a:t>배열</a:t>
            </a:r>
            <a:r>
              <a:rPr lang="en-US" altLang="ko-KR"/>
              <a:t>, </a:t>
            </a:r>
            <a:r>
              <a:rPr lang="ko-KR" altLang="en-US"/>
              <a:t>구조체 등</a:t>
            </a:r>
            <a:r>
              <a:rPr lang="en-US" altLang="ko-KR"/>
              <a:t>)</a:t>
            </a:r>
            <a:r>
              <a:rPr lang="ko-KR" altLang="en-US"/>
              <a:t>는 포인터로 전달하면 효율적임</a:t>
            </a:r>
          </a:p>
          <a:p>
            <a:pPr>
              <a:lnSpc>
                <a:spcPct val="90000"/>
              </a:lnSpc>
            </a:pPr>
            <a:r>
              <a:rPr lang="ko-KR" altLang="en-US"/>
              <a:t>포인터와 배열 연동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배열 이름은 포인터 상수이므로 포인터 변수에 저장 가능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포인터는 배열 원소에 대한 포인터형이어야 함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포인터 증감연산은 가리키는 데이터의 크기만큼 증감됨</a:t>
            </a:r>
          </a:p>
          <a:p>
            <a:pPr>
              <a:lnSpc>
                <a:spcPct val="90000"/>
              </a:lnSpc>
            </a:pPr>
            <a:r>
              <a:rPr lang="ko-KR" altLang="en-US"/>
              <a:t>포인터 제</a:t>
            </a:r>
            <a:r>
              <a:rPr lang="en-US" altLang="ko-KR"/>
              <a:t>2</a:t>
            </a:r>
            <a:r>
              <a:rPr lang="ko-KR" altLang="en-US"/>
              <a:t>법칙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p[i] ≡ *(p + n)</a:t>
            </a:r>
          </a:p>
          <a:p>
            <a:pPr>
              <a:lnSpc>
                <a:spcPct val="90000"/>
              </a:lnSpc>
            </a:pPr>
            <a:r>
              <a:rPr lang="en-US" altLang="ko-KR"/>
              <a:t>C </a:t>
            </a:r>
            <a:r>
              <a:rPr lang="ko-KR" altLang="en-US"/>
              <a:t>선언문의 철학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사용하는 형태대로 선언함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예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T *(a[10]);</a:t>
            </a:r>
            <a:r>
              <a:rPr lang="ko-KR" altLang="en-US"/>
              <a:t>는 포인터의 배열 </a:t>
            </a:r>
            <a:r>
              <a:rPr lang="en-US" altLang="ko-KR">
                <a:latin typeface="Lucida Console" panose="020B0609040504020204" pitchFamily="49" charset="0"/>
              </a:rPr>
              <a:t>T (*p)[10];</a:t>
            </a:r>
            <a:r>
              <a:rPr lang="ko-KR" altLang="en-US"/>
              <a:t>는 배열 포인터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9F28BD-B074-41D1-822F-FFFA04CFE0B3}" type="slidenum">
              <a:rPr lang="ko-KR" altLang="en-US"/>
              <a:pPr/>
              <a:t>42</a:t>
            </a:fld>
            <a:endParaRPr lang="en-US" altLang="ko-KR"/>
          </a:p>
        </p:txBody>
      </p:sp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(3/3)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</a:p>
          <a:p>
            <a:pPr lvl="1"/>
            <a:r>
              <a:rPr lang="ko-KR" altLang="en-US"/>
              <a:t>타입 별칭</a:t>
            </a:r>
            <a:r>
              <a:rPr lang="en-US" altLang="ko-KR"/>
              <a:t>(type alias)</a:t>
            </a:r>
            <a:r>
              <a:rPr lang="ko-KR" altLang="en-US"/>
              <a:t>을 생성함</a:t>
            </a:r>
          </a:p>
          <a:p>
            <a:pPr lvl="1"/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typedef</a:t>
            </a:r>
            <a:r>
              <a:rPr lang="ko-KR" altLang="en-US"/>
              <a:t>를 이용하면 복잡한 타입을 간결하게 표현할 수 있다</a:t>
            </a:r>
            <a:r>
              <a:rPr lang="en-US" altLang="ko-KR"/>
              <a:t>. </a:t>
            </a:r>
          </a:p>
          <a:p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/>
              <a:t> </a:t>
            </a:r>
            <a:r>
              <a:rPr lang="ko-KR" altLang="en-US"/>
              <a:t>포인터</a:t>
            </a:r>
          </a:p>
          <a:p>
            <a:pPr lvl="1"/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ko-KR" altLang="en-US"/>
              <a:t>는 </a:t>
            </a:r>
            <a:r>
              <a:rPr lang="en-US" altLang="ko-KR"/>
              <a:t>"</a:t>
            </a:r>
            <a:r>
              <a:rPr lang="ko-KR" altLang="en-US"/>
              <a:t>아무것도 아닌 것</a:t>
            </a:r>
            <a:r>
              <a:rPr lang="en-US" altLang="ko-KR"/>
              <a:t>(nothing)"</a:t>
            </a:r>
            <a:r>
              <a:rPr lang="ko-KR" altLang="en-US"/>
              <a:t>을 나타내지만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>
                <a:latin typeface="Lucida Console" panose="020B0609040504020204" pitchFamily="49" charset="0"/>
              </a:rPr>
              <a:t>*</a:t>
            </a:r>
            <a:r>
              <a:rPr lang="ko-KR" altLang="en-US"/>
              <a:t>는 </a:t>
            </a:r>
            <a:r>
              <a:rPr lang="en-US" altLang="ko-KR"/>
              <a:t>"</a:t>
            </a:r>
            <a:r>
              <a:rPr lang="ko-KR" altLang="en-US"/>
              <a:t>임의의 것</a:t>
            </a:r>
            <a:r>
              <a:rPr lang="en-US" altLang="ko-KR"/>
              <a:t>(anything)"</a:t>
            </a:r>
            <a:r>
              <a:rPr lang="ko-KR" altLang="en-US"/>
              <a:t>을 가리킬 수 있음</a:t>
            </a:r>
            <a:r>
              <a:rPr lang="en-US" altLang="ko-KR"/>
              <a:t>(generic pointer)</a:t>
            </a:r>
          </a:p>
          <a:p>
            <a:pPr lvl="1"/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/>
              <a:t> </a:t>
            </a:r>
            <a:r>
              <a:rPr lang="ko-KR" altLang="en-US"/>
              <a:t>포인터는 간접참조할 수 없으므로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/>
              <a:t> </a:t>
            </a:r>
            <a:r>
              <a:rPr lang="ko-KR" altLang="en-US"/>
              <a:t>포인터를 간접참조하려면 먼저 자료형 변환을 수행해야 함</a:t>
            </a:r>
          </a:p>
          <a:p>
            <a:r>
              <a:rPr lang="ko-KR" altLang="en-US"/>
              <a:t>함수 포인터</a:t>
            </a:r>
          </a:p>
          <a:p>
            <a:pPr lvl="1"/>
            <a:r>
              <a:rPr lang="ko-KR" altLang="en-US"/>
              <a:t>함수를 가리키는 포인터</a:t>
            </a:r>
          </a:p>
          <a:p>
            <a:pPr lvl="1"/>
            <a:r>
              <a:rPr lang="ko-KR" altLang="en-US"/>
              <a:t>매개변수 개수 및 자료형</a:t>
            </a:r>
            <a:r>
              <a:rPr lang="en-US" altLang="ko-KR"/>
              <a:t>, </a:t>
            </a:r>
            <a:r>
              <a:rPr lang="ko-KR" altLang="en-US"/>
              <a:t>리턴타입 등이 같은 함수만 저장 가능</a:t>
            </a:r>
          </a:p>
          <a:p>
            <a:pPr lvl="1"/>
            <a:r>
              <a:rPr lang="ko-KR" altLang="en-US"/>
              <a:t>함수 포인터로 함수를 호출할 때에는 간접참조 연산을 생략할 수 있음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45A353-82EE-4157-8BB7-AE6E5C903F7C}" type="slidenum">
              <a:rPr lang="ko-KR" altLang="en-US"/>
              <a:pPr/>
              <a:t>44</a:t>
            </a:fld>
            <a:endParaRPr lang="en-US" altLang="ko-KR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1</a:t>
            </a:r>
            <a:r>
              <a:rPr lang="ko-KR" altLang="en-US"/>
              <a:t> </a:t>
            </a: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/>
              <a:t>명령줄 인수를 처리하는 프로그램 </a:t>
            </a:r>
            <a:r>
              <a:rPr lang="en-US" altLang="ko-KR" sz="2000"/>
              <a:t>Do.c</a:t>
            </a:r>
            <a:r>
              <a:rPr lang="ko-KR" altLang="en-US" sz="2000"/>
              <a:t>를 작성하여라</a:t>
            </a:r>
            <a:r>
              <a:rPr lang="en-US" altLang="ko-KR" sz="2000"/>
              <a:t>. Do.c</a:t>
            </a:r>
            <a:r>
              <a:rPr lang="ko-KR" altLang="en-US" sz="2000"/>
              <a:t>의 실행 파일을 </a:t>
            </a:r>
            <a:r>
              <a:rPr lang="en-US" altLang="ko-KR" sz="2000"/>
              <a:t>Do(</a:t>
            </a:r>
            <a:r>
              <a:rPr lang="ko-KR" altLang="en-US" sz="2000"/>
              <a:t>혹은 </a:t>
            </a:r>
            <a:r>
              <a:rPr lang="en-US" altLang="ko-KR" sz="2000"/>
              <a:t>Do.exe)</a:t>
            </a:r>
            <a:r>
              <a:rPr lang="ko-KR" altLang="en-US" sz="2000"/>
              <a:t>라고 하면 </a:t>
            </a:r>
            <a:r>
              <a:rPr lang="en-US" altLang="ko-KR" sz="2000"/>
              <a:t>Do</a:t>
            </a:r>
            <a:r>
              <a:rPr lang="ko-KR" altLang="en-US" sz="2000"/>
              <a:t>는 자신을 포함하여 문장을 입력으로 받는다</a:t>
            </a:r>
            <a:r>
              <a:rPr lang="en-US" altLang="ko-KR" sz="2000"/>
              <a:t>. </a:t>
            </a:r>
            <a:r>
              <a:rPr lang="ko-KR" altLang="en-US" sz="2000"/>
              <a:t>그리고 마치 그 문장을 이해하고 답변하는 것처럼 반응한다</a:t>
            </a:r>
            <a:r>
              <a:rPr lang="en-US" altLang="ko-KR" sz="2000"/>
              <a:t>. </a:t>
            </a:r>
            <a:r>
              <a:rPr lang="ko-KR" altLang="en-US" sz="2000"/>
              <a:t>예를 들면</a:t>
            </a:r>
            <a:r>
              <a:rPr lang="en-US" altLang="ko-KR" sz="2000"/>
              <a:t>, </a:t>
            </a:r>
            <a:r>
              <a:rPr lang="ko-KR" altLang="en-US" sz="2000"/>
              <a:t>다음과 같다</a:t>
            </a:r>
            <a:r>
              <a:rPr lang="en-US" altLang="ko-KR" sz="2000"/>
              <a:t>.</a:t>
            </a:r>
          </a:p>
          <a:p>
            <a:endParaRPr lang="en-US" altLang="ko-KR" sz="2000"/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&gt; Do you have match?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Yes, I have match.</a:t>
            </a:r>
          </a:p>
          <a:p>
            <a:pPr lvl="2">
              <a:buFont typeface="Wingdings" panose="05000000000000000000" pitchFamily="2" charset="2"/>
              <a:buNone/>
            </a:pPr>
            <a:endParaRPr lang="en-US" altLang="ko-KR" sz="1600">
              <a:latin typeface="Lucida Console" panose="020B0609040504020204" pitchFamily="49" charset="0"/>
            </a:endParaRP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&gt; Do you like C language?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No, I don't like C language.</a:t>
            </a:r>
          </a:p>
          <a:p>
            <a:pPr lvl="2">
              <a:buFont typeface="Wingdings" panose="05000000000000000000" pitchFamily="2" charset="2"/>
              <a:buNone/>
            </a:pPr>
            <a:endParaRPr lang="en-US" altLang="ko-KR" sz="1600">
              <a:latin typeface="Lucida Console" panose="020B0609040504020204" pitchFamily="49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ko-KR" altLang="en-US" sz="2000"/>
              <a:t>	긍정적인 답변을 할 것인지 부정적인 답변을 할 것인지는 무작위로 결정하라</a:t>
            </a:r>
            <a:r>
              <a:rPr lang="en-US" altLang="ko-KR" sz="2000"/>
              <a:t>. </a:t>
            </a:r>
            <a:r>
              <a:rPr lang="ko-KR" altLang="en-US" sz="2000"/>
              <a:t>무작위로 결정하기 위해 </a:t>
            </a:r>
            <a:r>
              <a:rPr lang="en-US" altLang="ko-KR" sz="2000">
                <a:latin typeface="Lucida Console" panose="020B0609040504020204" pitchFamily="49" charset="0"/>
              </a:rPr>
              <a:t>rand()</a:t>
            </a:r>
            <a:r>
              <a:rPr lang="ko-KR" altLang="en-US" sz="2000"/>
              <a:t>와 </a:t>
            </a:r>
            <a:r>
              <a:rPr lang="en-US" altLang="ko-KR" sz="2000">
                <a:latin typeface="Lucida Console" panose="020B0609040504020204" pitchFamily="49" charset="0"/>
              </a:rPr>
              <a:t>srand()</a:t>
            </a:r>
            <a:r>
              <a:rPr lang="ko-KR" altLang="en-US" sz="2000"/>
              <a:t>를 활용하라</a:t>
            </a:r>
            <a:r>
              <a:rPr lang="en-US" altLang="ko-KR" sz="2000"/>
              <a:t>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0584DD-2F2B-4C97-8397-3F2936ABED4D}" type="slidenum">
              <a:rPr lang="ko-KR" altLang="en-US"/>
              <a:pPr/>
              <a:t>45</a:t>
            </a:fld>
            <a:endParaRPr lang="en-US" altLang="ko-KR"/>
          </a:p>
        </p:txBody>
      </p:sp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80000"/>
              </a:lnSpc>
            </a:pPr>
            <a:r>
              <a:rPr lang="ko-KR" altLang="en-US" dirty="0"/>
              <a:t>앞서 살펴본 </a:t>
            </a:r>
            <a:r>
              <a:rPr lang="en-US" altLang="ko-KR" dirty="0"/>
              <a:t>“</a:t>
            </a:r>
            <a:r>
              <a:rPr lang="ko-KR" altLang="en-US" dirty="0" err="1"/>
              <a:t>증분</a:t>
            </a:r>
            <a:r>
              <a:rPr lang="ko-KR" altLang="en-US" dirty="0"/>
              <a:t> </a:t>
            </a:r>
            <a:r>
              <a:rPr lang="en-US" altLang="ko-KR" dirty="0"/>
              <a:t>k(displacement k)” </a:t>
            </a:r>
            <a:r>
              <a:rPr lang="ko-KR" altLang="en-US" dirty="0"/>
              <a:t>알고리즘으로 문자열을 암호화하는 프로그램을 작성하라</a:t>
            </a:r>
            <a:r>
              <a:rPr lang="en-US" altLang="ko-KR" dirty="0"/>
              <a:t>. </a:t>
            </a:r>
            <a:r>
              <a:rPr lang="ko-KR" altLang="en-US" dirty="0"/>
              <a:t>예를 들어</a:t>
            </a:r>
            <a:r>
              <a:rPr lang="en-US" altLang="ko-KR" dirty="0"/>
              <a:t>, k = 3</a:t>
            </a:r>
            <a:r>
              <a:rPr lang="ko-KR" altLang="en-US" dirty="0"/>
              <a:t>인 경우에는 각 알파벳을 </a:t>
            </a:r>
            <a:r>
              <a:rPr lang="en-US" altLang="ko-KR" dirty="0"/>
              <a:t>3</a:t>
            </a:r>
            <a:r>
              <a:rPr lang="ko-KR" altLang="en-US" dirty="0"/>
              <a:t>개 뒤로 미룬다</a:t>
            </a:r>
            <a:r>
              <a:rPr lang="en-US" altLang="ko-KR" dirty="0"/>
              <a:t>. </a:t>
            </a:r>
            <a:r>
              <a:rPr lang="ko-KR" altLang="en-US" dirty="0"/>
              <a:t>즉 </a:t>
            </a:r>
            <a:r>
              <a:rPr lang="en-US" altLang="ko-KR" dirty="0"/>
              <a:t>a</a:t>
            </a:r>
            <a:r>
              <a:rPr lang="ko-KR" altLang="en-US" dirty="0"/>
              <a:t>는 </a:t>
            </a:r>
            <a:r>
              <a:rPr lang="en-US" altLang="ko-KR" dirty="0"/>
              <a:t>d</a:t>
            </a:r>
            <a:r>
              <a:rPr lang="ko-KR" altLang="en-US" dirty="0"/>
              <a:t>로 </a:t>
            </a:r>
            <a:r>
              <a:rPr lang="en-US" altLang="ko-KR" dirty="0"/>
              <a:t>b</a:t>
            </a:r>
            <a:r>
              <a:rPr lang="ko-KR" altLang="en-US" dirty="0"/>
              <a:t>는 </a:t>
            </a:r>
            <a:r>
              <a:rPr lang="en-US" altLang="ko-KR" dirty="0"/>
              <a:t>e</a:t>
            </a:r>
            <a:r>
              <a:rPr lang="ko-KR" altLang="en-US" dirty="0"/>
              <a:t>로 변경한다</a:t>
            </a:r>
            <a:r>
              <a:rPr lang="en-US" altLang="ko-KR" dirty="0"/>
              <a:t>. z </a:t>
            </a:r>
            <a:r>
              <a:rPr lang="ko-KR" altLang="en-US" dirty="0"/>
              <a:t>다음의 알파벳은 다시 </a:t>
            </a:r>
            <a:r>
              <a:rPr lang="en-US" altLang="ko-KR" dirty="0"/>
              <a:t>a</a:t>
            </a:r>
            <a:r>
              <a:rPr lang="ko-KR" altLang="en-US" dirty="0"/>
              <a:t>가 오는 것으로 가정한다</a:t>
            </a:r>
            <a:r>
              <a:rPr lang="en-US" altLang="ko-KR" dirty="0"/>
              <a:t>. </a:t>
            </a:r>
          </a:p>
          <a:p>
            <a:pPr algn="justLow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dirty="0"/>
              <a:t>	이런 방식으로 암호화하면 </a:t>
            </a:r>
            <a:r>
              <a:rPr lang="en-US" altLang="ko-KR" dirty="0"/>
              <a:t>k = 3</a:t>
            </a:r>
            <a:r>
              <a:rPr lang="ko-KR" altLang="en-US" dirty="0"/>
              <a:t>일 때 문자열 </a:t>
            </a: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 dirty="0">
                <a:latin typeface="Lucida Console" panose="020B0609040504020204" pitchFamily="49" charset="0"/>
              </a:rPr>
              <a:t>"Joy of C programming"</a:t>
            </a: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algn="justLow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dirty="0"/>
              <a:t>	은 </a:t>
            </a: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 dirty="0">
                <a:latin typeface="Lucida Console" panose="020B0609040504020204" pitchFamily="49" charset="0"/>
              </a:rPr>
              <a:t>"</a:t>
            </a:r>
            <a:r>
              <a:rPr lang="en-US" altLang="ko-KR" sz="1800" dirty="0" err="1">
                <a:latin typeface="Lucida Console" panose="020B0609040504020204" pitchFamily="49" charset="0"/>
              </a:rPr>
              <a:t>Mrb</a:t>
            </a:r>
            <a:r>
              <a:rPr lang="en-US" altLang="ko-KR" sz="1800" dirty="0">
                <a:latin typeface="Lucida Console" panose="020B0609040504020204" pitchFamily="49" charset="0"/>
              </a:rPr>
              <a:t> </a:t>
            </a:r>
            <a:r>
              <a:rPr lang="en-US" altLang="ko-KR" sz="1800" dirty="0" err="1">
                <a:latin typeface="Lucida Console" panose="020B0609040504020204" pitchFamily="49" charset="0"/>
              </a:rPr>
              <a:t>ri</a:t>
            </a:r>
            <a:r>
              <a:rPr lang="en-US" altLang="ko-KR" sz="1800" dirty="0">
                <a:latin typeface="Lucida Console" panose="020B0609040504020204" pitchFamily="49" charset="0"/>
              </a:rPr>
              <a:t> F </a:t>
            </a:r>
            <a:r>
              <a:rPr lang="en-US" altLang="ko-KR" sz="1800" dirty="0" err="1">
                <a:latin typeface="Lucida Console" panose="020B0609040504020204" pitchFamily="49" charset="0"/>
              </a:rPr>
              <a:t>surjudpplqj</a:t>
            </a:r>
            <a:r>
              <a:rPr lang="en-US" altLang="ko-KR" sz="1800" dirty="0">
                <a:latin typeface="Lucida Console" panose="020B0609040504020204" pitchFamily="49" charset="0"/>
              </a:rPr>
              <a:t>"</a:t>
            </a:r>
          </a:p>
          <a:p>
            <a:pPr lvl="2" algn="justLow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algn="justLow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dirty="0"/>
              <a:t>	이 된다</a:t>
            </a:r>
            <a:r>
              <a:rPr lang="en-US" altLang="ko-KR" dirty="0"/>
              <a:t>. </a:t>
            </a:r>
            <a:r>
              <a:rPr lang="ko-KR" altLang="en-US" dirty="0"/>
              <a:t>사용자로부터 </a:t>
            </a:r>
            <a:r>
              <a:rPr lang="en-US" altLang="ko-KR" dirty="0"/>
              <a:t>k</a:t>
            </a:r>
            <a:r>
              <a:rPr lang="ko-KR" altLang="en-US" dirty="0"/>
              <a:t>를 입력 받은 후 그 다음 행부터 주어지는 문자열을 암호화하는 </a:t>
            </a:r>
            <a:r>
              <a:rPr lang="ko-KR" altLang="en-US" dirty="0" err="1"/>
              <a:t>증분</a:t>
            </a:r>
            <a:r>
              <a:rPr lang="ko-KR" altLang="en-US" dirty="0"/>
              <a:t> </a:t>
            </a:r>
            <a:r>
              <a:rPr lang="en-US" altLang="ko-KR" dirty="0"/>
              <a:t>k </a:t>
            </a:r>
            <a:r>
              <a:rPr lang="ko-KR" altLang="en-US" dirty="0"/>
              <a:t>암호화 프로그램을 작성하라</a:t>
            </a:r>
            <a:r>
              <a:rPr lang="en-US" altLang="ko-KR" dirty="0"/>
              <a:t>. k</a:t>
            </a:r>
            <a:r>
              <a:rPr lang="ko-KR" altLang="en-US" dirty="0"/>
              <a:t>는 </a:t>
            </a:r>
            <a:r>
              <a:rPr lang="en-US" altLang="ko-KR" dirty="0"/>
              <a:t>0</a:t>
            </a:r>
            <a:r>
              <a:rPr lang="ko-KR" altLang="en-US" dirty="0"/>
              <a:t>이상 </a:t>
            </a:r>
            <a:r>
              <a:rPr lang="en-US" altLang="ko-KR" dirty="0"/>
              <a:t>25</a:t>
            </a:r>
            <a:r>
              <a:rPr lang="ko-KR" altLang="en-US" dirty="0"/>
              <a:t>이하의 수라고 가정하자</a:t>
            </a:r>
            <a:r>
              <a:rPr lang="en-US" altLang="ko-KR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6A0A61-2580-4373-A793-2F552CB127BC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메모리 구조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ko-KR" altLang="en-US" sz="2000" dirty="0"/>
              <a:t>컴퓨터 메모리</a:t>
            </a:r>
          </a:p>
          <a:p>
            <a:pPr lvl="1"/>
            <a:r>
              <a:rPr lang="ko-KR" altLang="en-US" sz="1800" dirty="0"/>
              <a:t>메모리 셀이 연속적으로 나열된 형태</a:t>
            </a:r>
          </a:p>
          <a:p>
            <a:pPr lvl="1"/>
            <a:r>
              <a:rPr lang="ko-KR" altLang="en-US" sz="1800" dirty="0"/>
              <a:t>각 메모리 셀에는 주소가 부여되어 있음</a:t>
            </a:r>
          </a:p>
          <a:p>
            <a:pPr lvl="1"/>
            <a:r>
              <a:rPr lang="ko-KR" altLang="en-US" sz="1800" dirty="0"/>
              <a:t>데이터는 각 데이터 크기에 필요한 만큼 메모리 셀을 차지함</a:t>
            </a:r>
          </a:p>
          <a:p>
            <a:r>
              <a:rPr lang="ko-KR" altLang="en-US" sz="2000" dirty="0"/>
              <a:t>메모리 셀 자체 정보</a:t>
            </a:r>
          </a:p>
          <a:p>
            <a:pPr lvl="1"/>
            <a:r>
              <a:rPr lang="ko-KR" altLang="en-US" sz="1800" dirty="0"/>
              <a:t>어떤 데이터 </a:t>
            </a:r>
            <a:r>
              <a:rPr lang="en-US" altLang="ko-KR" sz="1800" dirty="0">
                <a:latin typeface="Lucida Console" panose="020B0609040504020204" pitchFamily="49" charset="0"/>
              </a:rPr>
              <a:t>a</a:t>
            </a:r>
            <a:r>
              <a:rPr lang="ko-KR" altLang="en-US" sz="1800" dirty="0"/>
              <a:t>가 차지하는 메모리 셀 개수는 </a:t>
            </a:r>
            <a:r>
              <a:rPr lang="en-US" altLang="ko-KR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sizeof</a:t>
            </a:r>
            <a:r>
              <a:rPr lang="en-US" altLang="ko-KR" sz="1800" dirty="0">
                <a:latin typeface="Lucida Console" panose="020B0609040504020204" pitchFamily="49" charset="0"/>
              </a:rPr>
              <a:t>(a)</a:t>
            </a:r>
            <a:r>
              <a:rPr lang="ko-KR" altLang="en-US" sz="1800" dirty="0"/>
              <a:t>로 알 수 있음</a:t>
            </a:r>
          </a:p>
          <a:p>
            <a:pPr lvl="1"/>
            <a:r>
              <a:rPr lang="ko-KR" altLang="en-US" sz="1800" dirty="0"/>
              <a:t>메모리 셀 주소는</a:t>
            </a:r>
            <a:r>
              <a:rPr lang="en-US" altLang="ko-KR" sz="1800" dirty="0"/>
              <a:t>?</a:t>
            </a:r>
          </a:p>
          <a:p>
            <a:pPr lvl="1"/>
            <a:endParaRPr lang="en-US" altLang="ko-KR" sz="18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D967AA5-1E2C-43CB-8BDD-134DF26D7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681" y="1423987"/>
            <a:ext cx="4492838" cy="482441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680417-9013-4E9E-956F-9B91A805ADE9}" type="slidenum">
              <a:rPr lang="ko-KR" altLang="en-US"/>
              <a:pPr/>
              <a:t>6</a:t>
            </a:fld>
            <a:endParaRPr lang="en-US" altLang="ko-KR"/>
          </a:p>
        </p:txBody>
      </p:sp>
      <p:sp>
        <p:nvSpPr>
          <p:cNvPr id="292875" name="Rectangle 11"/>
          <p:cNvSpPr>
            <a:spLocks noChangeArrowheads="1"/>
          </p:cNvSpPr>
          <p:nvPr/>
        </p:nvSpPr>
        <p:spPr bwMode="auto">
          <a:xfrm>
            <a:off x="3276600" y="5805488"/>
            <a:ext cx="719138" cy="431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>
                <a:solidFill>
                  <a:srgbClr val="FF3300"/>
                </a:solidFill>
                <a:latin typeface="Tahoma" panose="020B0604030504040204" pitchFamily="34" charset="0"/>
              </a:rPr>
              <a:t>1052</a:t>
            </a:r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3600450"/>
          </a:xfrm>
        </p:spPr>
        <p:txBody>
          <a:bodyPr/>
          <a:lstStyle/>
          <a:p>
            <a:r>
              <a:rPr lang="ko-KR" altLang="en-US" sz="2000"/>
              <a:t>포인터</a:t>
            </a:r>
            <a:r>
              <a:rPr lang="en-US" altLang="ko-KR" sz="2000"/>
              <a:t>(pointer)</a:t>
            </a:r>
            <a:r>
              <a:rPr lang="ko-KR" altLang="en-US" sz="2000"/>
              <a:t>란</a:t>
            </a:r>
            <a:r>
              <a:rPr lang="en-US" altLang="ko-KR" sz="2000"/>
              <a:t>?</a:t>
            </a:r>
          </a:p>
          <a:p>
            <a:pPr lvl="1"/>
            <a:r>
              <a:rPr lang="ko-KR" altLang="en-US" sz="1800"/>
              <a:t>데이터를 저장하기 위해 할당된 메모리 공간의 주소</a:t>
            </a:r>
            <a:endParaRPr lang="ko-KR" altLang="en-US" sz="1800">
              <a:sym typeface="Wingdings" panose="05000000000000000000" pitchFamily="2" charset="2"/>
            </a:endParaRPr>
          </a:p>
          <a:p>
            <a:pPr lvl="1"/>
            <a:r>
              <a:rPr lang="ko-KR" altLang="en-US" sz="1800">
                <a:sym typeface="Wingdings" panose="05000000000000000000" pitchFamily="2" charset="2"/>
              </a:rPr>
              <a:t>포인터 상수</a:t>
            </a:r>
            <a:r>
              <a:rPr lang="en-US" altLang="ko-KR" sz="1800">
                <a:sym typeface="Wingdings" panose="05000000000000000000" pitchFamily="2" charset="2"/>
              </a:rPr>
              <a:t>(pointer constant): </a:t>
            </a:r>
            <a:r>
              <a:rPr lang="ko-KR" altLang="en-US" sz="1800">
                <a:sym typeface="Wingdings" panose="05000000000000000000" pitchFamily="2" charset="2"/>
              </a:rPr>
              <a:t>메모리 주소 값</a:t>
            </a:r>
          </a:p>
          <a:p>
            <a:pPr lvl="1"/>
            <a:r>
              <a:rPr lang="ko-KR" altLang="en-US" sz="1800">
                <a:sym typeface="Wingdings" panose="05000000000000000000" pitchFamily="2" charset="2"/>
              </a:rPr>
              <a:t>포인터 변수</a:t>
            </a:r>
            <a:r>
              <a:rPr lang="en-US" altLang="ko-KR" sz="1800">
                <a:sym typeface="Wingdings" panose="05000000000000000000" pitchFamily="2" charset="2"/>
              </a:rPr>
              <a:t>(pointer variable): </a:t>
            </a:r>
            <a:r>
              <a:rPr lang="ko-KR" altLang="en-US" sz="1800">
                <a:sym typeface="Wingdings" panose="05000000000000000000" pitchFamily="2" charset="2"/>
              </a:rPr>
              <a:t>주소 값을 저장할 수 있는 변수</a:t>
            </a:r>
          </a:p>
          <a:p>
            <a:pPr lvl="1"/>
            <a:r>
              <a:rPr lang="ko-KR" altLang="en-US" sz="1800">
                <a:sym typeface="Wingdings" panose="05000000000000000000" pitchFamily="2" charset="2"/>
              </a:rPr>
              <a:t>데이터에는 자료형이 연관되어 있으므로 포인터에도 자료형이 연관됨</a:t>
            </a:r>
            <a:r>
              <a:rPr lang="en-US" altLang="ko-KR" sz="1800">
                <a:sym typeface="Wingdings" panose="05000000000000000000" pitchFamily="2" charset="2"/>
              </a:rPr>
              <a:t>(</a:t>
            </a:r>
            <a:r>
              <a:rPr lang="ko-KR" altLang="en-US" sz="1800">
                <a:sym typeface="Wingdings" panose="05000000000000000000" pitchFamily="2" charset="2"/>
              </a:rPr>
              <a:t>예</a:t>
            </a:r>
            <a:r>
              <a:rPr lang="en-US" altLang="ko-KR" sz="1800">
                <a:sym typeface="Wingdings" panose="05000000000000000000" pitchFamily="2" charset="2"/>
              </a:rPr>
              <a:t>: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  <a:sym typeface="Wingdings" panose="05000000000000000000" pitchFamily="2" charset="2"/>
              </a:rPr>
              <a:t>int</a:t>
            </a:r>
            <a:r>
              <a:rPr lang="en-US" altLang="ko-KR" sz="1800">
                <a:sym typeface="Wingdings" panose="05000000000000000000" pitchFamily="2" charset="2"/>
              </a:rPr>
              <a:t> </a:t>
            </a:r>
            <a:r>
              <a:rPr lang="ko-KR" altLang="en-US" sz="1800">
                <a:sym typeface="Wingdings" panose="05000000000000000000" pitchFamily="2" charset="2"/>
              </a:rPr>
              <a:t>포인터</a:t>
            </a:r>
            <a:r>
              <a:rPr lang="en-US" altLang="ko-KR" sz="1800">
                <a:sym typeface="Wingdings" panose="05000000000000000000" pitchFamily="2" charset="2"/>
              </a:rPr>
              <a:t>,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  <a:sym typeface="Wingdings" panose="05000000000000000000" pitchFamily="2" charset="2"/>
              </a:rPr>
              <a:t>double</a:t>
            </a:r>
            <a:r>
              <a:rPr lang="en-US" altLang="ko-KR" sz="1800">
                <a:sym typeface="Wingdings" panose="05000000000000000000" pitchFamily="2" charset="2"/>
              </a:rPr>
              <a:t> </a:t>
            </a:r>
            <a:r>
              <a:rPr lang="ko-KR" altLang="en-US" sz="1800">
                <a:sym typeface="Wingdings" panose="05000000000000000000" pitchFamily="2" charset="2"/>
              </a:rPr>
              <a:t>포인터 등</a:t>
            </a:r>
            <a:r>
              <a:rPr lang="en-US" altLang="ko-KR" sz="1800">
                <a:sym typeface="Wingdings" panose="05000000000000000000" pitchFamily="2" charset="2"/>
              </a:rPr>
              <a:t>)</a:t>
            </a:r>
          </a:p>
          <a:p>
            <a:r>
              <a:rPr lang="ko-KR" altLang="en-US" sz="2000">
                <a:sym typeface="Wingdings" panose="05000000000000000000" pitchFamily="2" charset="2"/>
              </a:rPr>
              <a:t>간접참조</a:t>
            </a:r>
            <a:r>
              <a:rPr lang="en-US" altLang="ko-KR" sz="2000">
                <a:sym typeface="Wingdings" panose="05000000000000000000" pitchFamily="2" charset="2"/>
              </a:rPr>
              <a:t>(indirection, dereferencing)</a:t>
            </a:r>
            <a:endParaRPr lang="ko-KR" altLang="en-US" sz="2000">
              <a:sym typeface="Wingdings" panose="05000000000000000000" pitchFamily="2" charset="2"/>
            </a:endParaRPr>
          </a:p>
          <a:p>
            <a:pPr lvl="1"/>
            <a:r>
              <a:rPr lang="ko-KR" altLang="en-US" sz="1800">
                <a:sym typeface="Wingdings" panose="05000000000000000000" pitchFamily="2" charset="2"/>
              </a:rPr>
              <a:t>포인터가 가리키는 곳을 따라가 연관된 데이터 혹은 그 데이터가 저장된 공간을 참조하는 것</a:t>
            </a:r>
          </a:p>
          <a:p>
            <a:pPr lvl="1"/>
            <a:r>
              <a:rPr lang="ko-KR" altLang="en-US" sz="1800">
                <a:sym typeface="Wingdings" panose="05000000000000000000" pitchFamily="2" charset="2"/>
              </a:rPr>
              <a:t>간접참조한 데이터의 자료형은 포인터 자료형을 이용하여 판단함</a:t>
            </a:r>
          </a:p>
          <a:p>
            <a:pPr lvl="1"/>
            <a:endParaRPr lang="ko-KR" altLang="en-US" sz="1800"/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1152525" y="5314950"/>
            <a:ext cx="1884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>
                <a:latin typeface="Tahoma" panose="020B0604030504040204" pitchFamily="34" charset="0"/>
              </a:rPr>
              <a:t> </a:t>
            </a:r>
            <a:r>
              <a:rPr lang="ko-KR" altLang="en-US">
                <a:latin typeface="Tahoma" panose="020B0604030504040204" pitchFamily="34" charset="0"/>
              </a:rPr>
              <a:t>포인터 상수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3289300" y="531495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3300"/>
                </a:solidFill>
                <a:latin typeface="Tahoma" panose="020B0604030504040204" pitchFamily="34" charset="0"/>
              </a:rPr>
              <a:t>1024</a:t>
            </a:r>
          </a:p>
        </p:txBody>
      </p:sp>
      <p:sp>
        <p:nvSpPr>
          <p:cNvPr id="292870" name="Rectangle 6"/>
          <p:cNvSpPr>
            <a:spLocks noChangeArrowheads="1"/>
          </p:cNvSpPr>
          <p:nvPr/>
        </p:nvSpPr>
        <p:spPr bwMode="auto">
          <a:xfrm>
            <a:off x="5508625" y="5300663"/>
            <a:ext cx="1584325" cy="431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ko-KR" altLang="en-US">
                <a:latin typeface="Tahoma" panose="020B0604030504040204" pitchFamily="34" charset="0"/>
              </a:rPr>
              <a:t>형 데이터</a:t>
            </a:r>
          </a:p>
        </p:txBody>
      </p:sp>
      <p:sp>
        <p:nvSpPr>
          <p:cNvPr id="292871" name="Text Box 7"/>
          <p:cNvSpPr txBox="1">
            <a:spLocks noChangeArrowheads="1"/>
          </p:cNvSpPr>
          <p:nvPr/>
        </p:nvSpPr>
        <p:spPr bwMode="auto">
          <a:xfrm>
            <a:off x="738188" y="5818188"/>
            <a:ext cx="2298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ko-KR">
                <a:solidFill>
                  <a:srgbClr val="0000FF"/>
                </a:solidFill>
              </a:rPr>
              <a:t>double</a:t>
            </a:r>
            <a:r>
              <a:rPr lang="en-US" altLang="ko-KR">
                <a:latin typeface="Tahoma" panose="020B0604030504040204" pitchFamily="34" charset="0"/>
              </a:rPr>
              <a:t> </a:t>
            </a:r>
            <a:r>
              <a:rPr lang="ko-KR" altLang="en-US">
                <a:latin typeface="Tahoma" panose="020B0604030504040204" pitchFamily="34" charset="0"/>
              </a:rPr>
              <a:t>포인터 변수</a:t>
            </a:r>
          </a:p>
        </p:txBody>
      </p:sp>
      <p:sp>
        <p:nvSpPr>
          <p:cNvPr id="292874" name="Rectangle 10"/>
          <p:cNvSpPr>
            <a:spLocks noChangeArrowheads="1"/>
          </p:cNvSpPr>
          <p:nvPr/>
        </p:nvSpPr>
        <p:spPr bwMode="auto">
          <a:xfrm>
            <a:off x="5508625" y="5803900"/>
            <a:ext cx="3168650" cy="4318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>
                <a:solidFill>
                  <a:srgbClr val="0000FF"/>
                </a:solidFill>
              </a:rPr>
              <a:t>double</a:t>
            </a:r>
            <a:r>
              <a:rPr lang="ko-KR" altLang="en-US">
                <a:latin typeface="Tahoma" panose="020B0604030504040204" pitchFamily="34" charset="0"/>
              </a:rPr>
              <a:t>형 데이터</a:t>
            </a:r>
          </a:p>
        </p:txBody>
      </p:sp>
      <p:sp>
        <p:nvSpPr>
          <p:cNvPr id="292876" name="Freeform 12"/>
          <p:cNvSpPr>
            <a:spLocks/>
          </p:cNvSpPr>
          <p:nvPr/>
        </p:nvSpPr>
        <p:spPr bwMode="auto">
          <a:xfrm>
            <a:off x="3997325" y="5294313"/>
            <a:ext cx="1511300" cy="330200"/>
          </a:xfrm>
          <a:custGeom>
            <a:avLst/>
            <a:gdLst>
              <a:gd name="T0" fmla="*/ 0 w 952"/>
              <a:gd name="T1" fmla="*/ 125 h 208"/>
              <a:gd name="T2" fmla="*/ 346 w 952"/>
              <a:gd name="T3" fmla="*/ 10 h 208"/>
              <a:gd name="T4" fmla="*/ 543 w 952"/>
              <a:gd name="T5" fmla="*/ 186 h 208"/>
              <a:gd name="T6" fmla="*/ 952 w 952"/>
              <a:gd name="T7" fmla="*/ 14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2" h="208">
                <a:moveTo>
                  <a:pt x="0" y="125"/>
                </a:moveTo>
                <a:cubicBezTo>
                  <a:pt x="58" y="106"/>
                  <a:pt x="256" y="0"/>
                  <a:pt x="346" y="10"/>
                </a:cubicBezTo>
                <a:cubicBezTo>
                  <a:pt x="436" y="20"/>
                  <a:pt x="442" y="164"/>
                  <a:pt x="543" y="186"/>
                </a:cubicBezTo>
                <a:cubicBezTo>
                  <a:pt x="644" y="208"/>
                  <a:pt x="796" y="182"/>
                  <a:pt x="952" y="141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292877" name="Freeform 13"/>
          <p:cNvSpPr>
            <a:spLocks/>
          </p:cNvSpPr>
          <p:nvPr/>
        </p:nvSpPr>
        <p:spPr bwMode="auto">
          <a:xfrm>
            <a:off x="4037013" y="5745163"/>
            <a:ext cx="1471612" cy="508000"/>
          </a:xfrm>
          <a:custGeom>
            <a:avLst/>
            <a:gdLst>
              <a:gd name="T0" fmla="*/ 0 w 927"/>
              <a:gd name="T1" fmla="*/ 162 h 320"/>
              <a:gd name="T2" fmla="*/ 378 w 927"/>
              <a:gd name="T3" fmla="*/ 22 h 320"/>
              <a:gd name="T4" fmla="*/ 576 w 927"/>
              <a:gd name="T5" fmla="*/ 293 h 320"/>
              <a:gd name="T6" fmla="*/ 927 w 927"/>
              <a:gd name="T7" fmla="*/ 182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7" h="320">
                <a:moveTo>
                  <a:pt x="0" y="162"/>
                </a:moveTo>
                <a:cubicBezTo>
                  <a:pt x="63" y="140"/>
                  <a:pt x="282" y="0"/>
                  <a:pt x="378" y="22"/>
                </a:cubicBezTo>
                <a:cubicBezTo>
                  <a:pt x="474" y="44"/>
                  <a:pt x="485" y="266"/>
                  <a:pt x="576" y="293"/>
                </a:cubicBezTo>
                <a:cubicBezTo>
                  <a:pt x="667" y="320"/>
                  <a:pt x="854" y="205"/>
                  <a:pt x="927" y="182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  <p:sp>
        <p:nvSpPr>
          <p:cNvPr id="292878" name="Text Box 14"/>
          <p:cNvSpPr txBox="1">
            <a:spLocks noChangeArrowheads="1"/>
          </p:cNvSpPr>
          <p:nvPr/>
        </p:nvSpPr>
        <p:spPr bwMode="auto">
          <a:xfrm>
            <a:off x="4284663" y="4941888"/>
            <a:ext cx="1079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ko-KR" altLang="en-US" b="1">
                <a:solidFill>
                  <a:srgbClr val="0000FF"/>
                </a:solidFill>
              </a:rPr>
              <a:t>간접참조</a:t>
            </a:r>
          </a:p>
        </p:txBody>
      </p:sp>
      <p:sp>
        <p:nvSpPr>
          <p:cNvPr id="292879" name="AutoShape 15"/>
          <p:cNvSpPr>
            <a:spLocks noChangeArrowheads="1"/>
          </p:cNvSpPr>
          <p:nvPr/>
        </p:nvSpPr>
        <p:spPr bwMode="auto">
          <a:xfrm>
            <a:off x="3132138" y="5229225"/>
            <a:ext cx="1008062" cy="1152525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2881" name="Text Box 17"/>
          <p:cNvSpPr txBox="1">
            <a:spLocks noChangeArrowheads="1"/>
          </p:cNvSpPr>
          <p:nvPr/>
        </p:nvSpPr>
        <p:spPr bwMode="auto">
          <a:xfrm>
            <a:off x="3203575" y="4868863"/>
            <a:ext cx="855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ko-KR" altLang="en-US" b="1">
                <a:solidFill>
                  <a:srgbClr val="FF3300"/>
                </a:solidFill>
              </a:rPr>
              <a:t>포인터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8BC451-BBD8-4C06-B77C-3110DA8CF44F}" type="slidenum">
              <a:rPr lang="ko-KR" altLang="en-US"/>
              <a:pPr/>
              <a:t>7</a:t>
            </a:fld>
            <a:endParaRPr lang="en-US" altLang="ko-KR"/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 선언과 사용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포인터 선언 형식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/>
              <a:t>자료형 *포인터변수</a:t>
            </a:r>
            <a:r>
              <a:rPr lang="en-US" altLang="ko-KR"/>
              <a:t>;</a:t>
            </a:r>
          </a:p>
          <a:p>
            <a:r>
              <a:rPr lang="ko-KR" altLang="en-US"/>
              <a:t>포인터 사용 예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one = 1;       //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</a:t>
            </a:r>
            <a:r>
              <a:rPr lang="ko-KR" altLang="en-US" sz="1800">
                <a:latin typeface="Lucida Console" panose="020B0609040504020204" pitchFamily="49" charset="0"/>
              </a:rPr>
              <a:t>변수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*to_one;       //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</a:t>
            </a:r>
            <a:r>
              <a:rPr lang="ko-KR" altLang="en-US" sz="1800">
                <a:latin typeface="Lucida Console" panose="020B0609040504020204" pitchFamily="49" charset="0"/>
              </a:rPr>
              <a:t>포인터 변수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to_one = &amp;one;     // to_one</a:t>
            </a:r>
            <a:r>
              <a:rPr lang="ko-KR" altLang="en-US" sz="1800">
                <a:latin typeface="Lucida Console" panose="020B0609040504020204" pitchFamily="49" charset="0"/>
              </a:rPr>
              <a:t>은 </a:t>
            </a:r>
            <a:r>
              <a:rPr lang="en-US" altLang="ko-KR" sz="1800">
                <a:latin typeface="Lucida Console" panose="020B0609040504020204" pitchFamily="49" charset="0"/>
              </a:rPr>
              <a:t>one</a:t>
            </a:r>
            <a:r>
              <a:rPr lang="ko-KR" altLang="en-US" sz="1800">
                <a:latin typeface="Lucida Console" panose="020B0609040504020204" pitchFamily="49" charset="0"/>
              </a:rPr>
              <a:t>을 가리킴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one = one + 1;     // one ≡ 2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one = *to_one + 1; // one ≡ 3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*to_one = one + 1; // one ≡ 4</a:t>
            </a:r>
          </a:p>
          <a:p>
            <a:r>
              <a:rPr lang="ko-KR" altLang="en-US"/>
              <a:t>포인터와 일반 변수를 함께 선언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one, *to_one;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one, *to_one = &amp;one; // </a:t>
            </a:r>
            <a:r>
              <a:rPr lang="ko-KR" altLang="en-US" sz="1800">
                <a:latin typeface="Lucida Console" panose="020B0609040504020204" pitchFamily="49" charset="0"/>
              </a:rPr>
              <a:t>선언과 함께 초기화</a:t>
            </a:r>
            <a:r>
              <a:rPr lang="en-US" altLang="ko-KR" sz="1800">
                <a:latin typeface="Lucida Console" panose="020B0609040504020204" pitchFamily="49" charset="0"/>
              </a:rPr>
              <a:t>!</a:t>
            </a:r>
          </a:p>
        </p:txBody>
      </p:sp>
      <p:grpSp>
        <p:nvGrpSpPr>
          <p:cNvPr id="338958" name="Group 14"/>
          <p:cNvGrpSpPr>
            <a:grpSpLocks/>
          </p:cNvGrpSpPr>
          <p:nvPr/>
        </p:nvGrpSpPr>
        <p:grpSpPr bwMode="auto">
          <a:xfrm>
            <a:off x="6927850" y="3017838"/>
            <a:ext cx="1173163" cy="771525"/>
            <a:chOff x="4364" y="1901"/>
            <a:chExt cx="739" cy="486"/>
          </a:xfrm>
        </p:grpSpPr>
        <p:sp>
          <p:nvSpPr>
            <p:cNvPr id="338948" name="Rectangle 4"/>
            <p:cNvSpPr>
              <a:spLocks noChangeArrowheads="1"/>
            </p:cNvSpPr>
            <p:nvPr/>
          </p:nvSpPr>
          <p:spPr bwMode="auto">
            <a:xfrm>
              <a:off x="4422" y="2114"/>
              <a:ext cx="681" cy="273"/>
            </a:xfrm>
            <a:prstGeom prst="rect">
              <a:avLst/>
            </a:prstGeom>
            <a:solidFill>
              <a:srgbClr val="FFF3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1</a:t>
              </a:r>
            </a:p>
          </p:txBody>
        </p:sp>
        <p:sp>
          <p:nvSpPr>
            <p:cNvPr id="338953" name="Text Box 9"/>
            <p:cNvSpPr txBox="1">
              <a:spLocks noChangeArrowheads="1"/>
            </p:cNvSpPr>
            <p:nvPr/>
          </p:nvSpPr>
          <p:spPr bwMode="auto">
            <a:xfrm>
              <a:off x="4364" y="1901"/>
              <a:ext cx="37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FF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/>
                <a:t>one</a:t>
              </a:r>
            </a:p>
          </p:txBody>
        </p:sp>
      </p:grpSp>
      <p:grpSp>
        <p:nvGrpSpPr>
          <p:cNvPr id="338959" name="Group 15"/>
          <p:cNvGrpSpPr>
            <a:grpSpLocks/>
          </p:cNvGrpSpPr>
          <p:nvPr/>
        </p:nvGrpSpPr>
        <p:grpSpPr bwMode="auto">
          <a:xfrm>
            <a:off x="6948488" y="4221163"/>
            <a:ext cx="1152525" cy="749300"/>
            <a:chOff x="4377" y="2659"/>
            <a:chExt cx="726" cy="472"/>
          </a:xfrm>
        </p:grpSpPr>
        <p:sp>
          <p:nvSpPr>
            <p:cNvPr id="338949" name="Rectangle 5"/>
            <p:cNvSpPr>
              <a:spLocks noChangeArrowheads="1"/>
            </p:cNvSpPr>
            <p:nvPr/>
          </p:nvSpPr>
          <p:spPr bwMode="auto">
            <a:xfrm>
              <a:off x="4422" y="2659"/>
              <a:ext cx="681" cy="273"/>
            </a:xfrm>
            <a:prstGeom prst="rect">
              <a:avLst/>
            </a:prstGeom>
            <a:solidFill>
              <a:srgbClr val="FFF3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ko-KR"/>
            </a:p>
          </p:txBody>
        </p:sp>
        <p:sp>
          <p:nvSpPr>
            <p:cNvPr id="338951" name="Rectangle 7"/>
            <p:cNvSpPr>
              <a:spLocks noChangeArrowheads="1"/>
            </p:cNvSpPr>
            <p:nvPr/>
          </p:nvSpPr>
          <p:spPr bwMode="auto">
            <a:xfrm>
              <a:off x="4739" y="2750"/>
              <a:ext cx="91" cy="90"/>
            </a:xfrm>
            <a:prstGeom prst="rect">
              <a:avLst/>
            </a:prstGeom>
            <a:solidFill>
              <a:srgbClr val="FFF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ko-KR"/>
            </a:p>
          </p:txBody>
        </p:sp>
        <p:sp>
          <p:nvSpPr>
            <p:cNvPr id="338954" name="Text Box 10"/>
            <p:cNvSpPr txBox="1">
              <a:spLocks noChangeArrowheads="1"/>
            </p:cNvSpPr>
            <p:nvPr/>
          </p:nvSpPr>
          <p:spPr bwMode="auto">
            <a:xfrm>
              <a:off x="4377" y="2900"/>
              <a:ext cx="63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FF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/>
                <a:t>to_one</a:t>
              </a:r>
            </a:p>
          </p:txBody>
        </p:sp>
      </p:grpSp>
      <p:sp>
        <p:nvSpPr>
          <p:cNvPr id="338955" name="Rectangle 11"/>
          <p:cNvSpPr>
            <a:spLocks noChangeArrowheads="1"/>
          </p:cNvSpPr>
          <p:nvPr/>
        </p:nvSpPr>
        <p:spPr bwMode="auto">
          <a:xfrm>
            <a:off x="7019925" y="3355975"/>
            <a:ext cx="1081088" cy="433388"/>
          </a:xfrm>
          <a:prstGeom prst="rect">
            <a:avLst/>
          </a:prstGeom>
          <a:solidFill>
            <a:srgbClr val="FFF3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/>
              <a:t>2</a:t>
            </a:r>
          </a:p>
        </p:txBody>
      </p:sp>
      <p:sp>
        <p:nvSpPr>
          <p:cNvPr id="338956" name="Rectangle 12"/>
          <p:cNvSpPr>
            <a:spLocks noChangeArrowheads="1"/>
          </p:cNvSpPr>
          <p:nvPr/>
        </p:nvSpPr>
        <p:spPr bwMode="auto">
          <a:xfrm>
            <a:off x="7019925" y="3355975"/>
            <a:ext cx="1081088" cy="433388"/>
          </a:xfrm>
          <a:prstGeom prst="rect">
            <a:avLst/>
          </a:prstGeom>
          <a:solidFill>
            <a:srgbClr val="FFF3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/>
              <a:t>3</a:t>
            </a:r>
          </a:p>
        </p:txBody>
      </p:sp>
      <p:sp>
        <p:nvSpPr>
          <p:cNvPr id="338957" name="Rectangle 13"/>
          <p:cNvSpPr>
            <a:spLocks noChangeArrowheads="1"/>
          </p:cNvSpPr>
          <p:nvPr/>
        </p:nvSpPr>
        <p:spPr bwMode="auto">
          <a:xfrm>
            <a:off x="7019925" y="3355975"/>
            <a:ext cx="1081088" cy="433388"/>
          </a:xfrm>
          <a:prstGeom prst="rect">
            <a:avLst/>
          </a:prstGeom>
          <a:solidFill>
            <a:srgbClr val="FFF3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/>
              <a:t>4</a:t>
            </a:r>
          </a:p>
        </p:txBody>
      </p:sp>
      <p:cxnSp>
        <p:nvCxnSpPr>
          <p:cNvPr id="338952" name="AutoShape 8"/>
          <p:cNvCxnSpPr>
            <a:cxnSpLocks noChangeShapeType="1"/>
            <a:stCxn id="338951" idx="3"/>
            <a:endCxn id="338948" idx="1"/>
          </p:cNvCxnSpPr>
          <p:nvPr/>
        </p:nvCxnSpPr>
        <p:spPr bwMode="auto">
          <a:xfrm flipH="1" flipV="1">
            <a:off x="7019925" y="3573463"/>
            <a:ext cx="647700" cy="863600"/>
          </a:xfrm>
          <a:prstGeom prst="curvedConnector5">
            <a:avLst>
              <a:gd name="adj1" fmla="val -35051"/>
              <a:gd name="adj2" fmla="val 41727"/>
              <a:gd name="adj3" fmla="val 135296"/>
            </a:avLst>
          </a:prstGeom>
          <a:noFill/>
          <a:ln w="19050">
            <a:solidFill>
              <a:srgbClr val="0000FF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38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38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38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8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55" grpId="0" animBg="1"/>
      <p:bldP spid="338956" grpId="0" animBg="1"/>
      <p:bldP spid="3389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821D9-47E3-4A67-B7A4-789609AF41BB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포인터 제</a:t>
            </a:r>
            <a:r>
              <a:rPr lang="en-US" altLang="ko-KR"/>
              <a:t>1</a:t>
            </a:r>
            <a:r>
              <a:rPr lang="ko-KR" altLang="en-US"/>
              <a:t>법칙</a:t>
            </a:r>
            <a:r>
              <a:rPr lang="en-US" altLang="ko-KR"/>
              <a:t>(law1.c)</a:t>
            </a:r>
          </a:p>
        </p:txBody>
      </p:sp>
      <p:sp>
        <p:nvSpPr>
          <p:cNvPr id="3440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64163" y="2636838"/>
            <a:ext cx="3322637" cy="3600450"/>
          </a:xfrm>
        </p:spPr>
        <p:txBody>
          <a:bodyPr/>
          <a:lstStyle/>
          <a:p>
            <a:pPr lvl="1">
              <a:buFont typeface="Wingdings" panose="05000000000000000000" pitchFamily="2" charset="2"/>
              <a:buNone/>
            </a:pPr>
            <a:r>
              <a:rPr lang="ko-KR" altLang="en-US" sz="1800" b="1"/>
              <a:t>포인터 제</a:t>
            </a:r>
            <a:r>
              <a:rPr lang="en-US" altLang="ko-KR" sz="1800" b="1"/>
              <a:t>1</a:t>
            </a:r>
            <a:r>
              <a:rPr lang="ko-KR" altLang="en-US" sz="1800" b="1"/>
              <a:t>법칙의 의미</a:t>
            </a:r>
          </a:p>
          <a:p>
            <a:pPr lvl="1"/>
            <a:r>
              <a:rPr lang="ko-KR" altLang="en-US" sz="1800"/>
              <a:t>주소연산을 취한 결과에 간접참조연산을 취하면 원래 변수와 같다</a:t>
            </a:r>
          </a:p>
        </p:txBody>
      </p:sp>
      <p:sp>
        <p:nvSpPr>
          <p:cNvPr id="344070" name="AutoShape 6" descr="파랑 박엽지"/>
          <p:cNvSpPr>
            <a:spLocks noChangeArrowheads="1"/>
          </p:cNvSpPr>
          <p:nvPr/>
        </p:nvSpPr>
        <p:spPr bwMode="auto">
          <a:xfrm>
            <a:off x="5795963" y="1125538"/>
            <a:ext cx="2879725" cy="1439862"/>
          </a:xfrm>
          <a:prstGeom prst="bevel">
            <a:avLst>
              <a:gd name="adj" fmla="val 6014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accent2"/>
                </a:solidFill>
              </a:rPr>
              <a:t>포인터 제</a:t>
            </a:r>
            <a:r>
              <a:rPr lang="en-US" altLang="ko-KR" sz="2000" b="1">
                <a:solidFill>
                  <a:schemeClr val="accent2"/>
                </a:solidFill>
              </a:rPr>
              <a:t>1</a:t>
            </a:r>
            <a:r>
              <a:rPr lang="ko-KR" altLang="en-US" sz="2000" b="1">
                <a:solidFill>
                  <a:schemeClr val="accent2"/>
                </a:solidFill>
              </a:rPr>
              <a:t>법칙</a:t>
            </a:r>
          </a:p>
          <a:p>
            <a:pPr algn="ctr"/>
            <a:endParaRPr lang="ko-KR" altLang="en-US" sz="2000"/>
          </a:p>
          <a:p>
            <a:pPr algn="ctr"/>
            <a:r>
              <a:rPr lang="ko-KR" altLang="en-US" sz="2000"/>
              <a:t>*</a:t>
            </a:r>
            <a:r>
              <a:rPr lang="en-US" altLang="ko-KR" sz="2000"/>
              <a:t>(&amp; a) ≡ a</a:t>
            </a:r>
            <a:endParaRPr lang="ko-KR" altLang="en-US" sz="2000"/>
          </a:p>
        </p:txBody>
      </p:sp>
      <p:sp>
        <p:nvSpPr>
          <p:cNvPr id="344072" name="Rectangle 8"/>
          <p:cNvSpPr>
            <a:spLocks noChangeArrowheads="1"/>
          </p:cNvSpPr>
          <p:nvPr/>
        </p:nvSpPr>
        <p:spPr bwMode="auto">
          <a:xfrm>
            <a:off x="4897338" y="4365625"/>
            <a:ext cx="3784700" cy="1871663"/>
          </a:xfrm>
          <a:prstGeom prst="rect">
            <a:avLst/>
          </a:prstGeom>
          <a:solidFill>
            <a:srgbClr val="FFF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 dirty="0">
                <a:latin typeface="Lucida Console" panose="020B0609040504020204" pitchFamily="49" charset="0"/>
              </a:rPr>
              <a:t>실행결과</a:t>
            </a:r>
            <a:r>
              <a:rPr lang="en-US" altLang="ko-KR" sz="1600" b="1" dirty="0">
                <a:latin typeface="Lucida Console" panose="020B0609040504020204" pitchFamily="49" charset="0"/>
              </a:rPr>
              <a:t>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 err="1">
                <a:latin typeface="Lucida Console" panose="020B0609040504020204" pitchFamily="49" charset="0"/>
              </a:rPr>
              <a:t>숫자</a:t>
            </a:r>
            <a:r>
              <a:rPr lang="en-US" altLang="ko-KR" sz="1600" dirty="0">
                <a:latin typeface="Lucida Console" panose="020B0609040504020204" pitchFamily="49" charset="0"/>
              </a:rPr>
              <a:t> </a:t>
            </a:r>
            <a:r>
              <a:rPr lang="en-US" altLang="ko-KR" sz="1600" dirty="0" err="1">
                <a:latin typeface="Lucida Console" panose="020B0609040504020204" pitchFamily="49" charset="0"/>
              </a:rPr>
              <a:t>n을</a:t>
            </a:r>
            <a:r>
              <a:rPr lang="en-US" altLang="ko-KR" sz="1600" dirty="0">
                <a:latin typeface="Lucida Console" panose="020B0609040504020204" pitchFamily="49" charset="0"/>
              </a:rPr>
              <a:t> </a:t>
            </a:r>
            <a:r>
              <a:rPr lang="en-US" altLang="ko-KR" sz="1600" dirty="0" err="1">
                <a:latin typeface="Lucida Console" panose="020B0609040504020204" pitchFamily="49" charset="0"/>
              </a:rPr>
              <a:t>입력해</a:t>
            </a:r>
            <a:r>
              <a:rPr lang="en-US" altLang="ko-KR" sz="1600" dirty="0">
                <a:latin typeface="Lucida Console" panose="020B0609040504020204" pitchFamily="49" charset="0"/>
              </a:rPr>
              <a:t> </a:t>
            </a:r>
            <a:r>
              <a:rPr lang="en-US" altLang="ko-KR" sz="1600" dirty="0" err="1">
                <a:latin typeface="Lucida Console" panose="020B0609040504020204" pitchFamily="49" charset="0"/>
              </a:rPr>
              <a:t>주세요</a:t>
            </a:r>
            <a:r>
              <a:rPr lang="en-US" altLang="ko-KR" sz="1600" dirty="0">
                <a:latin typeface="Lucida Console" panose="020B0609040504020204" pitchFamily="49" charset="0"/>
              </a:rPr>
              <a:t>. </a:t>
            </a:r>
            <a:r>
              <a:rPr lang="en-US" altLang="ko-KR" sz="1600" dirty="0">
                <a:solidFill>
                  <a:srgbClr val="0000FF"/>
                </a:solidFill>
                <a:latin typeface="Lucida Console" panose="020B0609040504020204" pitchFamily="49" charset="0"/>
              </a:rPr>
              <a:t>275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n        = 275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600" dirty="0">
                <a:latin typeface="Lucida Console" panose="020B0609040504020204" pitchFamily="49" charset="0"/>
              </a:rPr>
              <a:t>*&amp;n      = 275</a:t>
            </a:r>
          </a:p>
        </p:txBody>
      </p:sp>
      <p:pic>
        <p:nvPicPr>
          <p:cNvPr id="4" name="내용 개체 틀 3">
            <a:extLst>
              <a:ext uri="{FF2B5EF4-FFF2-40B4-BE49-F238E27FC236}">
                <a16:creationId xmlns:a16="http://schemas.microsoft.com/office/drawing/2014/main" id="{8BE82E0E-4C02-4B74-A95B-8100DB4CCA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457199" y="1418977"/>
            <a:ext cx="4417913" cy="5264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4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4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4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4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4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70" grpId="1" animBg="1"/>
      <p:bldP spid="3440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10.2  </a:t>
            </a:r>
            <a:r>
              <a:rPr lang="ko-KR" altLang="en-US"/>
              <a:t>포인터 인수전달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모자이크">
  <a:themeElements>
    <a:clrScheme name="2_모자이크 9">
      <a:dk1>
        <a:srgbClr val="000000"/>
      </a:dk1>
      <a:lt1>
        <a:srgbClr val="FFFFFF"/>
      </a:lt1>
      <a:dk2>
        <a:srgbClr val="000000"/>
      </a:dk2>
      <a:lt2>
        <a:srgbClr val="440044"/>
      </a:lt2>
      <a:accent1>
        <a:srgbClr val="FFCCCC"/>
      </a:accent1>
      <a:accent2>
        <a:srgbClr val="790571"/>
      </a:accent2>
      <a:accent3>
        <a:srgbClr val="FFFFFF"/>
      </a:accent3>
      <a:accent4>
        <a:srgbClr val="000000"/>
      </a:accent4>
      <a:accent5>
        <a:srgbClr val="FFE2E2"/>
      </a:accent5>
      <a:accent6>
        <a:srgbClr val="6D0466"/>
      </a:accent6>
      <a:hlink>
        <a:srgbClr val="993366"/>
      </a:hlink>
      <a:folHlink>
        <a:srgbClr val="9F839F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  <a:cs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  <a:cs typeface="Tahoma" panose="020B0604030504040204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latin typeface="+mn-lt"/>
            <a:ea typeface="+mn-ea"/>
          </a:defRPr>
        </a:defPPr>
      </a:lstStyle>
    </a:tx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F9E783-A256-4BD6-BE57-1C699D4203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343BF7-6791-4689-921C-CBE7D5B3C5E6}">
  <ds:schemaRefs>
    <ds:schemaRef ds:uri="http://schemas.microsoft.com/office/2006/documentManagement/types"/>
    <ds:schemaRef ds:uri="14fbc630-f9ee-44d0-8c96-893ff621d69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0BFD06E-E200-486E-87B7-FD99C5D42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335</TotalTime>
  <Words>2451</Words>
  <Application>Microsoft Office PowerPoint</Application>
  <PresentationFormat>화면 슬라이드 쇼(4:3)</PresentationFormat>
  <Paragraphs>414</Paragraphs>
  <Slides>45</Slides>
  <Notes>41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45</vt:i4>
      </vt:variant>
    </vt:vector>
  </HeadingPairs>
  <TitlesOfParts>
    <vt:vector size="53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10  포인터</vt:lpstr>
      <vt:lpstr>이 장의 내용 </vt:lpstr>
      <vt:lpstr>10.1  포인터란</vt:lpstr>
      <vt:lpstr>메모리 구조</vt:lpstr>
      <vt:lpstr>포인터</vt:lpstr>
      <vt:lpstr>포인터 선언과 사용</vt:lpstr>
      <vt:lpstr>포인터 제1법칙(law1.c)</vt:lpstr>
      <vt:lpstr>10.2  포인터 인수전달</vt:lpstr>
      <vt:lpstr>포인터 인수전달</vt:lpstr>
      <vt:lpstr>변수 값 교환 함수(swapFun.c)</vt:lpstr>
      <vt:lpstr>swapFun.c의 동작</vt:lpstr>
      <vt:lpstr>10.3  배열과 포인터</vt:lpstr>
      <vt:lpstr>배열과 포인터</vt:lpstr>
      <vt:lpstr>arrayName.c</vt:lpstr>
      <vt:lpstr>ptrIncr.c</vt:lpstr>
      <vt:lpstr>포인터를 통한 배열원소 참조</vt:lpstr>
      <vt:lpstr>포인터 제2법칙(law2.c)</vt:lpstr>
      <vt:lpstr>포인터 제2법칙: 포인터 상수</vt:lpstr>
      <vt:lpstr>배열 매개변수는 포인터 변수</vt:lpstr>
      <vt:lpstr>10.4  더 복잡한 선언문</vt:lpstr>
      <vt:lpstr>포인터의 포인터</vt:lpstr>
      <vt:lpstr>C 선언문에 내재된 철학</vt:lpstr>
      <vt:lpstr>더 복잡한 선언문 이해</vt:lpstr>
      <vt:lpstr>typedef</vt:lpstr>
      <vt:lpstr>복잡한 타입은 typedef 이용</vt:lpstr>
      <vt:lpstr>10.5  void 포인터</vt:lpstr>
      <vt:lpstr>void 포인터</vt:lpstr>
      <vt:lpstr>void 포인터 매개변수 </vt:lpstr>
      <vt:lpstr>void 포인터에 대한 간접참조</vt:lpstr>
      <vt:lpstr>void 포인터에 대한 간접참조 예</vt:lpstr>
      <vt:lpstr>10.7  함수 포인터</vt:lpstr>
      <vt:lpstr>함수 포인터</vt:lpstr>
      <vt:lpstr>average.c(1/2)</vt:lpstr>
      <vt:lpstr>average.c(2/2)</vt:lpstr>
      <vt:lpstr>Key Point</vt:lpstr>
      <vt:lpstr>Key Point 1</vt:lpstr>
      <vt:lpstr>Key Point 2</vt:lpstr>
      <vt:lpstr>Key Point 3</vt:lpstr>
      <vt:lpstr>요약(1/3)</vt:lpstr>
      <vt:lpstr>요약(2/3)</vt:lpstr>
      <vt:lpstr>요약(3/3)</vt:lpstr>
      <vt:lpstr>프로그래밍 실습</vt:lpstr>
      <vt:lpstr>▶ 프로그래밍 실습 1 </vt:lpstr>
      <vt:lpstr>▶ 프로그래밍 실습 2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포인터</dc:title>
  <dc:creator>우균</dc:creator>
  <cp:lastModifiedBy>인피니티북스 편집부</cp:lastModifiedBy>
  <cp:revision>228</cp:revision>
  <cp:lastPrinted>1995-10-08T01:49:42Z</cp:lastPrinted>
  <dcterms:created xsi:type="dcterms:W3CDTF">1995-11-01T10:23:08Z</dcterms:created>
  <dcterms:modified xsi:type="dcterms:W3CDTF">2020-09-21T00:56:48Z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