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7" r:id="rId4"/>
  </p:sldMasterIdLst>
  <p:notesMasterIdLst>
    <p:notesMasterId r:id="rId62"/>
  </p:notesMasterIdLst>
  <p:handoutMasterIdLst>
    <p:handoutMasterId r:id="rId63"/>
  </p:handoutMasterIdLst>
  <p:sldIdLst>
    <p:sldId id="420" r:id="rId5"/>
    <p:sldId id="291" r:id="rId6"/>
    <p:sldId id="352" r:id="rId7"/>
    <p:sldId id="385" r:id="rId8"/>
    <p:sldId id="353" r:id="rId9"/>
    <p:sldId id="354" r:id="rId10"/>
    <p:sldId id="355" r:id="rId11"/>
    <p:sldId id="356" r:id="rId12"/>
    <p:sldId id="357" r:id="rId13"/>
    <p:sldId id="360" r:id="rId14"/>
    <p:sldId id="363" r:id="rId15"/>
    <p:sldId id="392" r:id="rId16"/>
    <p:sldId id="364" r:id="rId17"/>
    <p:sldId id="365" r:id="rId18"/>
    <p:sldId id="366" r:id="rId19"/>
    <p:sldId id="367" r:id="rId20"/>
    <p:sldId id="388" r:id="rId21"/>
    <p:sldId id="369" r:id="rId22"/>
    <p:sldId id="371" r:id="rId23"/>
    <p:sldId id="372" r:id="rId24"/>
    <p:sldId id="394" r:id="rId25"/>
    <p:sldId id="373" r:id="rId26"/>
    <p:sldId id="374" r:id="rId27"/>
    <p:sldId id="396" r:id="rId28"/>
    <p:sldId id="397" r:id="rId29"/>
    <p:sldId id="375" r:id="rId30"/>
    <p:sldId id="378" r:id="rId31"/>
    <p:sldId id="376" r:id="rId32"/>
    <p:sldId id="377" r:id="rId33"/>
    <p:sldId id="379" r:id="rId34"/>
    <p:sldId id="380" r:id="rId35"/>
    <p:sldId id="398" r:id="rId36"/>
    <p:sldId id="399" r:id="rId37"/>
    <p:sldId id="400" r:id="rId38"/>
    <p:sldId id="401" r:id="rId39"/>
    <p:sldId id="402" r:id="rId40"/>
    <p:sldId id="403" r:id="rId41"/>
    <p:sldId id="405" r:id="rId42"/>
    <p:sldId id="408" r:id="rId43"/>
    <p:sldId id="407" r:id="rId44"/>
    <p:sldId id="409" r:id="rId45"/>
    <p:sldId id="410" r:id="rId46"/>
    <p:sldId id="411" r:id="rId47"/>
    <p:sldId id="412" r:id="rId48"/>
    <p:sldId id="413" r:id="rId49"/>
    <p:sldId id="414" r:id="rId50"/>
    <p:sldId id="415" r:id="rId51"/>
    <p:sldId id="393" r:id="rId52"/>
    <p:sldId id="381" r:id="rId53"/>
    <p:sldId id="383" r:id="rId54"/>
    <p:sldId id="416" r:id="rId55"/>
    <p:sldId id="417" r:id="rId56"/>
    <p:sldId id="391" r:id="rId57"/>
    <p:sldId id="382" r:id="rId58"/>
    <p:sldId id="418" r:id="rId59"/>
    <p:sldId id="384" r:id="rId60"/>
    <p:sldId id="419" r:id="rId61"/>
  </p:sldIdLst>
  <p:sldSz cx="9144000" cy="6858000" type="screen4x3"/>
  <p:notesSz cx="6858000" cy="9144000"/>
  <p:defaultTextStyle>
    <a:defPPr>
      <a:defRPr lang="en-US"/>
    </a:defPPr>
    <a:lvl1pPr algn="l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kumimoji="1" sz="2000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6pPr>
    <a:lvl7pPr marL="2743200" algn="l" defTabSz="914400" rtl="0" eaLnBrk="1" latinLnBrk="1" hangingPunct="1">
      <a:defRPr kumimoji="1" sz="2000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7pPr>
    <a:lvl8pPr marL="3200400" algn="l" defTabSz="914400" rtl="0" eaLnBrk="1" latinLnBrk="1" hangingPunct="1">
      <a:defRPr kumimoji="1" sz="2000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8pPr>
    <a:lvl9pPr marL="3657600" algn="l" defTabSz="914400" rtl="0" eaLnBrk="1" latinLnBrk="1" hangingPunct="1">
      <a:defRPr kumimoji="1" sz="2000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85">
          <p15:clr>
            <a:srgbClr val="A4A3A4"/>
          </p15:clr>
        </p15:guide>
        <p15:guide id="2" pos="144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FF"/>
    <a:srgbClr val="FF6600"/>
    <a:srgbClr val="0000FF"/>
    <a:srgbClr val="9900CC"/>
    <a:srgbClr val="800080"/>
    <a:srgbClr val="660066"/>
    <a:srgbClr val="008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 autoAdjust="0"/>
    <p:restoredTop sz="94660" autoAdjust="0"/>
  </p:normalViewPr>
  <p:slideViewPr>
    <p:cSldViewPr>
      <p:cViewPr varScale="1">
        <p:scale>
          <a:sx n="114" d="100"/>
          <a:sy n="114" d="100"/>
        </p:scale>
        <p:origin x="804" y="96"/>
      </p:cViewPr>
      <p:guideLst>
        <p:guide orient="horz" pos="2285"/>
        <p:guide pos="1446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-4956"/>
    </p:cViewPr>
  </p:sorterViewPr>
  <p:notesViewPr>
    <p:cSldViewPr>
      <p:cViewPr varScale="1">
        <p:scale>
          <a:sx n="68" d="100"/>
          <a:sy n="68" d="100"/>
        </p:scale>
        <p:origin x="3288" y="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theme" Target="theme/theme1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45.xml"/><Relationship Id="rId3" Type="http://schemas.openxmlformats.org/officeDocument/2006/relationships/slide" Target="slides/slide17.xml"/><Relationship Id="rId7" Type="http://schemas.openxmlformats.org/officeDocument/2006/relationships/slide" Target="slides/slide41.xml"/><Relationship Id="rId2" Type="http://schemas.openxmlformats.org/officeDocument/2006/relationships/slide" Target="slides/slide4.xml"/><Relationship Id="rId1" Type="http://schemas.openxmlformats.org/officeDocument/2006/relationships/slide" Target="slides/slide2.xml"/><Relationship Id="rId6" Type="http://schemas.openxmlformats.org/officeDocument/2006/relationships/slide" Target="slides/slide32.xml"/><Relationship Id="rId5" Type="http://schemas.openxmlformats.org/officeDocument/2006/relationships/slide" Target="slides/slide31.xml"/><Relationship Id="rId10" Type="http://schemas.openxmlformats.org/officeDocument/2006/relationships/slide" Target="slides/slide53.xml"/><Relationship Id="rId4" Type="http://schemas.openxmlformats.org/officeDocument/2006/relationships/slide" Target="slides/slide29.xml"/><Relationship Id="rId9" Type="http://schemas.openxmlformats.org/officeDocument/2006/relationships/slide" Target="slides/slide4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fld id="{A56B295F-9B9C-4989-BB03-FA4C2B890634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471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ko-KR" noProof="0"/>
              <a:t>마스터 문자열 유형 편집</a:t>
            </a:r>
          </a:p>
          <a:p>
            <a:pPr lvl="1"/>
            <a:r>
              <a:rPr lang="ko-KR" altLang="ko-KR" noProof="0"/>
              <a:t>둘째 수준</a:t>
            </a:r>
          </a:p>
          <a:p>
            <a:pPr lvl="2"/>
            <a:r>
              <a:rPr lang="ko-KR" altLang="ko-KR" noProof="0"/>
              <a:t>셋째 수준</a:t>
            </a:r>
          </a:p>
          <a:p>
            <a:pPr lvl="3"/>
            <a:r>
              <a:rPr lang="ko-KR" altLang="ko-KR" noProof="0"/>
              <a:t>넷째 수준</a:t>
            </a:r>
          </a:p>
          <a:p>
            <a:pPr lvl="4"/>
            <a:r>
              <a:rPr lang="ko-KR" altLang="ko-KR" noProof="0"/>
              <a:t>다섯째 수준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fld id="{6458E249-18C8-4308-A33D-B3ADA3A292B8}" type="slidenum">
              <a:rPr lang="ko-KR" altLang="ko-KR"/>
              <a:pPr/>
              <a:t>‹#›</a:t>
            </a:fld>
            <a:endParaRPr lang="ko-KR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fld id="{B18798D9-48D5-4FCF-B8F1-02E51C66F096}" type="slidenum">
              <a:rPr lang="ko-KR" altLang="ko-KR" sz="1200">
                <a:latin typeface="Times New Roman" panose="02020603050405020304" pitchFamily="18" charset="0"/>
              </a:rPr>
              <a:pPr eaLnBrk="1" hangingPunct="1"/>
              <a:t>2</a:t>
            </a:fld>
            <a:endParaRPr lang="ko-KR" altLang="ko-KR" sz="1200">
              <a:latin typeface="Times New Roman" panose="02020603050405020304" pitchFamily="18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fld id="{E1AAA3B4-63BE-4D49-B09E-5508FE3954D6}" type="slidenum">
              <a:rPr lang="ko-KR" altLang="ko-KR" sz="1200">
                <a:latin typeface="Times New Roman" panose="02020603050405020304" pitchFamily="18" charset="0"/>
              </a:rPr>
              <a:pPr eaLnBrk="1" hangingPunct="1"/>
              <a:t>11</a:t>
            </a:fld>
            <a:endParaRPr lang="ko-KR" altLang="ko-KR" sz="1200">
              <a:latin typeface="Times New Roman" panose="02020603050405020304" pitchFamily="18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fld id="{4CEA4173-4AE0-4C77-927E-800DE6151A41}" type="slidenum">
              <a:rPr lang="ko-KR" altLang="ko-KR" sz="1200">
                <a:latin typeface="Times New Roman" panose="02020603050405020304" pitchFamily="18" charset="0"/>
              </a:rPr>
              <a:pPr eaLnBrk="1" hangingPunct="1"/>
              <a:t>12</a:t>
            </a:fld>
            <a:endParaRPr lang="ko-KR" altLang="ko-KR" sz="1200">
              <a:latin typeface="Times New Roman" panose="02020603050405020304" pitchFamily="18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fld id="{3899FA66-A0F9-43CC-B242-457D4302B56A}" type="slidenum">
              <a:rPr lang="ko-KR" altLang="ko-KR" sz="1200">
                <a:latin typeface="Times New Roman" panose="02020603050405020304" pitchFamily="18" charset="0"/>
              </a:rPr>
              <a:pPr eaLnBrk="1" hangingPunct="1"/>
              <a:t>13</a:t>
            </a:fld>
            <a:endParaRPr lang="ko-KR" altLang="ko-KR" sz="1200">
              <a:latin typeface="Times New Roman" panose="02020603050405020304" pitchFamily="18" charset="0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fld id="{2DC42FC3-0C47-48A5-B8BE-43751CADB78D}" type="slidenum">
              <a:rPr lang="ko-KR" altLang="ko-KR" sz="1200">
                <a:latin typeface="Times New Roman" panose="02020603050405020304" pitchFamily="18" charset="0"/>
              </a:rPr>
              <a:pPr eaLnBrk="1" hangingPunct="1"/>
              <a:t>14</a:t>
            </a:fld>
            <a:endParaRPr lang="ko-KR" altLang="ko-KR" sz="1200">
              <a:latin typeface="Times New Roman" panose="02020603050405020304" pitchFamily="18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fld id="{C630D84A-8277-439D-8A5C-41F322BD1765}" type="slidenum">
              <a:rPr lang="ko-KR" altLang="ko-KR" sz="1200">
                <a:latin typeface="Times New Roman" panose="02020603050405020304" pitchFamily="18" charset="0"/>
              </a:rPr>
              <a:pPr eaLnBrk="1" hangingPunct="1"/>
              <a:t>15</a:t>
            </a:fld>
            <a:endParaRPr lang="ko-KR" altLang="ko-KR" sz="1200">
              <a:latin typeface="Times New Roman" panose="02020603050405020304" pitchFamily="18" charset="0"/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fld id="{EF1F56F1-A833-4C58-B090-24906C25D7E0}" type="slidenum">
              <a:rPr lang="ko-KR" altLang="ko-KR" sz="1200">
                <a:latin typeface="Times New Roman" panose="02020603050405020304" pitchFamily="18" charset="0"/>
              </a:rPr>
              <a:pPr eaLnBrk="1" hangingPunct="1"/>
              <a:t>16</a:t>
            </a:fld>
            <a:endParaRPr lang="ko-KR" altLang="ko-KR" sz="1200">
              <a:latin typeface="Times New Roman" panose="02020603050405020304" pitchFamily="18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fld id="{24F41945-94C7-41E0-8EDF-553954E6F908}" type="slidenum">
              <a:rPr lang="ko-KR" altLang="ko-KR" sz="1200">
                <a:latin typeface="Times New Roman" panose="02020603050405020304" pitchFamily="18" charset="0"/>
              </a:rPr>
              <a:pPr eaLnBrk="1" hangingPunct="1"/>
              <a:t>17</a:t>
            </a:fld>
            <a:endParaRPr lang="ko-KR" altLang="ko-KR" sz="1200">
              <a:latin typeface="Times New Roman" panose="02020603050405020304" pitchFamily="18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fld id="{8566C4B2-5063-4E1D-BAF6-3F713A357251}" type="slidenum">
              <a:rPr lang="ko-KR" altLang="ko-KR" sz="1200">
                <a:latin typeface="Times New Roman" panose="02020603050405020304" pitchFamily="18" charset="0"/>
              </a:rPr>
              <a:pPr eaLnBrk="1" hangingPunct="1"/>
              <a:t>18</a:t>
            </a:fld>
            <a:endParaRPr lang="ko-KR" altLang="ko-KR" sz="1200">
              <a:latin typeface="Times New Roman" panose="02020603050405020304" pitchFamily="18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fld id="{321BA7B9-0F78-421B-BACE-CA443CA6DE2B}" type="slidenum">
              <a:rPr lang="ko-KR" altLang="ko-KR" sz="1200">
                <a:latin typeface="Times New Roman" panose="02020603050405020304" pitchFamily="18" charset="0"/>
              </a:rPr>
              <a:pPr eaLnBrk="1" hangingPunct="1"/>
              <a:t>19</a:t>
            </a:fld>
            <a:endParaRPr lang="ko-KR" altLang="ko-KR" sz="1200">
              <a:latin typeface="Times New Roman" panose="02020603050405020304" pitchFamily="18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fld id="{84483567-FB8B-4E39-85BD-BDE8DFBD24DB}" type="slidenum">
              <a:rPr lang="ko-KR" altLang="ko-KR" sz="1200">
                <a:latin typeface="Times New Roman" panose="02020603050405020304" pitchFamily="18" charset="0"/>
              </a:rPr>
              <a:pPr eaLnBrk="1" hangingPunct="1"/>
              <a:t>20</a:t>
            </a:fld>
            <a:endParaRPr lang="ko-KR" altLang="ko-KR" sz="1200">
              <a:latin typeface="Times New Roman" panose="02020603050405020304" pitchFamily="18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fld id="{0B22151A-40D2-4FF5-9C93-7F54EFF6514F}" type="slidenum">
              <a:rPr lang="ko-KR" altLang="ko-KR" sz="1200">
                <a:latin typeface="Times New Roman" panose="02020603050405020304" pitchFamily="18" charset="0"/>
              </a:rPr>
              <a:pPr eaLnBrk="1" hangingPunct="1"/>
              <a:t>3</a:t>
            </a:fld>
            <a:endParaRPr lang="ko-KR" altLang="ko-KR" sz="1200">
              <a:latin typeface="Times New Roman" panose="02020603050405020304" pitchFamily="18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fld id="{37D29651-B3B6-4DBC-AC4F-BF849E156229}" type="slidenum">
              <a:rPr lang="ko-KR" altLang="ko-KR" sz="1200">
                <a:latin typeface="Times New Roman" panose="02020603050405020304" pitchFamily="18" charset="0"/>
              </a:rPr>
              <a:pPr eaLnBrk="1" hangingPunct="1"/>
              <a:t>22</a:t>
            </a:fld>
            <a:endParaRPr lang="ko-KR" altLang="ko-KR" sz="1200">
              <a:latin typeface="Times New Roman" panose="02020603050405020304" pitchFamily="18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fld id="{7600E414-04A2-46A6-8020-06BC83C5EF8E}" type="slidenum">
              <a:rPr lang="ko-KR" altLang="ko-KR" sz="1200">
                <a:latin typeface="Times New Roman" panose="02020603050405020304" pitchFamily="18" charset="0"/>
              </a:rPr>
              <a:pPr eaLnBrk="1" hangingPunct="1"/>
              <a:t>23</a:t>
            </a:fld>
            <a:endParaRPr lang="ko-KR" altLang="ko-KR" sz="1200">
              <a:latin typeface="Times New Roman" panose="02020603050405020304" pitchFamily="18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FB69EC-E419-4F8B-878C-756C42415638}" type="slidenum">
              <a:rPr lang="ko-KR" altLang="ko-KR"/>
              <a:pPr/>
              <a:t>24</a:t>
            </a:fld>
            <a:endParaRPr lang="ko-KR" altLang="ko-KR"/>
          </a:p>
        </p:txBody>
      </p:sp>
      <p:sp>
        <p:nvSpPr>
          <p:cNvPr id="366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6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98221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726B8A-29F1-4EB4-BE75-2D4CE10CCFDC}" type="slidenum">
              <a:rPr lang="ko-KR" altLang="ko-KR"/>
              <a:pPr/>
              <a:t>25</a:t>
            </a:fld>
            <a:endParaRPr lang="ko-KR" altLang="ko-KR"/>
          </a:p>
        </p:txBody>
      </p:sp>
      <p:sp>
        <p:nvSpPr>
          <p:cNvPr id="369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9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9493174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fld id="{96944898-98FD-4CE9-AB33-EAEDBDF884AC}" type="slidenum">
              <a:rPr lang="ko-KR" altLang="ko-KR" sz="1200">
                <a:latin typeface="Times New Roman" panose="02020603050405020304" pitchFamily="18" charset="0"/>
              </a:rPr>
              <a:pPr eaLnBrk="1" hangingPunct="1"/>
              <a:t>26</a:t>
            </a:fld>
            <a:endParaRPr lang="ko-KR" altLang="ko-KR" sz="1200">
              <a:latin typeface="Times New Roman" panose="02020603050405020304" pitchFamily="18" charset="0"/>
            </a:endParaRP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fld id="{AFA44FC2-92CA-48BF-B86B-724948A73B06}" type="slidenum">
              <a:rPr lang="ko-KR" altLang="ko-KR" sz="1200">
                <a:latin typeface="Times New Roman" panose="02020603050405020304" pitchFamily="18" charset="0"/>
              </a:rPr>
              <a:pPr eaLnBrk="1" hangingPunct="1"/>
              <a:t>27</a:t>
            </a:fld>
            <a:endParaRPr lang="ko-KR" altLang="ko-KR" sz="1200">
              <a:latin typeface="Times New Roman" panose="02020603050405020304" pitchFamily="18" charset="0"/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fld id="{679293C7-61A6-4913-8167-CB67C06099F7}" type="slidenum">
              <a:rPr lang="ko-KR" altLang="ko-KR" sz="1200">
                <a:latin typeface="Times New Roman" panose="02020603050405020304" pitchFamily="18" charset="0"/>
              </a:rPr>
              <a:pPr eaLnBrk="1" hangingPunct="1"/>
              <a:t>28</a:t>
            </a:fld>
            <a:endParaRPr lang="ko-KR" altLang="ko-KR" sz="1200">
              <a:latin typeface="Times New Roman" panose="02020603050405020304" pitchFamily="18" charset="0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fld id="{AB1FAADA-CC22-4B94-9749-8AFCA5FE1EE9}" type="slidenum">
              <a:rPr lang="ko-KR" altLang="ko-KR" sz="1200">
                <a:latin typeface="Times New Roman" panose="02020603050405020304" pitchFamily="18" charset="0"/>
              </a:rPr>
              <a:pPr eaLnBrk="1" hangingPunct="1"/>
              <a:t>29</a:t>
            </a:fld>
            <a:endParaRPr lang="ko-KR" altLang="ko-KR" sz="1200">
              <a:latin typeface="Times New Roman" panose="02020603050405020304" pitchFamily="18" charset="0"/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fld id="{31A22868-B643-4C6D-A5CF-93711C4828CD}" type="slidenum">
              <a:rPr lang="ko-KR" altLang="ko-KR" sz="1200">
                <a:latin typeface="Times New Roman" panose="02020603050405020304" pitchFamily="18" charset="0"/>
              </a:rPr>
              <a:pPr eaLnBrk="1" hangingPunct="1"/>
              <a:t>30</a:t>
            </a:fld>
            <a:endParaRPr lang="ko-KR" altLang="ko-KR" sz="1200">
              <a:latin typeface="Times New Roman" panose="02020603050405020304" pitchFamily="18" charset="0"/>
            </a:endParaRPr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fld id="{2C4F8F0A-1B16-4139-901B-FC0598CC5BB3}" type="slidenum">
              <a:rPr lang="ko-KR" altLang="ko-KR" sz="1200">
                <a:latin typeface="Times New Roman" panose="02020603050405020304" pitchFamily="18" charset="0"/>
              </a:rPr>
              <a:pPr eaLnBrk="1" hangingPunct="1"/>
              <a:t>31</a:t>
            </a:fld>
            <a:endParaRPr lang="ko-KR" altLang="ko-KR" sz="1200">
              <a:latin typeface="Times New Roman" panose="02020603050405020304" pitchFamily="18" charset="0"/>
            </a:endParaRPr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fld id="{99ECF8CB-1918-4F3E-99DD-AC3619227943}" type="slidenum">
              <a:rPr lang="ko-KR" altLang="ko-KR" sz="1200">
                <a:latin typeface="Times New Roman" panose="02020603050405020304" pitchFamily="18" charset="0"/>
              </a:rPr>
              <a:pPr eaLnBrk="1" hangingPunct="1"/>
              <a:t>4</a:t>
            </a:fld>
            <a:endParaRPr lang="ko-KR" altLang="ko-KR" sz="1200">
              <a:latin typeface="Times New Roman" panose="02020603050405020304" pitchFamily="18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fld id="{729F325C-4E04-42DD-8300-B9B15CE5BF7E}" type="slidenum">
              <a:rPr lang="ko-KR" altLang="ko-KR" sz="1200">
                <a:latin typeface="Times New Roman" panose="02020603050405020304" pitchFamily="18" charset="0"/>
              </a:rPr>
              <a:pPr eaLnBrk="1" hangingPunct="1"/>
              <a:t>32</a:t>
            </a:fld>
            <a:endParaRPr lang="ko-KR" altLang="ko-KR" sz="1200">
              <a:latin typeface="Times New Roman" panose="02020603050405020304" pitchFamily="18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14263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B627D9-B80B-4B09-87A4-3C5093E876BE}" type="slidenum">
              <a:rPr lang="ko-KR" altLang="ko-KR"/>
              <a:pPr/>
              <a:t>33</a:t>
            </a:fld>
            <a:endParaRPr lang="ko-KR" altLang="ko-KR"/>
          </a:p>
        </p:txBody>
      </p:sp>
      <p:sp>
        <p:nvSpPr>
          <p:cNvPr id="338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8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3945001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8A2A73-41CD-479A-92D4-C04D5915F846}" type="slidenum">
              <a:rPr lang="ko-KR" altLang="ko-KR"/>
              <a:pPr/>
              <a:t>34</a:t>
            </a:fld>
            <a:endParaRPr lang="ko-KR" altLang="ko-KR"/>
          </a:p>
        </p:txBody>
      </p:sp>
      <p:sp>
        <p:nvSpPr>
          <p:cNvPr id="33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2321203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B5183F-1C54-4E41-908A-2D5CBF45898D}" type="slidenum">
              <a:rPr lang="ko-KR" altLang="ko-KR"/>
              <a:pPr/>
              <a:t>35</a:t>
            </a:fld>
            <a:endParaRPr lang="ko-KR" altLang="ko-KR"/>
          </a:p>
        </p:txBody>
      </p:sp>
      <p:sp>
        <p:nvSpPr>
          <p:cNvPr id="343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3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940425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B4920B-E813-4C30-8D79-530B7B336678}" type="slidenum">
              <a:rPr lang="ko-KR" altLang="ko-KR"/>
              <a:pPr/>
              <a:t>36</a:t>
            </a:fld>
            <a:endParaRPr lang="ko-KR" altLang="ko-KR"/>
          </a:p>
        </p:txBody>
      </p:sp>
      <p:sp>
        <p:nvSpPr>
          <p:cNvPr id="349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9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905692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733A52-4553-4946-A838-E8BDCE4CE9F4}" type="slidenum">
              <a:rPr lang="ko-KR" altLang="ko-KR"/>
              <a:pPr/>
              <a:t>37</a:t>
            </a:fld>
            <a:endParaRPr lang="ko-KR" altLang="ko-KR"/>
          </a:p>
        </p:txBody>
      </p:sp>
      <p:sp>
        <p:nvSpPr>
          <p:cNvPr id="352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2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392918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89259E-FE68-4624-BED1-BD7329F30879}" type="slidenum">
              <a:rPr lang="ko-KR" altLang="ko-KR"/>
              <a:pPr/>
              <a:t>38</a:t>
            </a:fld>
            <a:endParaRPr lang="ko-KR" altLang="ko-KR"/>
          </a:p>
        </p:txBody>
      </p:sp>
      <p:sp>
        <p:nvSpPr>
          <p:cNvPr id="358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6083405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F10E41-5A32-45EC-90BD-56546033AC4B}" type="slidenum">
              <a:rPr lang="ko-KR" altLang="ko-KR"/>
              <a:pPr/>
              <a:t>40</a:t>
            </a:fld>
            <a:endParaRPr lang="ko-KR" altLang="ko-KR"/>
          </a:p>
        </p:txBody>
      </p:sp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138740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fld id="{729F325C-4E04-42DD-8300-B9B15CE5BF7E}" type="slidenum">
              <a:rPr lang="ko-KR" altLang="ko-KR" sz="1200">
                <a:latin typeface="Times New Roman" panose="02020603050405020304" pitchFamily="18" charset="0"/>
              </a:rPr>
              <a:pPr eaLnBrk="1" hangingPunct="1"/>
              <a:t>41</a:t>
            </a:fld>
            <a:endParaRPr lang="ko-KR" altLang="ko-KR" sz="1200">
              <a:latin typeface="Times New Roman" panose="02020603050405020304" pitchFamily="18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314677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fld id="{729F325C-4E04-42DD-8300-B9B15CE5BF7E}" type="slidenum">
              <a:rPr lang="ko-KR" altLang="ko-KR" sz="1200">
                <a:latin typeface="Times New Roman" panose="02020603050405020304" pitchFamily="18" charset="0"/>
              </a:rPr>
              <a:pPr eaLnBrk="1" hangingPunct="1"/>
              <a:t>45</a:t>
            </a:fld>
            <a:endParaRPr lang="ko-KR" altLang="ko-KR" sz="1200">
              <a:latin typeface="Times New Roman" panose="02020603050405020304" pitchFamily="18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37490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fld id="{B05F3FCE-5E5A-4ACA-A02C-C03693989421}" type="slidenum">
              <a:rPr lang="ko-KR" altLang="ko-KR" sz="1200">
                <a:latin typeface="Times New Roman" panose="02020603050405020304" pitchFamily="18" charset="0"/>
              </a:rPr>
              <a:pPr eaLnBrk="1" hangingPunct="1"/>
              <a:t>5</a:t>
            </a:fld>
            <a:endParaRPr lang="ko-KR" altLang="ko-KR" sz="1200">
              <a:latin typeface="Times New Roman" panose="02020603050405020304" pitchFamily="18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fld id="{401D8B7A-E382-4699-A205-0B46A7D91436}" type="slidenum">
              <a:rPr lang="ko-KR" altLang="ko-KR" sz="1200">
                <a:latin typeface="Times New Roman" panose="02020603050405020304" pitchFamily="18" charset="0"/>
              </a:rPr>
              <a:pPr eaLnBrk="1" hangingPunct="1"/>
              <a:t>48</a:t>
            </a:fld>
            <a:endParaRPr lang="ko-KR" altLang="ko-KR" sz="1200">
              <a:latin typeface="Times New Roman" panose="02020603050405020304" pitchFamily="18" charset="0"/>
            </a:endParaRPr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fld id="{805B12D7-EA92-46B3-AA36-13C75B89EAC8}" type="slidenum">
              <a:rPr lang="ko-KR" altLang="ko-KR" sz="1200">
                <a:latin typeface="Times New Roman" panose="02020603050405020304" pitchFamily="18" charset="0"/>
              </a:rPr>
              <a:pPr eaLnBrk="1" hangingPunct="1"/>
              <a:t>49</a:t>
            </a:fld>
            <a:endParaRPr lang="ko-KR" altLang="ko-KR" sz="1200">
              <a:latin typeface="Times New Roman" panose="02020603050405020304" pitchFamily="18" charset="0"/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fld id="{23515FF9-5BC5-4923-B748-7420C69E4342}" type="slidenum">
              <a:rPr lang="ko-KR" altLang="ko-KR" sz="1200">
                <a:latin typeface="Times New Roman" panose="02020603050405020304" pitchFamily="18" charset="0"/>
              </a:rPr>
              <a:pPr eaLnBrk="1" hangingPunct="1"/>
              <a:t>50</a:t>
            </a:fld>
            <a:endParaRPr lang="ko-KR" altLang="ko-KR" sz="1200">
              <a:latin typeface="Times New Roman" panose="02020603050405020304" pitchFamily="18" charset="0"/>
            </a:endParaRPr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fld id="{B7290ED0-84EA-4DAD-BE81-B8CC468240A5}" type="slidenum">
              <a:rPr lang="ko-KR" altLang="ko-KR" sz="1200">
                <a:latin typeface="Times New Roman" panose="02020603050405020304" pitchFamily="18" charset="0"/>
              </a:rPr>
              <a:pPr eaLnBrk="1" hangingPunct="1"/>
              <a:t>53</a:t>
            </a:fld>
            <a:endParaRPr lang="ko-KR" altLang="ko-KR" sz="1200">
              <a:latin typeface="Times New Roman" panose="02020603050405020304" pitchFamily="18" charset="0"/>
            </a:endParaRPr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fld id="{8D6D31E4-6754-4F42-B423-9B071C03B9FD}" type="slidenum">
              <a:rPr lang="ko-KR" altLang="ko-KR" sz="1200">
                <a:latin typeface="Times New Roman" panose="02020603050405020304" pitchFamily="18" charset="0"/>
              </a:rPr>
              <a:pPr eaLnBrk="1" hangingPunct="1"/>
              <a:t>54</a:t>
            </a:fld>
            <a:endParaRPr lang="ko-KR" altLang="ko-KR" sz="1200">
              <a:latin typeface="Times New Roman" panose="02020603050405020304" pitchFamily="18" charset="0"/>
            </a:endParaRPr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fld id="{A8E4AC1B-1C51-4DFB-9389-8C476307BB8A}" type="slidenum">
              <a:rPr lang="ko-KR" altLang="ko-KR" sz="1200">
                <a:latin typeface="Times New Roman" panose="02020603050405020304" pitchFamily="18" charset="0"/>
              </a:rPr>
              <a:pPr eaLnBrk="1" hangingPunct="1"/>
              <a:t>56</a:t>
            </a:fld>
            <a:endParaRPr lang="ko-KR" altLang="ko-KR" sz="1200">
              <a:latin typeface="Times New Roman" panose="02020603050405020304" pitchFamily="18" charset="0"/>
            </a:endParaRPr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fld id="{A8E4AC1B-1C51-4DFB-9389-8C476307BB8A}" type="slidenum">
              <a:rPr lang="ko-KR" altLang="ko-KR" sz="1200">
                <a:latin typeface="Times New Roman" panose="02020603050405020304" pitchFamily="18" charset="0"/>
              </a:rPr>
              <a:pPr eaLnBrk="1" hangingPunct="1"/>
              <a:t>57</a:t>
            </a:fld>
            <a:endParaRPr lang="ko-KR" altLang="ko-KR" sz="1200">
              <a:latin typeface="Times New Roman" panose="02020603050405020304" pitchFamily="18" charset="0"/>
            </a:endParaRPr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87271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fld id="{097C23AA-EF6E-4D7E-8FF7-588A44B17DE6}" type="slidenum">
              <a:rPr lang="ko-KR" altLang="ko-KR" sz="1200">
                <a:latin typeface="Times New Roman" panose="02020603050405020304" pitchFamily="18" charset="0"/>
              </a:rPr>
              <a:pPr eaLnBrk="1" hangingPunct="1"/>
              <a:t>6</a:t>
            </a:fld>
            <a:endParaRPr lang="ko-KR" altLang="ko-KR" sz="1200">
              <a:latin typeface="Times New Roman" panose="02020603050405020304" pitchFamily="18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fld id="{33A75DF5-5A64-4F59-8EA1-E22DB130887C}" type="slidenum">
              <a:rPr lang="ko-KR" altLang="ko-KR" sz="1200">
                <a:latin typeface="Times New Roman" panose="02020603050405020304" pitchFamily="18" charset="0"/>
              </a:rPr>
              <a:pPr eaLnBrk="1" hangingPunct="1"/>
              <a:t>7</a:t>
            </a:fld>
            <a:endParaRPr lang="ko-KR" altLang="ko-KR" sz="1200">
              <a:latin typeface="Times New Roman" panose="02020603050405020304" pitchFamily="18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fld id="{F8106C2B-62F7-4E43-9CBB-A8CEE013CB98}" type="slidenum">
              <a:rPr lang="ko-KR" altLang="ko-KR" sz="1200">
                <a:latin typeface="Times New Roman" panose="02020603050405020304" pitchFamily="18" charset="0"/>
              </a:rPr>
              <a:pPr eaLnBrk="1" hangingPunct="1"/>
              <a:t>8</a:t>
            </a:fld>
            <a:endParaRPr lang="ko-KR" altLang="ko-KR" sz="1200">
              <a:latin typeface="Times New Roman" panose="02020603050405020304" pitchFamily="18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fld id="{A158EAEA-283D-41BD-8DCB-4B1262F8BDE5}" type="slidenum">
              <a:rPr lang="ko-KR" altLang="ko-KR" sz="1200">
                <a:latin typeface="Times New Roman" panose="02020603050405020304" pitchFamily="18" charset="0"/>
              </a:rPr>
              <a:pPr eaLnBrk="1" hangingPunct="1"/>
              <a:t>9</a:t>
            </a:fld>
            <a:endParaRPr lang="ko-KR" altLang="ko-KR" sz="1200">
              <a:latin typeface="Times New Roman" panose="02020603050405020304" pitchFamily="18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fld id="{AE3015F8-9694-41BD-BDE4-B1307893A150}" type="slidenum">
              <a:rPr lang="ko-KR" altLang="ko-KR" sz="1200">
                <a:latin typeface="Times New Roman" panose="02020603050405020304" pitchFamily="18" charset="0"/>
              </a:rPr>
              <a:pPr eaLnBrk="1" hangingPunct="1"/>
              <a:t>10</a:t>
            </a:fld>
            <a:endParaRPr lang="ko-KR" altLang="ko-KR" sz="1200">
              <a:latin typeface="Times New Roman" panose="02020603050405020304" pitchFamily="18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26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1027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000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000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000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000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000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9pPr>
            </a:lstStyle>
            <a:p>
              <a:pPr algn="ctr" eaLnBrk="1" latinLnBrk="0" hangingPunct="1"/>
              <a:endParaRPr kumimoji="0" lang="ko-KR" altLang="en-US" sz="2400">
                <a:latin typeface="Tahoma" panose="020B0604030504040204" pitchFamily="34" charset="0"/>
              </a:endParaRPr>
            </a:p>
          </p:txBody>
        </p:sp>
        <p:grpSp>
          <p:nvGrpSpPr>
            <p:cNvPr id="6" name="Group 1028"/>
            <p:cNvGrpSpPr>
              <a:grpSpLocks/>
            </p:cNvGrpSpPr>
            <p:nvPr userDrawn="1"/>
          </p:nvGrpSpPr>
          <p:grpSpPr bwMode="auto">
            <a:xfrm>
              <a:off x="0" y="296"/>
              <a:ext cx="5760" cy="1989"/>
              <a:chOff x="0" y="296"/>
              <a:chExt cx="5760" cy="1989"/>
            </a:xfrm>
          </p:grpSpPr>
          <p:sp>
            <p:nvSpPr>
              <p:cNvPr id="7" name="Rectangle 1029"/>
              <p:cNvSpPr>
                <a:spLocks noChangeArrowheads="1"/>
              </p:cNvSpPr>
              <p:nvPr userDrawn="1"/>
            </p:nvSpPr>
            <p:spPr bwMode="auto">
              <a:xfrm>
                <a:off x="357" y="2236"/>
                <a:ext cx="5403" cy="49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 sz="20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1pPr>
                <a:lvl2pPr marL="742950" indent="-285750" eaLnBrk="0" hangingPunct="0">
                  <a:defRPr kumimoji="1" sz="20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2pPr>
                <a:lvl3pPr marL="1143000" indent="-228600" eaLnBrk="0" hangingPunct="0">
                  <a:defRPr kumimoji="1" sz="20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3pPr>
                <a:lvl4pPr marL="1600200" indent="-228600" eaLnBrk="0" hangingPunct="0">
                  <a:defRPr kumimoji="1" sz="20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4pPr>
                <a:lvl5pPr marL="2057400" indent="-228600" eaLnBrk="0" hangingPunct="0">
                  <a:defRPr kumimoji="1" sz="20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9pPr>
              </a:lstStyle>
              <a:p>
                <a:pPr eaLnBrk="1" latinLnBrk="0" hangingPunct="1"/>
                <a:endParaRPr kumimoji="0" lang="ko-KR" altLang="en-US" sz="2400">
                  <a:latin typeface="Tahoma" panose="020B0604030504040204" pitchFamily="34" charset="0"/>
                </a:endParaRPr>
              </a:p>
            </p:txBody>
          </p:sp>
          <p:grpSp>
            <p:nvGrpSpPr>
              <p:cNvPr id="8" name="Group 1030"/>
              <p:cNvGrpSpPr>
                <a:grpSpLocks/>
              </p:cNvGrpSpPr>
              <p:nvPr userDrawn="1"/>
            </p:nvGrpSpPr>
            <p:grpSpPr bwMode="auto">
              <a:xfrm>
                <a:off x="0" y="296"/>
                <a:ext cx="5760" cy="1989"/>
                <a:chOff x="0" y="300"/>
                <a:chExt cx="5760" cy="1989"/>
              </a:xfrm>
            </p:grpSpPr>
            <p:grpSp>
              <p:nvGrpSpPr>
                <p:cNvPr id="9" name="Group 1031"/>
                <p:cNvGrpSpPr>
                  <a:grpSpLocks/>
                </p:cNvGrpSpPr>
                <p:nvPr userDrawn="1"/>
              </p:nvGrpSpPr>
              <p:grpSpPr bwMode="auto">
                <a:xfrm>
                  <a:off x="0" y="300"/>
                  <a:ext cx="1445" cy="1989"/>
                  <a:chOff x="361" y="672"/>
                  <a:chExt cx="1445" cy="1989"/>
                </a:xfrm>
              </p:grpSpPr>
              <p:sp>
                <p:nvSpPr>
                  <p:cNvPr id="11" name="Rectangle 1032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2257"/>
                    <a:ext cx="363" cy="404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/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2" name="Rectangle 1033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065"/>
                    <a:ext cx="362" cy="405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/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3" name="Rectangle 1034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672"/>
                    <a:ext cx="369" cy="400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/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4" name="Rectangle 1035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1065"/>
                    <a:ext cx="369" cy="405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/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5" name="Rectangle 1036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464"/>
                    <a:ext cx="368" cy="399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/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6" name="Rectangle 1037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464"/>
                    <a:ext cx="362" cy="399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/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7" name="Rectangle 1038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1857"/>
                    <a:ext cx="363" cy="406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/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8" name="Rectangle 1039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857"/>
                    <a:ext cx="368" cy="406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/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</p:grpSp>
            <p:sp>
              <p:nvSpPr>
                <p:cNvPr id="10" name="Rectangle 1040"/>
                <p:cNvSpPr>
                  <a:spLocks noChangeArrowheads="1"/>
                </p:cNvSpPr>
                <p:nvPr userDrawn="1"/>
              </p:nvSpPr>
              <p:spPr bwMode="auto">
                <a:xfrm>
                  <a:off x="1446" y="1049"/>
                  <a:ext cx="4314" cy="49"/>
                </a:xfrm>
                <a:prstGeom prst="rect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 sz="2000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1pPr>
                  <a:lvl2pPr marL="742950" indent="-285750" eaLnBrk="0" hangingPunct="0">
                    <a:defRPr kumimoji="1" sz="2000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2pPr>
                  <a:lvl3pPr marL="1143000" indent="-228600" eaLnBrk="0" hangingPunct="0">
                    <a:defRPr kumimoji="1" sz="2000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3pPr>
                  <a:lvl4pPr marL="1600200" indent="-228600" eaLnBrk="0" hangingPunct="0">
                    <a:defRPr kumimoji="1" sz="2000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4pPr>
                  <a:lvl5pPr marL="2057400" indent="-228600" eaLnBrk="0" hangingPunct="0">
                    <a:defRPr kumimoji="1" sz="2000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9pPr>
                </a:lstStyle>
                <a:p>
                  <a:pPr eaLnBrk="1" latinLnBrk="0" hangingPunct="1"/>
                  <a:endParaRPr kumimoji="0" lang="ko-KR" altLang="en-US" sz="2400">
                    <a:latin typeface="Tahoma" panose="020B0604030504040204" pitchFamily="34" charset="0"/>
                  </a:endParaRPr>
                </a:p>
              </p:txBody>
            </p:sp>
          </p:grpSp>
        </p:grpSp>
      </p:grpSp>
      <p:sp>
        <p:nvSpPr>
          <p:cNvPr id="19" name="Rectangle 1041"/>
          <p:cNvSpPr>
            <a:spLocks noChangeArrowheads="1"/>
          </p:cNvSpPr>
          <p:nvPr/>
        </p:nvSpPr>
        <p:spPr bwMode="auto">
          <a:xfrm>
            <a:off x="0" y="1747838"/>
            <a:ext cx="582613" cy="6334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latinLnBrk="0" hangingPunct="1"/>
            <a:endParaRPr kumimoji="0" lang="ko-KR" altLang="en-US" sz="2400">
              <a:latin typeface="Tahoma" panose="020B0604030504040204" pitchFamily="34" charset="0"/>
            </a:endParaRPr>
          </a:p>
        </p:txBody>
      </p:sp>
      <p:grpSp>
        <p:nvGrpSpPr>
          <p:cNvPr id="20" name="Group 104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1" name="Rectangle 1048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000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000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000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000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000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9pPr>
            </a:lstStyle>
            <a:p>
              <a:pPr algn="ctr" eaLnBrk="1" latinLnBrk="0" hangingPunct="1"/>
              <a:endParaRPr kumimoji="0" lang="ko-KR" altLang="en-US" sz="2400">
                <a:latin typeface="Tahoma" panose="020B0604030504040204" pitchFamily="34" charset="0"/>
              </a:endParaRPr>
            </a:p>
          </p:txBody>
        </p:sp>
        <p:grpSp>
          <p:nvGrpSpPr>
            <p:cNvPr id="22" name="Group 1049"/>
            <p:cNvGrpSpPr>
              <a:grpSpLocks/>
            </p:cNvGrpSpPr>
            <p:nvPr userDrawn="1"/>
          </p:nvGrpSpPr>
          <p:grpSpPr bwMode="auto">
            <a:xfrm>
              <a:off x="0" y="296"/>
              <a:ext cx="5760" cy="1989"/>
              <a:chOff x="0" y="296"/>
              <a:chExt cx="5760" cy="1989"/>
            </a:xfrm>
          </p:grpSpPr>
          <p:sp>
            <p:nvSpPr>
              <p:cNvPr id="23" name="Rectangle 1050"/>
              <p:cNvSpPr>
                <a:spLocks noChangeArrowheads="1"/>
              </p:cNvSpPr>
              <p:nvPr userDrawn="1"/>
            </p:nvSpPr>
            <p:spPr bwMode="auto">
              <a:xfrm>
                <a:off x="357" y="2236"/>
                <a:ext cx="5403" cy="49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 sz="20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1pPr>
                <a:lvl2pPr marL="742950" indent="-285750" eaLnBrk="0" hangingPunct="0">
                  <a:defRPr kumimoji="1" sz="20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2pPr>
                <a:lvl3pPr marL="1143000" indent="-228600" eaLnBrk="0" hangingPunct="0">
                  <a:defRPr kumimoji="1" sz="20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3pPr>
                <a:lvl4pPr marL="1600200" indent="-228600" eaLnBrk="0" hangingPunct="0">
                  <a:defRPr kumimoji="1" sz="20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4pPr>
                <a:lvl5pPr marL="2057400" indent="-228600" eaLnBrk="0" hangingPunct="0">
                  <a:defRPr kumimoji="1" sz="20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9pPr>
              </a:lstStyle>
              <a:p>
                <a:pPr eaLnBrk="1" latinLnBrk="0" hangingPunct="1"/>
                <a:endParaRPr kumimoji="0" lang="ko-KR" altLang="en-US" sz="2400">
                  <a:latin typeface="Tahoma" panose="020B0604030504040204" pitchFamily="34" charset="0"/>
                </a:endParaRPr>
              </a:p>
            </p:txBody>
          </p:sp>
          <p:grpSp>
            <p:nvGrpSpPr>
              <p:cNvPr id="24" name="Group 1051"/>
              <p:cNvGrpSpPr>
                <a:grpSpLocks/>
              </p:cNvGrpSpPr>
              <p:nvPr userDrawn="1"/>
            </p:nvGrpSpPr>
            <p:grpSpPr bwMode="auto">
              <a:xfrm>
                <a:off x="0" y="296"/>
                <a:ext cx="5760" cy="1989"/>
                <a:chOff x="0" y="300"/>
                <a:chExt cx="5760" cy="1989"/>
              </a:xfrm>
            </p:grpSpPr>
            <p:grpSp>
              <p:nvGrpSpPr>
                <p:cNvPr id="25" name="Group 1052"/>
                <p:cNvGrpSpPr>
                  <a:grpSpLocks/>
                </p:cNvGrpSpPr>
                <p:nvPr userDrawn="1"/>
              </p:nvGrpSpPr>
              <p:grpSpPr bwMode="auto">
                <a:xfrm>
                  <a:off x="0" y="300"/>
                  <a:ext cx="1445" cy="1989"/>
                  <a:chOff x="361" y="672"/>
                  <a:chExt cx="1445" cy="1989"/>
                </a:xfrm>
              </p:grpSpPr>
              <p:sp>
                <p:nvSpPr>
                  <p:cNvPr id="27" name="Rectangle 1053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2257"/>
                    <a:ext cx="363" cy="404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/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8" name="Rectangle 1054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065"/>
                    <a:ext cx="362" cy="405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/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9" name="Rectangle 1055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672"/>
                    <a:ext cx="369" cy="400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/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0" name="Rectangle 1056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1065"/>
                    <a:ext cx="369" cy="405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/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1" name="Rectangle 1057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464"/>
                    <a:ext cx="368" cy="399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/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2" name="Rectangle 1058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464"/>
                    <a:ext cx="362" cy="399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/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3" name="Rectangle 1059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1857"/>
                    <a:ext cx="363" cy="406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/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4" name="Rectangle 1060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857"/>
                    <a:ext cx="368" cy="406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/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</p:grpSp>
            <p:sp>
              <p:nvSpPr>
                <p:cNvPr id="26" name="Rectangle 1061"/>
                <p:cNvSpPr>
                  <a:spLocks noChangeArrowheads="1"/>
                </p:cNvSpPr>
                <p:nvPr userDrawn="1"/>
              </p:nvSpPr>
              <p:spPr bwMode="auto">
                <a:xfrm>
                  <a:off x="1446" y="1049"/>
                  <a:ext cx="4314" cy="49"/>
                </a:xfrm>
                <a:prstGeom prst="rect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 sz="2000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1pPr>
                  <a:lvl2pPr marL="742950" indent="-285750" eaLnBrk="0" hangingPunct="0">
                    <a:defRPr kumimoji="1" sz="2000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2pPr>
                  <a:lvl3pPr marL="1143000" indent="-228600" eaLnBrk="0" hangingPunct="0">
                    <a:defRPr kumimoji="1" sz="2000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3pPr>
                  <a:lvl4pPr marL="1600200" indent="-228600" eaLnBrk="0" hangingPunct="0">
                    <a:defRPr kumimoji="1" sz="2000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4pPr>
                  <a:lvl5pPr marL="2057400" indent="-228600" eaLnBrk="0" hangingPunct="0">
                    <a:defRPr kumimoji="1" sz="2000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9pPr>
                </a:lstStyle>
                <a:p>
                  <a:pPr eaLnBrk="1" latinLnBrk="0" hangingPunct="1"/>
                  <a:endParaRPr kumimoji="0" lang="ko-KR" altLang="en-US" sz="2400">
                    <a:latin typeface="Tahoma" panose="020B0604030504040204" pitchFamily="34" charset="0"/>
                  </a:endParaRPr>
                </a:p>
              </p:txBody>
            </p:sp>
          </p:grpSp>
        </p:grpSp>
      </p:grpSp>
      <p:grpSp>
        <p:nvGrpSpPr>
          <p:cNvPr id="35" name="Group 1062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6" name="Rectangle 106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000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2000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2000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2000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2000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9pPr>
            </a:lstStyle>
            <a:p>
              <a:pPr algn="ctr" eaLnBrk="1" latinLnBrk="0" hangingPunct="1"/>
              <a:endParaRPr kumimoji="0" lang="ko-KR" altLang="en-US" sz="2400">
                <a:latin typeface="Times New Roman" panose="02020603050405020304" pitchFamily="18" charset="0"/>
              </a:endParaRPr>
            </a:p>
          </p:txBody>
        </p:sp>
        <p:grpSp>
          <p:nvGrpSpPr>
            <p:cNvPr id="37" name="Group 1064"/>
            <p:cNvGrpSpPr>
              <a:grpSpLocks/>
            </p:cNvGrpSpPr>
            <p:nvPr userDrawn="1"/>
          </p:nvGrpSpPr>
          <p:grpSpPr bwMode="auto">
            <a:xfrm>
              <a:off x="0" y="296"/>
              <a:ext cx="5760" cy="1989"/>
              <a:chOff x="0" y="296"/>
              <a:chExt cx="5760" cy="1989"/>
            </a:xfrm>
          </p:grpSpPr>
          <p:sp>
            <p:nvSpPr>
              <p:cNvPr id="38" name="Rectangle 1065"/>
              <p:cNvSpPr>
                <a:spLocks noChangeArrowheads="1"/>
              </p:cNvSpPr>
              <p:nvPr userDrawn="1"/>
            </p:nvSpPr>
            <p:spPr bwMode="auto">
              <a:xfrm>
                <a:off x="357" y="2236"/>
                <a:ext cx="5403" cy="49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 sz="20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1pPr>
                <a:lvl2pPr marL="742950" indent="-285750" eaLnBrk="0" hangingPunct="0">
                  <a:defRPr kumimoji="1" sz="20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2pPr>
                <a:lvl3pPr marL="1143000" indent="-228600" eaLnBrk="0" hangingPunct="0">
                  <a:defRPr kumimoji="1" sz="20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3pPr>
                <a:lvl4pPr marL="1600200" indent="-228600" eaLnBrk="0" hangingPunct="0">
                  <a:defRPr kumimoji="1" sz="20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4pPr>
                <a:lvl5pPr marL="2057400" indent="-228600" eaLnBrk="0" hangingPunct="0">
                  <a:defRPr kumimoji="1" sz="20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9pPr>
              </a:lstStyle>
              <a:p>
                <a:pPr eaLnBrk="1" latinLnBrk="0" hangingPunct="1"/>
                <a:endParaRPr kumimoji="0" lang="ko-KR" altLang="en-US" sz="2400">
                  <a:latin typeface="Times New Roman" panose="02020603050405020304" pitchFamily="18" charset="0"/>
                </a:endParaRPr>
              </a:p>
            </p:txBody>
          </p:sp>
          <p:grpSp>
            <p:nvGrpSpPr>
              <p:cNvPr id="39" name="Group 1066"/>
              <p:cNvGrpSpPr>
                <a:grpSpLocks/>
              </p:cNvGrpSpPr>
              <p:nvPr userDrawn="1"/>
            </p:nvGrpSpPr>
            <p:grpSpPr bwMode="auto">
              <a:xfrm>
                <a:off x="0" y="296"/>
                <a:ext cx="5760" cy="1989"/>
                <a:chOff x="0" y="300"/>
                <a:chExt cx="5760" cy="1989"/>
              </a:xfrm>
            </p:grpSpPr>
            <p:grpSp>
              <p:nvGrpSpPr>
                <p:cNvPr id="40" name="Group 1067"/>
                <p:cNvGrpSpPr>
                  <a:grpSpLocks/>
                </p:cNvGrpSpPr>
                <p:nvPr userDrawn="1"/>
              </p:nvGrpSpPr>
              <p:grpSpPr bwMode="auto">
                <a:xfrm>
                  <a:off x="0" y="300"/>
                  <a:ext cx="1445" cy="1989"/>
                  <a:chOff x="361" y="672"/>
                  <a:chExt cx="1445" cy="1989"/>
                </a:xfrm>
              </p:grpSpPr>
              <p:sp>
                <p:nvSpPr>
                  <p:cNvPr id="42" name="Rectangle 1068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2257"/>
                    <a:ext cx="363" cy="404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/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3" name="Rectangle 1069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065"/>
                    <a:ext cx="362" cy="405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/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4" name="Rectangle 1070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672"/>
                    <a:ext cx="369" cy="400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/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5" name="Rectangle 1071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1065"/>
                    <a:ext cx="369" cy="405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/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6" name="Rectangle 1072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464"/>
                    <a:ext cx="368" cy="399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/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7" name="Rectangle 1073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464"/>
                    <a:ext cx="362" cy="399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/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8" name="Rectangle 1074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1857"/>
                    <a:ext cx="363" cy="406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/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9" name="Rectangle 1075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857"/>
                    <a:ext cx="368" cy="406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0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latinLnBrk="0" hangingPunct="1"/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41" name="Rectangle 1076"/>
                <p:cNvSpPr>
                  <a:spLocks noChangeArrowheads="1"/>
                </p:cNvSpPr>
                <p:nvPr userDrawn="1"/>
              </p:nvSpPr>
              <p:spPr bwMode="auto">
                <a:xfrm>
                  <a:off x="1446" y="1049"/>
                  <a:ext cx="4314" cy="49"/>
                </a:xfrm>
                <a:prstGeom prst="rect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 sz="2000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1pPr>
                  <a:lvl2pPr marL="742950" indent="-285750" eaLnBrk="0" hangingPunct="0">
                    <a:defRPr kumimoji="1" sz="2000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2pPr>
                  <a:lvl3pPr marL="1143000" indent="-228600" eaLnBrk="0" hangingPunct="0">
                    <a:defRPr kumimoji="1" sz="2000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3pPr>
                  <a:lvl4pPr marL="1600200" indent="-228600" eaLnBrk="0" hangingPunct="0">
                    <a:defRPr kumimoji="1" sz="2000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4pPr>
                  <a:lvl5pPr marL="2057400" indent="-228600" eaLnBrk="0" hangingPunct="0">
                    <a:defRPr kumimoji="1" sz="2000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9pPr>
                </a:lstStyle>
                <a:p>
                  <a:pPr eaLnBrk="1" latinLnBrk="0" hangingPunct="1"/>
                  <a:endParaRPr kumimoji="0" lang="ko-KR" altLang="en-US" sz="2400">
                    <a:latin typeface="Times New Roman" panose="02020603050405020304" pitchFamily="18" charset="0"/>
                  </a:endParaRPr>
                </a:p>
              </p:txBody>
            </p:sp>
          </p:grpSp>
        </p:grpSp>
      </p:grpSp>
      <p:sp>
        <p:nvSpPr>
          <p:cNvPr id="323605" name="Rectangle 1045"/>
          <p:cNvSpPr>
            <a:spLocks noGrp="1" noChangeArrowheads="1"/>
          </p:cNvSpPr>
          <p:nvPr>
            <p:ph type="ctrTitle"/>
          </p:nvPr>
        </p:nvSpPr>
        <p:spPr>
          <a:xfrm>
            <a:off x="1763713" y="1773238"/>
            <a:ext cx="7227887" cy="1727200"/>
          </a:xfrm>
        </p:spPr>
        <p:txBody>
          <a:bodyPr/>
          <a:lstStyle>
            <a:lvl1pPr>
              <a:defRPr sz="4600">
                <a:solidFill>
                  <a:schemeClr val="tx1"/>
                </a:solidFill>
              </a:defRPr>
            </a:lvl1pPr>
          </a:lstStyle>
          <a:p>
            <a:pPr lvl="0"/>
            <a:r>
              <a:rPr lang="ko-KR" altLang="en-US" noProof="0"/>
              <a:t>마스터 제목 스타일 편집</a:t>
            </a:r>
          </a:p>
        </p:txBody>
      </p:sp>
      <p:sp>
        <p:nvSpPr>
          <p:cNvPr id="323606" name="Rectangle 1046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005263"/>
            <a:ext cx="6019800" cy="2014537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 b="1"/>
            </a:lvl1pPr>
          </a:lstStyle>
          <a:p>
            <a:pPr lvl="0"/>
            <a:r>
              <a:rPr lang="ko-KR" altLang="en-US" noProof="0"/>
              <a:t>마스터 부제목 스타일 편집</a:t>
            </a:r>
          </a:p>
        </p:txBody>
      </p:sp>
      <p:sp>
        <p:nvSpPr>
          <p:cNvPr id="50" name="Rectangle 1042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mtClean="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51" name="Rectangle 104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2" name="Rectangle 104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panose="020B0604030504040204" pitchFamily="34" charset="0"/>
              </a:defRPr>
            </a:lvl1pPr>
          </a:lstStyle>
          <a:p>
            <a:fld id="{59211E22-D352-41C6-953D-22E2349AEE78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75806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10EF7F-0BC0-4A3A-8412-C808B8BFCD2D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40454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38925" y="260350"/>
            <a:ext cx="2058988" cy="59769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60350"/>
            <a:ext cx="6029325" cy="59769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B45B34-2215-41FD-A5A5-115D13900B77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82102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  <a:ea typeface="맑은 고딕" panose="020B0503020000020004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  <a:ea typeface="맑은 고딕" panose="020B0503020000020004" pitchFamily="50" charset="-127"/>
              </a:defRPr>
            </a:lvl1pPr>
            <a:lvl2pPr>
              <a:defRPr>
                <a:latin typeface="+mn-lt"/>
                <a:ea typeface="맑은 고딕" panose="020B0503020000020004" pitchFamily="50" charset="-127"/>
              </a:defRPr>
            </a:lvl2pPr>
            <a:lvl3pPr>
              <a:defRPr>
                <a:latin typeface="+mn-lt"/>
                <a:ea typeface="맑은 고딕" panose="020B0503020000020004" pitchFamily="50" charset="-127"/>
              </a:defRPr>
            </a:lvl3pPr>
            <a:lvl4pPr>
              <a:defRPr>
                <a:latin typeface="+mn-lt"/>
                <a:ea typeface="맑은 고딕" panose="020B0503020000020004" pitchFamily="50" charset="-127"/>
              </a:defRPr>
            </a:lvl4pPr>
            <a:lvl5pPr>
              <a:defRPr>
                <a:latin typeface="+mn-lt"/>
                <a:ea typeface="맑은 고딕" panose="020B0503020000020004" pitchFamily="50" charset="-127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>
                <a:latin typeface="+mn-lt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latin typeface="+mn-lt"/>
                <a:ea typeface="맑은 고딕" panose="020B0503020000020004" pitchFamily="50" charset="-127"/>
              </a:defRPr>
            </a:lvl1pPr>
          </a:lstStyle>
          <a:p>
            <a:fld id="{656F8C2E-3FA5-4F6D-BF49-1A614EA6B1D9}" type="slidenum">
              <a:rPr lang="ko-KR" altLang="en-US" smtClean="0"/>
              <a:pPr/>
              <a:t>‹#›</a:t>
            </a:fld>
            <a:endParaRPr lang="en-US" altLang="ko-KR" dirty="0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>
                <a:latin typeface="+mn-lt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22490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6BE46-91E9-4062-A015-C498E8538EE6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96981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12875"/>
            <a:ext cx="4038600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12875"/>
            <a:ext cx="4038600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10D1FC-552B-45D1-BB98-08AD2CBEF304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10027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5E2FBC-0206-465A-9BAE-0CEC872DA097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46437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55A1A9-2EA4-430A-9D41-30E17EB29A42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59007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DF020D-FFA1-4EF2-B030-3CCCD1D4C5EC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82320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7E0866-5A74-4405-A8CF-B09336D2132F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05868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40AFAD-7CA4-4DE7-A394-5BF8CBE8808A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92798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200" smtClean="0">
                <a:latin typeface="Tahoma" panose="020B0604030504040204" pitchFamily="34" charset="0"/>
                <a:ea typeface="+mj-ea"/>
                <a:cs typeface="Tahoma" panose="020B0604030504040204" pitchFamily="34" charset="0"/>
              </a:defRPr>
            </a:lvl1pPr>
          </a:lstStyle>
          <a:p>
            <a:pPr>
              <a:defRPr/>
            </a:pPr>
            <a:endParaRPr lang="en-US" altLang="ko-KR" dirty="0">
              <a:ea typeface="Tahoma" panose="020B0604030504040204" pitchFamily="34" charset="0"/>
            </a:endParaRPr>
          </a:p>
        </p:txBody>
      </p:sp>
      <p:sp>
        <p:nvSpPr>
          <p:cNvPr id="32256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Tahoma" panose="020B0604030504040204" pitchFamily="34" charset="0"/>
                <a:ea typeface="+mj-ea"/>
                <a:cs typeface="Tahoma" panose="020B0604030504040204" pitchFamily="34" charset="0"/>
              </a:defRPr>
            </a:lvl1pPr>
          </a:lstStyle>
          <a:p>
            <a:fld id="{AC4D414E-DA38-484B-A921-6FF3C06C4400}" type="slidenum">
              <a:rPr lang="ko-KR" altLang="en-US" smtClean="0"/>
              <a:pPr/>
              <a:t>‹#›</a:t>
            </a:fld>
            <a:endParaRPr lang="en-US" altLang="ko-KR">
              <a:ea typeface="Tahoma" panose="020B0604030504040204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285750" cy="533400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algn="ctr" eaLnBrk="1" latinLnBrk="0" hangingPunct="1"/>
            <a:endParaRPr kumimoji="0" lang="ko-KR" altLang="en-US" sz="2400">
              <a:latin typeface="Tahoma" panose="020B0604030504040204" pitchFamily="34" charset="0"/>
              <a:ea typeface="+mj-ea"/>
              <a:cs typeface="Tahoma" panose="020B0604030504040204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84213" y="134938"/>
            <a:ext cx="8459787" cy="6985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latinLnBrk="0" hangingPunct="1"/>
            <a:endParaRPr kumimoji="0" lang="ko-KR" altLang="en-US" sz="2400">
              <a:latin typeface="Tahoma" panose="020B0604030504040204" pitchFamily="34" charset="0"/>
              <a:ea typeface="+mj-ea"/>
              <a:cs typeface="Tahoma" panose="020B0604030504040204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409575" y="134938"/>
            <a:ext cx="138113" cy="141287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latinLnBrk="0" hangingPunct="1"/>
            <a:endParaRPr kumimoji="0" lang="ko-KR" altLang="en-US" sz="1800">
              <a:solidFill>
                <a:schemeClr val="hlink"/>
              </a:solidFill>
              <a:latin typeface="Tahoma" panose="020B0604030504040204" pitchFamily="34" charset="0"/>
              <a:ea typeface="+mj-ea"/>
              <a:cs typeface="Tahoma" panose="020B0604030504040204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47688" y="0"/>
            <a:ext cx="139700" cy="138113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latinLnBrk="0" hangingPunct="1"/>
            <a:endParaRPr kumimoji="0" lang="ko-KR" altLang="en-US" sz="1800">
              <a:solidFill>
                <a:schemeClr val="hlink"/>
              </a:solidFill>
              <a:latin typeface="Tahoma" panose="020B0604030504040204" pitchFamily="34" charset="0"/>
              <a:ea typeface="+mj-ea"/>
              <a:cs typeface="Tahoma" panose="020B0604030504040204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547688" y="134938"/>
            <a:ext cx="139700" cy="141287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latinLnBrk="0" hangingPunct="1"/>
            <a:endParaRPr kumimoji="0" lang="ko-KR" altLang="en-US" sz="1800">
              <a:solidFill>
                <a:schemeClr val="accent2"/>
              </a:solidFill>
              <a:latin typeface="Tahoma" panose="020B0604030504040204" pitchFamily="34" charset="0"/>
              <a:ea typeface="+mj-ea"/>
              <a:cs typeface="Tahoma" panose="020B0604030504040204" pitchFamily="34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274638" y="274638"/>
            <a:ext cx="136525" cy="138112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latinLnBrk="0" hangingPunct="1"/>
            <a:endParaRPr kumimoji="0" lang="ko-KR" altLang="en-US" sz="1800">
              <a:solidFill>
                <a:schemeClr val="hlink"/>
              </a:solidFill>
              <a:latin typeface="Tahoma" panose="020B0604030504040204" pitchFamily="34" charset="0"/>
              <a:ea typeface="+mj-ea"/>
              <a:cs typeface="Tahoma" panose="020B0604030504040204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31763" y="136525"/>
            <a:ext cx="141287" cy="13811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latinLnBrk="0" hangingPunct="1"/>
            <a:endParaRPr kumimoji="0" lang="ko-KR" altLang="en-US" sz="2400">
              <a:latin typeface="Tahoma" panose="020B0604030504040204" pitchFamily="34" charset="0"/>
              <a:ea typeface="+mj-ea"/>
              <a:cs typeface="Tahoma" panose="020B0604030504040204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09575" y="271463"/>
            <a:ext cx="138113" cy="138112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latinLnBrk="0" hangingPunct="1"/>
            <a:endParaRPr kumimoji="0" lang="ko-KR" altLang="en-US" sz="1800">
              <a:solidFill>
                <a:schemeClr val="accent2"/>
              </a:solidFill>
              <a:latin typeface="Tahoma" panose="020B0604030504040204" pitchFamily="34" charset="0"/>
              <a:ea typeface="+mj-ea"/>
              <a:cs typeface="Tahoma" panose="020B0604030504040204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74638" y="409575"/>
            <a:ext cx="136525" cy="13652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latinLnBrk="0" hangingPunct="1"/>
            <a:endParaRPr kumimoji="0" lang="ko-KR" altLang="en-US" sz="1800">
              <a:solidFill>
                <a:schemeClr val="accent2"/>
              </a:solidFill>
              <a:latin typeface="Tahoma" panose="020B0604030504040204" pitchFamily="34" charset="0"/>
              <a:ea typeface="+mj-ea"/>
              <a:cs typeface="Tahoma" panose="020B0604030504040204" pitchFamily="34" charset="0"/>
            </a:endParaRPr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603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12875"/>
            <a:ext cx="8229600" cy="4824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322575" name="Rectangle 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 smtClean="0">
                <a:latin typeface="Tahoma" panose="020B0604030504040204" pitchFamily="34" charset="0"/>
                <a:ea typeface="+mj-ea"/>
                <a:cs typeface="Tahoma" panose="020B0604030504040204" pitchFamily="34" charset="0"/>
              </a:defRPr>
            </a:lvl1pPr>
          </a:lstStyle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>
              <a:ea typeface="Tahoma" panose="020B0604030504040204" pitchFamily="34" charset="0"/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1268413"/>
            <a:ext cx="9144000" cy="7143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latinLnBrk="0" hangingPunct="1"/>
            <a:endParaRPr kumimoji="0" lang="ko-KR" altLang="en-US" sz="2400">
              <a:latin typeface="Tahoma" panose="020B0604030504040204" pitchFamily="34" charset="0"/>
              <a:ea typeface="+mj-ea"/>
              <a:cs typeface="Tahoma" panose="020B0604030504040204" pitchFamily="34" charset="0"/>
            </a:endParaRPr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1268413"/>
            <a:ext cx="9144000" cy="7143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latinLnBrk="0" hangingPunct="1"/>
            <a:endParaRPr kumimoji="0" lang="ko-KR" altLang="en-US" sz="2400">
              <a:latin typeface="Tahoma" panose="020B0604030504040204" pitchFamily="34" charset="0"/>
              <a:ea typeface="+mj-ea"/>
              <a:cs typeface="Tahoma" panose="020B0604030504040204" pitchFamily="34" charset="0"/>
            </a:endParaRPr>
          </a:p>
        </p:txBody>
      </p:sp>
      <p:sp>
        <p:nvSpPr>
          <p:cNvPr id="1042" name="Rectangle 18"/>
          <p:cNvSpPr>
            <a:spLocks noChangeArrowheads="1"/>
          </p:cNvSpPr>
          <p:nvPr userDrawn="1"/>
        </p:nvSpPr>
        <p:spPr bwMode="auto">
          <a:xfrm>
            <a:off x="0" y="1268413"/>
            <a:ext cx="9144000" cy="7143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latinLnBrk="0" hangingPunct="1"/>
            <a:endParaRPr kumimoji="0" lang="ko-KR" altLang="en-US" sz="2400">
              <a:latin typeface="Tahoma" panose="020B0604030504040204" pitchFamily="34" charset="0"/>
              <a:ea typeface="+mj-ea"/>
              <a:cs typeface="Tahoma" panose="020B060403050404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hf hdr="0" ftr="0" dt="0"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ahoma" panose="020B0604030504040204" pitchFamily="34" charset="0"/>
          <a:ea typeface="+mj-ea"/>
          <a:cs typeface="Tahoma" panose="020B0604030504040204" pitchFamily="34" charset="0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9pPr>
    </p:titleStyle>
    <p:bodyStyle>
      <a:lvl1pPr marL="342900" indent="-342900" algn="l" rtl="0" eaLnBrk="0" fontAlgn="base" latinLnBrk="1" hangingPunct="0">
        <a:spcBef>
          <a:spcPct val="5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kumimoji="1" sz="2400">
          <a:solidFill>
            <a:schemeClr val="tx1"/>
          </a:solidFill>
          <a:latin typeface="Tahoma" panose="020B0604030504040204" pitchFamily="34" charset="0"/>
          <a:ea typeface="+mj-ea"/>
          <a:cs typeface="Tahoma" panose="020B0604030504040204" pitchFamily="34" charset="0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kumimoji="1" sz="2000">
          <a:solidFill>
            <a:schemeClr val="tx1"/>
          </a:solidFill>
          <a:latin typeface="Tahoma" panose="020B0604030504040204" pitchFamily="34" charset="0"/>
          <a:ea typeface="+mj-ea"/>
          <a:cs typeface="Tahoma" panose="020B0604030504040204" pitchFamily="34" charset="0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kumimoji="1" sz="2000">
          <a:solidFill>
            <a:schemeClr val="tx1"/>
          </a:solidFill>
          <a:latin typeface="Tahoma" panose="020B0604030504040204" pitchFamily="34" charset="0"/>
          <a:ea typeface="+mj-ea"/>
          <a:cs typeface="Tahoma" panose="020B0604030504040204" pitchFamily="34" charset="0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kumimoji="1" sz="2000">
          <a:solidFill>
            <a:schemeClr val="tx1"/>
          </a:solidFill>
          <a:latin typeface="Tahoma" panose="020B0604030504040204" pitchFamily="34" charset="0"/>
          <a:ea typeface="+mj-ea"/>
          <a:cs typeface="Tahoma" panose="020B0604030504040204" pitchFamily="34" charset="0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kumimoji="1" sz="2000">
          <a:solidFill>
            <a:schemeClr val="tx1"/>
          </a:solidFill>
          <a:latin typeface="Tahoma" panose="020B0604030504040204" pitchFamily="34" charset="0"/>
          <a:ea typeface="+mj-ea"/>
          <a:cs typeface="Tahoma" panose="020B0604030504040204" pitchFamily="34" charset="0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0D7EB360-66DD-468D-AF31-E5ECEB54D9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3170" y="20950"/>
            <a:ext cx="4917659" cy="4464496"/>
          </a:xfrm>
          <a:prstGeom prst="rect">
            <a:avLst/>
          </a:prstGeom>
        </p:spPr>
      </p:pic>
      <p:pic>
        <p:nvPicPr>
          <p:cNvPr id="7" name="그림 6" descr="표지판, 그리기이(가) 표시된 사진&#10;&#10;자동 생성된 설명">
            <a:extLst>
              <a:ext uri="{FF2B5EF4-FFF2-40B4-BE49-F238E27FC236}">
                <a16:creationId xmlns:a16="http://schemas.microsoft.com/office/drawing/2014/main" id="{F9E2F7D4-6BD9-4F28-BCE5-4729574EB2D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7155" y="6124655"/>
            <a:ext cx="1870846" cy="63968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11710EB-7F6E-47E1-99ED-93D6A79F3044}"/>
              </a:ext>
            </a:extLst>
          </p:cNvPr>
          <p:cNvSpPr txBox="1"/>
          <p:nvPr/>
        </p:nvSpPr>
        <p:spPr>
          <a:xfrm>
            <a:off x="739665" y="4508828"/>
            <a:ext cx="7362913" cy="1615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본 강의자료는 교수님의 원활한 강의를 돕기 위해</a:t>
            </a:r>
            <a:r>
              <a:rPr lang="en-US" altLang="ko-KR" sz="1100" dirty="0"/>
              <a:t> </a:t>
            </a:r>
            <a:r>
              <a:rPr lang="ko-KR" altLang="en-US" sz="1100" dirty="0"/>
              <a:t>출판사와 저자의 노력으로 만들어진 보조 자료입니다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강의자료는 교재의 핵심적인 내용만 담고 있어</a:t>
            </a:r>
            <a:r>
              <a:rPr lang="en-US" altLang="ko-KR" sz="1100" dirty="0"/>
              <a:t> </a:t>
            </a:r>
            <a:r>
              <a:rPr lang="ko-KR" altLang="en-US" sz="1100" dirty="0"/>
              <a:t>교재와 함께 사용할 때 학습에 더 큰 시너지 효과를 얻을 수 있습니다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특히 본문 예제</a:t>
            </a:r>
            <a:r>
              <a:rPr lang="en-US" altLang="ko-KR" sz="1100" dirty="0"/>
              <a:t>, </a:t>
            </a:r>
            <a:r>
              <a:rPr lang="ko-KR" altLang="en-US" sz="1100" dirty="0"/>
              <a:t>연습문제 등을 각종 시험에 활용한다면</a:t>
            </a:r>
            <a:r>
              <a:rPr lang="en-US" altLang="ko-KR" sz="1100" dirty="0"/>
              <a:t> </a:t>
            </a:r>
            <a:r>
              <a:rPr lang="ko-KR" altLang="en-US" sz="1100" dirty="0"/>
              <a:t>학생들의 학업 성취도 향상에 큰 도움이 될 수 있습니다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교수님의 알찬 강의는 새로운 콘텐츠 개발과 출판 문화 발전에 큰 힘이 되고 있습니다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ko-KR" altLang="en-US" sz="1100" dirty="0"/>
              <a:t>   감사합니다</a:t>
            </a:r>
            <a:r>
              <a:rPr lang="en-US" altLang="ko-KR" sz="1100" dirty="0"/>
              <a:t>.</a:t>
            </a:r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3927016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연산자 우선순위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 dirty="0">
                <a:solidFill>
                  <a:srgbClr val="FF3300"/>
                </a:solidFill>
              </a:rPr>
              <a:t>연산자 우선순위</a:t>
            </a:r>
          </a:p>
          <a:p>
            <a:pPr lvl="1" eaLnBrk="1" hangingPunct="1"/>
            <a:r>
              <a:rPr lang="ko-KR" altLang="en-US" dirty="0">
                <a:solidFill>
                  <a:srgbClr val="FF00FF"/>
                </a:solidFill>
              </a:rPr>
              <a:t>한 수식 내에서 연산자의 계산 순서</a:t>
            </a:r>
            <a:endParaRPr lang="en-US" altLang="ko-KR" dirty="0">
              <a:solidFill>
                <a:srgbClr val="FF00FF"/>
              </a:solidFill>
            </a:endParaRPr>
          </a:p>
          <a:p>
            <a:pPr eaLnBrk="1" hangingPunct="1"/>
            <a:endParaRPr lang="ko-KR" altLang="en-US" dirty="0">
              <a:solidFill>
                <a:srgbClr val="FF00FF"/>
              </a:solidFill>
            </a:endParaRPr>
          </a:p>
          <a:p>
            <a:pPr eaLnBrk="1" hangingPunct="1"/>
            <a:endParaRPr lang="ko-KR" altLang="en-US" dirty="0"/>
          </a:p>
          <a:p>
            <a:pPr lvl="1" eaLnBrk="1" hangingPunct="1"/>
            <a:endParaRPr lang="ko-KR" altLang="en-US" dirty="0"/>
          </a:p>
          <a:p>
            <a:pPr lvl="1" eaLnBrk="1" hangingPunct="1"/>
            <a:endParaRPr lang="ko-KR" altLang="en-US" dirty="0"/>
          </a:p>
          <a:p>
            <a:pPr lvl="4" eaLnBrk="1" hangingPunct="1"/>
            <a:endParaRPr lang="ko-KR" altLang="en-US" dirty="0"/>
          </a:p>
          <a:p>
            <a:pPr eaLnBrk="1" hangingPunct="1"/>
            <a:r>
              <a:rPr lang="ko-KR" altLang="en-US" dirty="0"/>
              <a:t>괄호를 이용한 연산 순서 조정</a:t>
            </a:r>
          </a:p>
          <a:p>
            <a:pPr lvl="1" eaLnBrk="1" hangingPunct="1"/>
            <a:r>
              <a:rPr lang="ko-KR" altLang="en-US" dirty="0"/>
              <a:t>수식을 계산할 때 괄호로 묶인 수식은 먼저 한 단위로 생각한다</a:t>
            </a:r>
            <a:r>
              <a:rPr lang="en-US" altLang="ko-KR" dirty="0"/>
              <a:t>.</a:t>
            </a:r>
          </a:p>
          <a:p>
            <a:pPr lvl="1" eaLnBrk="1" hangingPunct="1"/>
            <a:r>
              <a:rPr lang="ko-KR" altLang="en-US" dirty="0"/>
              <a:t>비교</a:t>
            </a:r>
            <a:r>
              <a:rPr lang="en-US" altLang="ko-KR" dirty="0"/>
              <a:t> </a:t>
            </a:r>
          </a:p>
          <a:p>
            <a:pPr lvl="2" eaLnBrk="1" hangingPunct="1"/>
            <a:r>
              <a:rPr lang="en-US" altLang="ko-KR" kern="1200" dirty="0">
                <a:latin typeface="Lucida Console" panose="020B0609040504020204" pitchFamily="49" charset="0"/>
                <a:ea typeface="+mn-ea"/>
                <a:cs typeface="+mn-cs"/>
              </a:rPr>
              <a:t>(f - BASE) * 5.0 / 9.0</a:t>
            </a:r>
            <a:endParaRPr lang="ko-KR" altLang="en-US" kern="1200" dirty="0">
              <a:latin typeface="Lucida Console" panose="020B0609040504020204" pitchFamily="49" charset="0"/>
              <a:ea typeface="+mn-ea"/>
              <a:cs typeface="+mn-cs"/>
            </a:endParaRPr>
          </a:p>
          <a:p>
            <a:pPr lvl="2" eaLnBrk="1" hangingPunct="1"/>
            <a:r>
              <a:rPr lang="en-US" altLang="ko-KR" kern="1200" dirty="0">
                <a:latin typeface="Lucida Console" panose="020B0609040504020204" pitchFamily="49" charset="0"/>
                <a:ea typeface="+mn-ea"/>
                <a:cs typeface="+mn-cs"/>
              </a:rPr>
              <a:t>f - BASE * 5.0 / 9.0</a:t>
            </a:r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14342" name="Rectangle 4"/>
          <p:cNvSpPr>
            <a:spLocks noChangeArrowheads="1"/>
          </p:cNvSpPr>
          <p:nvPr/>
        </p:nvSpPr>
        <p:spPr bwMode="auto">
          <a:xfrm>
            <a:off x="0" y="28098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endParaRPr lang="ko-KR" altLang="en-US"/>
          </a:p>
        </p:txBody>
      </p:sp>
      <p:sp>
        <p:nvSpPr>
          <p:cNvPr id="14343" name="Rectangle 56"/>
          <p:cNvSpPr>
            <a:spLocks noChangeArrowheads="1"/>
          </p:cNvSpPr>
          <p:nvPr/>
        </p:nvSpPr>
        <p:spPr bwMode="auto">
          <a:xfrm>
            <a:off x="0" y="4048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latinLnBrk="0"/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276872"/>
            <a:ext cx="5586168" cy="2147329"/>
          </a:xfrm>
          <a:prstGeom prst="rect">
            <a:avLst/>
          </a:prstGeom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6F8C2E-3FA5-4F6D-BF49-1A614EA6B1D9}" type="slidenum">
              <a:rPr lang="ko-KR" altLang="en-US" smtClean="0"/>
              <a:pPr/>
              <a:t>10</a:t>
            </a:fld>
            <a:endParaRPr lang="en-US" altLang="ko-K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dirty="0" err="1">
                <a:solidFill>
                  <a:schemeClr val="tx1"/>
                </a:solidFill>
              </a:rPr>
              <a:t>결합순서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 dirty="0" err="1"/>
              <a:t>결합순서</a:t>
            </a:r>
            <a:r>
              <a:rPr lang="en-US" altLang="ko-KR" dirty="0"/>
              <a:t>(associativity)</a:t>
            </a:r>
          </a:p>
          <a:p>
            <a:pPr lvl="1" eaLnBrk="1" hangingPunct="1"/>
            <a:r>
              <a:rPr lang="ko-KR" altLang="en-US" dirty="0"/>
              <a:t>우선순위가 같은 연산자가 인접해 있을 때 </a:t>
            </a:r>
            <a:r>
              <a:rPr lang="ko-KR" altLang="en-US" dirty="0" err="1"/>
              <a:t>피연산자를</a:t>
            </a:r>
            <a:r>
              <a:rPr lang="ko-KR" altLang="en-US" dirty="0"/>
              <a:t> 고려하는 순서</a:t>
            </a:r>
            <a:endParaRPr lang="en-US" altLang="ko-KR" dirty="0"/>
          </a:p>
          <a:p>
            <a:pPr eaLnBrk="1" hangingPunct="1"/>
            <a:r>
              <a:rPr lang="ko-KR" altLang="en-US" dirty="0"/>
              <a:t>좌측 결합</a:t>
            </a:r>
            <a:r>
              <a:rPr lang="en-US" altLang="ko-KR" dirty="0"/>
              <a:t>(left associative)</a:t>
            </a:r>
          </a:p>
          <a:p>
            <a:pPr lvl="1" eaLnBrk="1" hangingPunct="1"/>
            <a:r>
              <a:rPr lang="ko-KR" altLang="en-US" dirty="0"/>
              <a:t>우선순위가 같은 </a:t>
            </a:r>
            <a:r>
              <a:rPr lang="ko-KR" altLang="en-US" dirty="0">
                <a:solidFill>
                  <a:srgbClr val="FF00FF"/>
                </a:solidFill>
              </a:rPr>
              <a:t>이항 산술연산자</a:t>
            </a:r>
            <a:r>
              <a:rPr lang="ko-KR" altLang="en-US" dirty="0"/>
              <a:t>들은 좌측에서 우측 순서로 계산한다</a:t>
            </a:r>
            <a:endParaRPr lang="en-US" altLang="ko-KR" dirty="0"/>
          </a:p>
          <a:p>
            <a:pPr lvl="1" eaLnBrk="1" hangingPunct="1"/>
            <a:r>
              <a:rPr lang="ko-KR" altLang="en-US" dirty="0"/>
              <a:t>예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 dirty="0"/>
              <a:t>	</a:t>
            </a:r>
            <a:r>
              <a:rPr lang="en-US" altLang="ko-KR" kern="1200" dirty="0">
                <a:solidFill>
                  <a:srgbClr val="FF00FF"/>
                </a:solidFill>
                <a:latin typeface="Lucida Console" panose="020B0609040504020204" pitchFamily="49" charset="0"/>
                <a:ea typeface="+mn-ea"/>
                <a:cs typeface="+mn-cs"/>
              </a:rPr>
              <a:t>a / b * c  </a:t>
            </a:r>
            <a:r>
              <a:rPr lang="en-US" altLang="ko-KR" kern="1200" dirty="0">
                <a:solidFill>
                  <a:srgbClr val="FF00FF"/>
                </a:solidFill>
                <a:latin typeface="Lucida Console" panose="020B0609040504020204" pitchFamily="49" charset="0"/>
                <a:ea typeface="+mn-ea"/>
                <a:cs typeface="+mn-cs"/>
                <a:sym typeface="Wingdings" panose="05000000000000000000" pitchFamily="2" charset="2"/>
              </a:rPr>
              <a:t>  (a / b) * c</a:t>
            </a:r>
          </a:p>
          <a:p>
            <a:pPr eaLnBrk="1" hangingPunct="1"/>
            <a:r>
              <a:rPr lang="ko-KR" altLang="en-US" dirty="0">
                <a:sym typeface="Wingdings" panose="05000000000000000000" pitchFamily="2" charset="2"/>
              </a:rPr>
              <a:t>우측 결합</a:t>
            </a:r>
            <a:r>
              <a:rPr lang="en-US" altLang="ko-KR" dirty="0">
                <a:sym typeface="Wingdings" panose="05000000000000000000" pitchFamily="2" charset="2"/>
              </a:rPr>
              <a:t>(right associative)</a:t>
            </a:r>
          </a:p>
          <a:p>
            <a:pPr lvl="1" eaLnBrk="1" hangingPunct="1"/>
            <a:r>
              <a:rPr lang="ko-KR" altLang="en-US" dirty="0" err="1">
                <a:solidFill>
                  <a:srgbClr val="FF00FF"/>
                </a:solidFill>
                <a:sym typeface="Wingdings" panose="05000000000000000000" pitchFamily="2" charset="2"/>
              </a:rPr>
              <a:t>단항</a:t>
            </a:r>
            <a:r>
              <a:rPr lang="ko-KR" altLang="en-US" dirty="0">
                <a:sym typeface="Wingdings" panose="05000000000000000000" pitchFamily="2" charset="2"/>
              </a:rPr>
              <a:t> </a:t>
            </a:r>
            <a:r>
              <a:rPr lang="ko-KR" altLang="en-US" dirty="0">
                <a:solidFill>
                  <a:srgbClr val="FF00FF"/>
                </a:solidFill>
                <a:sym typeface="Wingdings" panose="05000000000000000000" pitchFamily="2" charset="2"/>
              </a:rPr>
              <a:t>산술연산자</a:t>
            </a:r>
            <a:r>
              <a:rPr lang="ko-KR" altLang="en-US" dirty="0">
                <a:sym typeface="Wingdings" panose="05000000000000000000" pitchFamily="2" charset="2"/>
              </a:rPr>
              <a:t>는 우측에서 좌측 순서로 계산한다</a:t>
            </a:r>
          </a:p>
          <a:p>
            <a:pPr lvl="1" eaLnBrk="1" hangingPunct="1"/>
            <a:r>
              <a:rPr lang="ko-KR" altLang="en-US" dirty="0">
                <a:sym typeface="Wingdings" panose="05000000000000000000" pitchFamily="2" charset="2"/>
              </a:rPr>
              <a:t>예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 dirty="0">
                <a:sym typeface="Wingdings" panose="05000000000000000000" pitchFamily="2" charset="2"/>
              </a:rPr>
              <a:t>	</a:t>
            </a:r>
            <a:r>
              <a:rPr lang="en-US" altLang="ko-KR" kern="1200" dirty="0">
                <a:solidFill>
                  <a:srgbClr val="FF00FF"/>
                </a:solidFill>
                <a:latin typeface="Lucida Console" panose="020B0609040504020204" pitchFamily="49" charset="0"/>
                <a:ea typeface="+mn-ea"/>
                <a:cs typeface="+mn-cs"/>
                <a:sym typeface="Wingdings" panose="05000000000000000000" pitchFamily="2" charset="2"/>
              </a:rPr>
              <a:t>- + - a    - (+ (- a))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6F8C2E-3FA5-4F6D-BF49-1A614EA6B1D9}" type="slidenum">
              <a:rPr lang="ko-KR" altLang="en-US" smtClean="0"/>
              <a:pPr/>
              <a:t>11</a:t>
            </a:fld>
            <a:endParaRPr lang="en-US" altLang="ko-K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dirty="0">
                <a:solidFill>
                  <a:schemeClr val="tx1"/>
                </a:solidFill>
              </a:rPr>
              <a:t>자동 형 변환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 dirty="0"/>
              <a:t>결과 </a:t>
            </a:r>
            <a:r>
              <a:rPr lang="ko-KR" altLang="en-US" dirty="0" err="1"/>
              <a:t>자료형에</a:t>
            </a:r>
            <a:r>
              <a:rPr lang="ko-KR" altLang="en-US" dirty="0"/>
              <a:t> 대한 간단한 궁금증</a:t>
            </a:r>
            <a:r>
              <a:rPr lang="en-US" altLang="ko-KR" dirty="0"/>
              <a:t>?</a:t>
            </a:r>
          </a:p>
          <a:p>
            <a:pPr lvl="1" eaLnBrk="1" hangingPunct="1"/>
            <a:r>
              <a:rPr lang="ko-KR" altLang="en-US" dirty="0">
                <a:solidFill>
                  <a:srgbClr val="FF00FF"/>
                </a:solidFill>
              </a:rPr>
              <a:t>만일</a:t>
            </a:r>
            <a:r>
              <a:rPr lang="en-US" altLang="ko-KR" dirty="0">
                <a:solidFill>
                  <a:srgbClr val="FF00FF"/>
                </a:solidFill>
              </a:rPr>
              <a:t>, 2 * 1.5</a:t>
            </a:r>
            <a:r>
              <a:rPr lang="ko-KR" altLang="en-US" dirty="0">
                <a:solidFill>
                  <a:srgbClr val="FF00FF"/>
                </a:solidFill>
              </a:rPr>
              <a:t>를 계산하면 어떻게 될까 </a:t>
            </a:r>
            <a:r>
              <a:rPr lang="en-US" altLang="ko-KR" dirty="0">
                <a:solidFill>
                  <a:srgbClr val="FF00FF"/>
                </a:solidFill>
              </a:rPr>
              <a:t>?</a:t>
            </a:r>
            <a:r>
              <a:rPr lang="en-US" altLang="ko-KR" dirty="0"/>
              <a:t> </a:t>
            </a:r>
          </a:p>
          <a:p>
            <a:pPr lvl="1" eaLnBrk="1" hangingPunct="1"/>
            <a:r>
              <a:rPr lang="en-US" altLang="ko-KR" dirty="0" err="1"/>
              <a:t>int</a:t>
            </a:r>
            <a:r>
              <a:rPr lang="en-US" altLang="ko-KR" dirty="0"/>
              <a:t> * double</a:t>
            </a:r>
            <a:r>
              <a:rPr lang="ko-KR" altLang="en-US" dirty="0"/>
              <a:t>과 같이 서로 다른 형의 값을 곱하면 어떻게 될까</a:t>
            </a:r>
            <a:r>
              <a:rPr lang="en-US" altLang="ko-KR" dirty="0"/>
              <a:t>? </a:t>
            </a:r>
          </a:p>
          <a:p>
            <a:pPr lvl="1" eaLnBrk="1" hangingPunct="1"/>
            <a:r>
              <a:rPr lang="ko-KR" altLang="en-US" dirty="0"/>
              <a:t>결과는 </a:t>
            </a:r>
            <a:r>
              <a:rPr lang="en-US" altLang="ko-KR" dirty="0" err="1"/>
              <a:t>int</a:t>
            </a:r>
            <a:r>
              <a:rPr lang="en-US" altLang="ko-KR" dirty="0"/>
              <a:t> </a:t>
            </a:r>
            <a:r>
              <a:rPr lang="ko-KR" altLang="en-US" dirty="0"/>
              <a:t>형이 될까 아니면 </a:t>
            </a:r>
            <a:r>
              <a:rPr lang="en-US" altLang="ko-KR" dirty="0"/>
              <a:t>double </a:t>
            </a:r>
            <a:r>
              <a:rPr lang="ko-KR" altLang="en-US" dirty="0"/>
              <a:t>형이 될까 </a:t>
            </a:r>
            <a:r>
              <a:rPr lang="en-US" altLang="ko-KR" dirty="0"/>
              <a:t>?</a:t>
            </a:r>
          </a:p>
          <a:p>
            <a:pPr lvl="4" eaLnBrk="1" hangingPunct="1"/>
            <a:endParaRPr lang="en-US" altLang="ko-KR" dirty="0"/>
          </a:p>
          <a:p>
            <a:pPr eaLnBrk="1" hangingPunct="1"/>
            <a:r>
              <a:rPr lang="ko-KR" altLang="en-US" dirty="0"/>
              <a:t>자동 형 변환 </a:t>
            </a:r>
          </a:p>
          <a:p>
            <a:pPr lvl="1" eaLnBrk="1" hangingPunct="1"/>
            <a:r>
              <a:rPr lang="ko-KR" altLang="en-US" dirty="0">
                <a:solidFill>
                  <a:srgbClr val="FF3300"/>
                </a:solidFill>
              </a:rPr>
              <a:t>서로 다른 형의 </a:t>
            </a:r>
            <a:r>
              <a:rPr lang="ko-KR" altLang="en-US" dirty="0" err="1">
                <a:solidFill>
                  <a:srgbClr val="FF3300"/>
                </a:solidFill>
              </a:rPr>
              <a:t>혼합연산을</a:t>
            </a:r>
            <a:r>
              <a:rPr lang="ko-KR" altLang="en-US" dirty="0">
                <a:solidFill>
                  <a:srgbClr val="FF3300"/>
                </a:solidFill>
              </a:rPr>
              <a:t> 하면 필요한 </a:t>
            </a:r>
            <a:r>
              <a:rPr lang="ko-KR" altLang="en-US" dirty="0" err="1">
                <a:solidFill>
                  <a:srgbClr val="FF3300"/>
                </a:solidFill>
              </a:rPr>
              <a:t>기억장소의</a:t>
            </a:r>
            <a:r>
              <a:rPr lang="ko-KR" altLang="en-US" dirty="0">
                <a:solidFill>
                  <a:srgbClr val="FF3300"/>
                </a:solidFill>
              </a:rPr>
              <a:t> 크기가 작은 쪽에서 큰 쪽으로 자동으로 확장 변환</a:t>
            </a:r>
            <a:r>
              <a:rPr lang="en-US" altLang="ko-KR" dirty="0">
                <a:solidFill>
                  <a:srgbClr val="FF3300"/>
                </a:solidFill>
              </a:rPr>
              <a:t>(widening conversion)</a:t>
            </a:r>
          </a:p>
          <a:p>
            <a:pPr lvl="1" eaLnBrk="1" hangingPunct="1"/>
            <a:r>
              <a:rPr lang="ko-KR" altLang="en-US" dirty="0"/>
              <a:t>변수  내의 값 자체는 변화가 없고</a:t>
            </a:r>
            <a:r>
              <a:rPr lang="en-US" altLang="ko-KR" dirty="0"/>
              <a:t>, </a:t>
            </a:r>
            <a:r>
              <a:rPr lang="ko-KR" altLang="en-US" dirty="0"/>
              <a:t>단지 그 값을 계산할 때 변환해서 사용</a:t>
            </a:r>
            <a:r>
              <a:rPr lang="en-US" altLang="ko-KR" dirty="0"/>
              <a:t>. </a:t>
            </a:r>
            <a:r>
              <a:rPr lang="ko-KR" altLang="en-US" dirty="0"/>
              <a:t>주의 </a:t>
            </a:r>
            <a:r>
              <a:rPr lang="en-US" altLang="ko-KR" dirty="0"/>
              <a:t>!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6F8C2E-3FA5-4F6D-BF49-1A614EA6B1D9}" type="slidenum">
              <a:rPr lang="ko-KR" altLang="en-US" smtClean="0"/>
              <a:pPr/>
              <a:t>12</a:t>
            </a:fld>
            <a:endParaRPr lang="en-US" altLang="ko-KR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dirty="0">
                <a:solidFill>
                  <a:schemeClr val="tx1"/>
                </a:solidFill>
              </a:rPr>
              <a:t>확장 변환</a:t>
            </a:r>
            <a:endParaRPr lang="ko-KR" altLang="en-US" dirty="0">
              <a:solidFill>
                <a:srgbClr val="9900FF"/>
              </a:solidFill>
            </a:endParaRP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075613" cy="4824413"/>
          </a:xfrm>
        </p:spPr>
        <p:txBody>
          <a:bodyPr/>
          <a:lstStyle/>
          <a:p>
            <a:pPr eaLnBrk="1" hangingPunct="1"/>
            <a:r>
              <a:rPr lang="ko-KR" altLang="en-US" dirty="0"/>
              <a:t>확장 변환</a:t>
            </a:r>
            <a:r>
              <a:rPr lang="en-US" altLang="ko-KR" dirty="0"/>
              <a:t>(widening conversion)</a:t>
            </a:r>
            <a:endParaRPr lang="ko-KR" altLang="en-US" dirty="0"/>
          </a:p>
          <a:p>
            <a:pPr lvl="1" eaLnBrk="1" hangingPunct="1"/>
            <a:r>
              <a:rPr lang="ko-KR" altLang="en-US" dirty="0" err="1"/>
              <a:t>자료형의</a:t>
            </a:r>
            <a:r>
              <a:rPr lang="ko-KR" altLang="en-US" dirty="0"/>
              <a:t> 값을 저장하는 데 필요한 </a:t>
            </a:r>
            <a:r>
              <a:rPr lang="ko-KR" altLang="en-US" dirty="0" err="1"/>
              <a:t>기억장소의</a:t>
            </a:r>
            <a:r>
              <a:rPr lang="ko-KR" altLang="en-US" dirty="0"/>
              <a:t> 크기가 같거나 큰 다른 </a:t>
            </a:r>
            <a:r>
              <a:rPr lang="ko-KR" altLang="en-US" dirty="0" err="1"/>
              <a:t>자료형으로</a:t>
            </a:r>
            <a:r>
              <a:rPr lang="ko-KR" altLang="en-US" dirty="0"/>
              <a:t> 변환</a:t>
            </a:r>
          </a:p>
          <a:p>
            <a:pPr lvl="1" eaLnBrk="1" hangingPunct="1"/>
            <a:r>
              <a:rPr lang="en-US" altLang="ko-KR" dirty="0">
                <a:solidFill>
                  <a:srgbClr val="FF00FF"/>
                </a:solidFill>
              </a:rPr>
              <a:t>char(1) &lt; short(2) &lt; </a:t>
            </a:r>
            <a:r>
              <a:rPr lang="en-US" altLang="ko-KR" dirty="0" err="1">
                <a:solidFill>
                  <a:srgbClr val="FF00FF"/>
                </a:solidFill>
              </a:rPr>
              <a:t>int</a:t>
            </a:r>
            <a:r>
              <a:rPr lang="en-US" altLang="ko-KR" dirty="0">
                <a:solidFill>
                  <a:srgbClr val="FF00FF"/>
                </a:solidFill>
              </a:rPr>
              <a:t>(4) ≤ long(4) ≤ float(4) &lt; double(8) ≤ long double(8)</a:t>
            </a:r>
          </a:p>
          <a:p>
            <a:pPr lvl="1" eaLnBrk="1" hangingPunct="1"/>
            <a:r>
              <a:rPr lang="ko-KR" altLang="en-US" dirty="0">
                <a:solidFill>
                  <a:srgbClr val="FF6600"/>
                </a:solidFill>
              </a:rPr>
              <a:t>수식에서 여러 타입이 사용되면 자동 확장 변환이 일어난다</a:t>
            </a:r>
            <a:r>
              <a:rPr lang="en-US" altLang="ko-KR" dirty="0">
                <a:solidFill>
                  <a:srgbClr val="FF6600"/>
                </a:solidFill>
              </a:rPr>
              <a:t>.</a:t>
            </a:r>
          </a:p>
          <a:p>
            <a:pPr lvl="4" eaLnBrk="1" hangingPunct="1"/>
            <a:endParaRPr lang="ko-KR" altLang="en-US" dirty="0"/>
          </a:p>
          <a:p>
            <a:pPr eaLnBrk="1" hangingPunct="1"/>
            <a:r>
              <a:rPr lang="ko-KR" altLang="en-US" dirty="0"/>
              <a:t>확장 변환 예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 sz="1800" kern="1200" dirty="0">
                <a:latin typeface="Lucida Console" panose="020B0609040504020204" pitchFamily="49" charset="0"/>
                <a:ea typeface="+mn-ea"/>
                <a:cs typeface="+mn-cs"/>
              </a:rPr>
              <a:t>int won, rate = 960;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 sz="1800" kern="1200" dirty="0">
                <a:latin typeface="Lucida Console" panose="020B0609040504020204" pitchFamily="49" charset="0"/>
                <a:ea typeface="+mn-ea"/>
                <a:cs typeface="+mn-cs"/>
              </a:rPr>
              <a:t>float dollar;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 sz="1800" kern="1200" dirty="0">
                <a:latin typeface="Lucida Console" panose="020B0609040504020204" pitchFamily="49" charset="0"/>
                <a:ea typeface="+mn-ea"/>
                <a:cs typeface="+mn-cs"/>
              </a:rPr>
              <a:t>won = dollar * rate;</a:t>
            </a:r>
            <a:r>
              <a:rPr lang="en-US" altLang="ko-KR" dirty="0"/>
              <a:t>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endParaRPr lang="ko-KR" altLang="en-US" dirty="0"/>
          </a:p>
          <a:p>
            <a:pPr eaLnBrk="1" hangingPunct="1"/>
            <a:endParaRPr lang="en-US" altLang="ko-KR" dirty="0"/>
          </a:p>
          <a:p>
            <a:pPr lvl="1" eaLnBrk="1" hangingPunct="1"/>
            <a:endParaRPr lang="en-US" altLang="ko-KR" dirty="0"/>
          </a:p>
          <a:p>
            <a:pPr eaLnBrk="1" hangingPunct="1"/>
            <a:endParaRPr lang="en-US" altLang="ko-KR" dirty="0"/>
          </a:p>
          <a:p>
            <a:pPr eaLnBrk="1" hangingPunct="1">
              <a:buFont typeface="Wingdings" panose="05000000000000000000" pitchFamily="2" charset="2"/>
              <a:buNone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6F8C2E-3FA5-4F6D-BF49-1A614EA6B1D9}" type="slidenum">
              <a:rPr lang="ko-KR" altLang="en-US" smtClean="0"/>
              <a:pPr/>
              <a:t>13</a:t>
            </a:fld>
            <a:endParaRPr lang="en-US" altLang="ko-KR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3600" dirty="0">
                <a:solidFill>
                  <a:schemeClr val="tx1"/>
                </a:solidFill>
              </a:rPr>
              <a:t>대입 변환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ko-KR" altLang="en-US" dirty="0">
                <a:solidFill>
                  <a:srgbClr val="FF00FF"/>
                </a:solidFill>
              </a:rPr>
              <a:t>대입 변환</a:t>
            </a:r>
            <a:r>
              <a:rPr lang="en-US" altLang="ko-KR" dirty="0">
                <a:solidFill>
                  <a:srgbClr val="FF00FF"/>
                </a:solidFill>
              </a:rPr>
              <a:t>(assignment conversion)</a:t>
            </a:r>
            <a:endParaRPr lang="ko-KR" altLang="en-US" dirty="0">
              <a:solidFill>
                <a:srgbClr val="FF00FF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ko-KR" altLang="en-US" dirty="0">
                <a:solidFill>
                  <a:srgbClr val="FF6600"/>
                </a:solidFill>
              </a:rPr>
              <a:t>어떤 형의 값이 다른 형의 변수에 대입될 때 자동적으로 일어나며</a:t>
            </a:r>
            <a:r>
              <a:rPr lang="en-US" altLang="ko-KR" dirty="0">
                <a:solidFill>
                  <a:srgbClr val="FF6600"/>
                </a:solidFill>
              </a:rPr>
              <a:t>, </a:t>
            </a:r>
            <a:r>
              <a:rPr lang="ko-KR" altLang="en-US" dirty="0">
                <a:solidFill>
                  <a:srgbClr val="FF6600"/>
                </a:solidFill>
              </a:rPr>
              <a:t>이 과정에서 값이 대입될 변수 형으로 자동 변환된다</a:t>
            </a:r>
            <a:r>
              <a:rPr lang="en-US" altLang="ko-KR" dirty="0">
                <a:solidFill>
                  <a:srgbClr val="FF6600"/>
                </a:solidFill>
              </a:rPr>
              <a:t>. </a:t>
            </a:r>
          </a:p>
          <a:p>
            <a:pPr lvl="1" eaLnBrk="1" hangingPunct="1">
              <a:lnSpc>
                <a:spcPct val="90000"/>
              </a:lnSpc>
            </a:pPr>
            <a:r>
              <a:rPr lang="ko-KR" altLang="en-US" dirty="0"/>
              <a:t>대입 변환은 예외적으로 축소 변환 허용</a:t>
            </a:r>
          </a:p>
          <a:p>
            <a:pPr eaLnBrk="1" hangingPunct="1">
              <a:lnSpc>
                <a:spcPct val="90000"/>
              </a:lnSpc>
            </a:pPr>
            <a:r>
              <a:rPr lang="ko-KR" altLang="en-US" dirty="0"/>
              <a:t>대입 변환의 예</a:t>
            </a:r>
          </a:p>
          <a:p>
            <a:pPr lvl="1" eaLnBrk="1" hangingPunct="1">
              <a:lnSpc>
                <a:spcPct val="90000"/>
              </a:lnSpc>
            </a:pPr>
            <a:r>
              <a:rPr lang="ko-KR" altLang="en-US" dirty="0"/>
              <a:t>예</a:t>
            </a:r>
            <a:r>
              <a:rPr lang="en-US" altLang="ko-KR" dirty="0"/>
              <a:t>: </a:t>
            </a:r>
            <a:r>
              <a:rPr lang="en-US" altLang="ko-KR" sz="1800" kern="1200" dirty="0">
                <a:solidFill>
                  <a:srgbClr val="FF00FF"/>
                </a:solidFill>
                <a:latin typeface="Lucida Console" panose="020B0609040504020204" pitchFamily="49" charset="0"/>
                <a:ea typeface="+mn-ea"/>
                <a:cs typeface="+mn-cs"/>
              </a:rPr>
              <a:t>dollar = won / rate;</a:t>
            </a:r>
            <a:r>
              <a:rPr lang="en-US" altLang="ko-KR" dirty="0"/>
              <a:t> </a:t>
            </a:r>
            <a:endParaRPr lang="ko-KR" altLang="en-US" dirty="0"/>
          </a:p>
          <a:p>
            <a:pPr lvl="1" eaLnBrk="1" hangingPunct="1">
              <a:lnSpc>
                <a:spcPct val="90000"/>
              </a:lnSpc>
            </a:pPr>
            <a:r>
              <a:rPr lang="en-US" altLang="ko-KR" dirty="0"/>
              <a:t>won / rate </a:t>
            </a:r>
            <a:r>
              <a:rPr lang="ko-KR" altLang="en-US" dirty="0"/>
              <a:t>값이 </a:t>
            </a:r>
            <a:r>
              <a:rPr lang="en-US" altLang="ko-KR" dirty="0"/>
              <a:t>36</a:t>
            </a:r>
            <a:r>
              <a:rPr lang="ko-KR" altLang="en-US" dirty="0"/>
              <a:t>이면</a:t>
            </a:r>
            <a:r>
              <a:rPr lang="en-US" altLang="ko-KR" dirty="0"/>
              <a:t>, </a:t>
            </a:r>
            <a:r>
              <a:rPr lang="ko-KR" altLang="en-US" dirty="0"/>
              <a:t>부동소수점 값 </a:t>
            </a:r>
            <a:r>
              <a:rPr lang="en-US" altLang="ko-KR" dirty="0"/>
              <a:t>36.0</a:t>
            </a:r>
            <a:r>
              <a:rPr lang="ko-KR" altLang="en-US" dirty="0"/>
              <a:t>으로 변환 후 </a:t>
            </a:r>
            <a:r>
              <a:rPr lang="en-US" altLang="ko-KR" dirty="0"/>
              <a:t>dollar</a:t>
            </a:r>
            <a:r>
              <a:rPr lang="ko-KR" altLang="en-US" dirty="0"/>
              <a:t>에 대입</a:t>
            </a:r>
            <a:endParaRPr lang="ko-KR" altLang="en-US" b="1" dirty="0"/>
          </a:p>
          <a:p>
            <a:pPr eaLnBrk="1" hangingPunct="1">
              <a:lnSpc>
                <a:spcPct val="90000"/>
              </a:lnSpc>
            </a:pPr>
            <a:r>
              <a:rPr lang="ko-KR" altLang="en-US" dirty="0"/>
              <a:t>축소 변환</a:t>
            </a:r>
            <a:r>
              <a:rPr lang="en-US" altLang="ko-KR" dirty="0"/>
              <a:t>(narrowing conversion) </a:t>
            </a:r>
          </a:p>
          <a:p>
            <a:pPr lvl="1" eaLnBrk="1" hangingPunct="1">
              <a:lnSpc>
                <a:spcPct val="90000"/>
              </a:lnSpc>
            </a:pPr>
            <a:r>
              <a:rPr lang="ko-KR" altLang="en-US" dirty="0"/>
              <a:t>예</a:t>
            </a:r>
            <a:r>
              <a:rPr lang="en-US" altLang="ko-KR" dirty="0"/>
              <a:t>: </a:t>
            </a:r>
            <a:r>
              <a:rPr lang="en-US" altLang="ko-KR" sz="1800" kern="1200" dirty="0">
                <a:solidFill>
                  <a:srgbClr val="FF00FF"/>
                </a:solidFill>
                <a:latin typeface="Lucida Console" panose="020B0609040504020204" pitchFamily="49" charset="0"/>
                <a:ea typeface="+mn-ea"/>
                <a:cs typeface="+mn-cs"/>
              </a:rPr>
              <a:t>won = dollar * rate;</a:t>
            </a:r>
            <a:r>
              <a:rPr lang="en-US" altLang="ko-KR" dirty="0">
                <a:solidFill>
                  <a:srgbClr val="FF00FF"/>
                </a:solidFill>
              </a:rPr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ko-KR" altLang="en-US" dirty="0" err="1"/>
              <a:t>소숫점</a:t>
            </a:r>
            <a:r>
              <a:rPr lang="ko-KR" altLang="en-US" dirty="0"/>
              <a:t> 이하 값은 버리고 정수 값만 대입한다</a:t>
            </a:r>
            <a:r>
              <a:rPr lang="en-US" altLang="ko-KR" dirty="0"/>
              <a:t>.</a:t>
            </a:r>
          </a:p>
          <a:p>
            <a:pPr lvl="1" eaLnBrk="1" hangingPunct="1">
              <a:lnSpc>
                <a:spcPct val="90000"/>
              </a:lnSpc>
            </a:pPr>
            <a:r>
              <a:rPr lang="ko-KR" altLang="en-US" dirty="0"/>
              <a:t>축소 변환은 정보를 </a:t>
            </a:r>
            <a:r>
              <a:rPr lang="ko-KR" altLang="en-US" dirty="0" err="1"/>
              <a:t>손실시키므로</a:t>
            </a:r>
            <a:r>
              <a:rPr lang="ko-KR" altLang="en-US" dirty="0"/>
              <a:t>  주의</a:t>
            </a:r>
            <a:r>
              <a:rPr lang="en-US" altLang="ko-KR" dirty="0"/>
              <a:t>!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6F8C2E-3FA5-4F6D-BF49-1A614EA6B1D9}" type="slidenum">
              <a:rPr lang="ko-KR" altLang="en-US" smtClean="0"/>
              <a:pPr/>
              <a:t>14</a:t>
            </a:fld>
            <a:endParaRPr lang="en-US" altLang="ko-KR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dirty="0">
                <a:solidFill>
                  <a:schemeClr val="tx1"/>
                </a:solidFill>
              </a:rPr>
              <a:t>수동 형 변환</a:t>
            </a:r>
            <a:r>
              <a:rPr lang="ko-KR" altLang="en-US" dirty="0">
                <a:solidFill>
                  <a:srgbClr val="9900FF"/>
                </a:solidFill>
              </a:rPr>
              <a:t> </a:t>
            </a:r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 dirty="0"/>
              <a:t>타입 캐스팅</a:t>
            </a:r>
            <a:endParaRPr lang="en-US" altLang="ko-KR" dirty="0"/>
          </a:p>
          <a:p>
            <a:pPr lvl="1" eaLnBrk="1" hangingPunct="1"/>
            <a:r>
              <a:rPr lang="ko-KR" altLang="en-US" dirty="0">
                <a:solidFill>
                  <a:srgbClr val="FF6600"/>
                </a:solidFill>
              </a:rPr>
              <a:t>타입  캐스팅은 명시적으로 형을 변환하는 방법이다</a:t>
            </a:r>
            <a:r>
              <a:rPr lang="en-US" altLang="ko-KR" dirty="0">
                <a:solidFill>
                  <a:srgbClr val="FF6600"/>
                </a:solidFill>
              </a:rPr>
              <a:t>. </a:t>
            </a:r>
          </a:p>
          <a:p>
            <a:pPr lvl="1" eaLnBrk="1" hangingPunct="1"/>
            <a:r>
              <a:rPr lang="ko-KR" altLang="en-US" b="1" dirty="0"/>
              <a:t>타입 캐스팅 연산자</a:t>
            </a:r>
            <a:r>
              <a:rPr lang="en-US" altLang="ko-KR" b="1" dirty="0"/>
              <a:t>(</a:t>
            </a:r>
            <a:r>
              <a:rPr lang="ko-KR" altLang="en-US" b="1" dirty="0"/>
              <a:t>형 변환 연산자</a:t>
            </a:r>
            <a:r>
              <a:rPr lang="en-US" altLang="ko-KR" b="1" dirty="0"/>
              <a:t>) </a:t>
            </a:r>
            <a:r>
              <a:rPr lang="ko-KR" altLang="en-US" b="1" dirty="0"/>
              <a:t>사용 형태 </a:t>
            </a:r>
          </a:p>
          <a:p>
            <a:pPr lvl="2" eaLnBrk="1" hangingPunct="1">
              <a:buFont typeface="Wingdings" panose="05000000000000000000" pitchFamily="2" charset="2"/>
              <a:buNone/>
            </a:pPr>
            <a:endParaRPr lang="en-US" altLang="ko-KR" dirty="0"/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n-US" altLang="ko-KR" b="1" dirty="0">
                <a:solidFill>
                  <a:srgbClr val="FF00FF"/>
                </a:solidFill>
              </a:rPr>
              <a:t>(</a:t>
            </a:r>
            <a:r>
              <a:rPr lang="ko-KR" altLang="en-US" b="1" dirty="0">
                <a:solidFill>
                  <a:srgbClr val="FF00FF"/>
                </a:solidFill>
              </a:rPr>
              <a:t>형 이름</a:t>
            </a:r>
            <a:r>
              <a:rPr lang="en-US" altLang="ko-KR" b="1" dirty="0">
                <a:solidFill>
                  <a:srgbClr val="FF00FF"/>
                </a:solidFill>
              </a:rPr>
              <a:t>) </a:t>
            </a:r>
            <a:r>
              <a:rPr lang="ko-KR" altLang="en-US" b="1" dirty="0">
                <a:solidFill>
                  <a:srgbClr val="FF00FF"/>
                </a:solidFill>
              </a:rPr>
              <a:t>변수 혹은 수식</a:t>
            </a:r>
            <a:r>
              <a:rPr lang="ko-KR" altLang="en-US" dirty="0"/>
              <a:t> </a:t>
            </a:r>
          </a:p>
          <a:p>
            <a:pPr lvl="2" eaLnBrk="1" hangingPunct="1">
              <a:buFont typeface="Wingdings" panose="05000000000000000000" pitchFamily="2" charset="2"/>
              <a:buNone/>
            </a:pPr>
            <a:endParaRPr lang="ko-KR" altLang="en-US" dirty="0"/>
          </a:p>
          <a:p>
            <a:pPr eaLnBrk="1" hangingPunct="1"/>
            <a:r>
              <a:rPr lang="ko-KR" altLang="en-US" dirty="0"/>
              <a:t>타입 캐스팅 적용 예</a:t>
            </a:r>
          </a:p>
          <a:p>
            <a:pPr marL="914400" lvl="2" indent="0" eaLnBrk="1" hangingPunct="1">
              <a:buNone/>
            </a:pPr>
            <a:r>
              <a:rPr lang="en-US" altLang="ko-KR" sz="1800" kern="1200" dirty="0">
                <a:solidFill>
                  <a:srgbClr val="FF00FF"/>
                </a:solidFill>
                <a:latin typeface="Lucida Console" panose="020B0609040504020204" pitchFamily="49" charset="0"/>
                <a:ea typeface="+mn-ea"/>
                <a:cs typeface="+mn-cs"/>
              </a:rPr>
              <a:t>dollar = (float) won / rate;</a:t>
            </a:r>
            <a:r>
              <a:rPr lang="en-US" altLang="ko-KR" dirty="0"/>
              <a:t> </a:t>
            </a:r>
            <a:endParaRPr lang="ko-KR" altLang="en-US" dirty="0"/>
          </a:p>
          <a:p>
            <a:pPr marL="800100" lvl="1" indent="-342900" eaLnBrk="1" hangingPunct="1">
              <a:buFont typeface="+mj-lt"/>
              <a:buAutoNum type="arabicPeriod"/>
            </a:pPr>
            <a:r>
              <a:rPr lang="ko-KR" altLang="en-US" sz="1800" dirty="0"/>
              <a:t>캐스트 연산자가 나눗셈 연산자보다 우선순위가 높다</a:t>
            </a:r>
          </a:p>
          <a:p>
            <a:pPr marL="800100" lvl="1" indent="-342900" eaLnBrk="1" hangingPunct="1">
              <a:buFont typeface="+mj-lt"/>
              <a:buAutoNum type="arabicPeriod"/>
            </a:pPr>
            <a:r>
              <a:rPr lang="ko-KR" altLang="en-US" sz="1800" dirty="0"/>
              <a:t>캐스트가 </a:t>
            </a:r>
            <a:r>
              <a:rPr lang="en-US" altLang="ko-KR" sz="1800" kern="1200" dirty="0">
                <a:latin typeface="Lucida Console" panose="020B0609040504020204" pitchFamily="49" charset="0"/>
                <a:ea typeface="+mn-ea"/>
                <a:cs typeface="+mn-cs"/>
              </a:rPr>
              <a:t>won</a:t>
            </a:r>
            <a:r>
              <a:rPr lang="ko-KR" altLang="en-US" sz="1800" dirty="0"/>
              <a:t>의 값에 먼저 적용되어 </a:t>
            </a:r>
            <a:r>
              <a:rPr lang="en-US" altLang="ko-KR" sz="1800" kern="1200" dirty="0">
                <a:latin typeface="Lucida Console" panose="020B0609040504020204" pitchFamily="49" charset="0"/>
                <a:ea typeface="+mn-ea"/>
                <a:cs typeface="+mn-cs"/>
              </a:rPr>
              <a:t>won</a:t>
            </a:r>
            <a:r>
              <a:rPr lang="en-US" altLang="ko-KR" sz="1800" dirty="0"/>
              <a:t> </a:t>
            </a:r>
            <a:r>
              <a:rPr lang="ko-KR" altLang="en-US" sz="1800" dirty="0"/>
              <a:t>값의 부동소수점 버전을 반환</a:t>
            </a:r>
          </a:p>
          <a:p>
            <a:pPr marL="800100" lvl="1" indent="-342900" eaLnBrk="1" hangingPunct="1">
              <a:buFont typeface="+mj-lt"/>
              <a:buAutoNum type="arabicPeriod"/>
            </a:pPr>
            <a:r>
              <a:rPr lang="en-US" altLang="ko-KR" sz="1800" dirty="0"/>
              <a:t>rate</a:t>
            </a:r>
            <a:r>
              <a:rPr lang="ko-KR" altLang="en-US" sz="1800" dirty="0"/>
              <a:t>가 산술 확장 변환을 통해서 부동 소수점 값으로 변환</a:t>
            </a:r>
            <a:endParaRPr lang="en-US" altLang="ko-KR" sz="1800" dirty="0"/>
          </a:p>
          <a:p>
            <a:pPr marL="800100" lvl="1" indent="-342900" eaLnBrk="1" hangingPunct="1">
              <a:buFont typeface="+mj-lt"/>
              <a:buAutoNum type="arabicPeriod"/>
            </a:pPr>
            <a:r>
              <a:rPr lang="ko-KR" altLang="en-US" sz="1800" dirty="0"/>
              <a:t>나눗셈 연산자는 부동 소수점 나눗셈을 수행</a:t>
            </a:r>
            <a:endParaRPr lang="en-US" altLang="ko-KR" sz="18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6F8C2E-3FA5-4F6D-BF49-1A614EA6B1D9}" type="slidenum">
              <a:rPr lang="ko-KR" altLang="en-US" smtClean="0"/>
              <a:pPr/>
              <a:t>15</a:t>
            </a:fld>
            <a:endParaRPr lang="en-US" altLang="ko-KR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dirty="0">
                <a:solidFill>
                  <a:schemeClr val="tx1"/>
                </a:solidFill>
              </a:rPr>
              <a:t>수동 형 변환 예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 dirty="0"/>
              <a:t>달러를 원으로 변환하는 경우</a:t>
            </a:r>
          </a:p>
          <a:p>
            <a:pPr marL="457200" lvl="1" indent="0" eaLnBrk="1" hangingPunct="1">
              <a:buNone/>
            </a:pPr>
            <a:endParaRPr lang="en-US" altLang="ko-KR" sz="1800" dirty="0">
              <a:solidFill>
                <a:srgbClr val="FF00FF"/>
              </a:solidFill>
            </a:endParaRPr>
          </a:p>
          <a:p>
            <a:pPr marL="457200" lvl="1" indent="0" eaLnBrk="1" hangingPunct="1">
              <a:buNone/>
            </a:pPr>
            <a:r>
              <a:rPr lang="en-US" altLang="ko-KR" sz="1800" dirty="0">
                <a:solidFill>
                  <a:srgbClr val="FF00FF"/>
                </a:solidFill>
              </a:rPr>
              <a:t>	</a:t>
            </a:r>
            <a:r>
              <a:rPr lang="en-US" altLang="ko-KR" sz="1800" kern="1200" dirty="0">
                <a:solidFill>
                  <a:srgbClr val="FF00FF"/>
                </a:solidFill>
                <a:latin typeface="Lucida Console" panose="020B0609040504020204" pitchFamily="49" charset="0"/>
                <a:ea typeface="+mn-ea"/>
                <a:cs typeface="+mn-cs"/>
              </a:rPr>
              <a:t>won = (int) (dollar * rate); </a:t>
            </a:r>
          </a:p>
          <a:p>
            <a:pPr lvl="1" eaLnBrk="1" hangingPunct="1"/>
            <a:endParaRPr lang="en-US" altLang="ko-KR" sz="1800" dirty="0"/>
          </a:p>
          <a:p>
            <a:pPr marL="800100" lvl="1" indent="-342900" eaLnBrk="1" hangingPunct="1">
              <a:buFont typeface="+mj-lt"/>
              <a:buAutoNum type="arabicPeriod"/>
            </a:pPr>
            <a:r>
              <a:rPr lang="en-US" altLang="ko-KR" sz="1800" kern="1200" dirty="0">
                <a:latin typeface="Lucida Console" panose="020B0609040504020204" pitchFamily="49" charset="0"/>
                <a:ea typeface="+mn-ea"/>
                <a:cs typeface="+mn-cs"/>
              </a:rPr>
              <a:t>dollar * rate</a:t>
            </a:r>
            <a:r>
              <a:rPr lang="ko-KR" altLang="en-US" sz="1800" dirty="0"/>
              <a:t>를 계산하면 부동소수점 값 계산</a:t>
            </a:r>
          </a:p>
          <a:p>
            <a:pPr marL="800100" lvl="1" indent="-342900" eaLnBrk="1" hangingPunct="1">
              <a:buFont typeface="+mj-lt"/>
              <a:buAutoNum type="arabicPeriod"/>
            </a:pPr>
            <a:r>
              <a:rPr lang="ko-KR" altLang="en-US" sz="1800" dirty="0"/>
              <a:t>이 값을 </a:t>
            </a:r>
            <a:r>
              <a:rPr lang="en-US" altLang="ko-KR" sz="1800" dirty="0"/>
              <a:t>won</a:t>
            </a:r>
            <a:r>
              <a:rPr lang="ko-KR" altLang="en-US" sz="1800" dirty="0"/>
              <a:t>에 저장하기 위해서 </a:t>
            </a:r>
            <a:r>
              <a:rPr lang="en-US" altLang="ko-KR" sz="1800" kern="1200" dirty="0">
                <a:solidFill>
                  <a:srgbClr val="0000FF"/>
                </a:solidFill>
                <a:latin typeface="Lucida Console" panose="020B0609040504020204" pitchFamily="49" charset="0"/>
                <a:ea typeface="+mn-ea"/>
                <a:cs typeface="+mn-cs"/>
              </a:rPr>
              <a:t>int</a:t>
            </a:r>
            <a:r>
              <a:rPr lang="en-US" altLang="ko-KR" sz="1800" dirty="0"/>
              <a:t> </a:t>
            </a:r>
            <a:r>
              <a:rPr lang="ko-KR" altLang="en-US" sz="1800" dirty="0"/>
              <a:t>형으로 변환</a:t>
            </a:r>
          </a:p>
          <a:p>
            <a:pPr marL="800100" lvl="1" indent="-342900" eaLnBrk="1" hangingPunct="1">
              <a:buFont typeface="+mj-lt"/>
              <a:buAutoNum type="arabicPeriod"/>
            </a:pPr>
            <a:r>
              <a:rPr lang="ko-KR" altLang="en-US" sz="1800" dirty="0"/>
              <a:t>만약 계산된 값이 </a:t>
            </a:r>
            <a:r>
              <a:rPr lang="en-US" altLang="ko-KR" sz="1800" dirty="0"/>
              <a:t>34999.968</a:t>
            </a:r>
            <a:r>
              <a:rPr lang="ko-KR" altLang="en-US" sz="1800" dirty="0"/>
              <a:t>이면</a:t>
            </a:r>
            <a:r>
              <a:rPr lang="en-US" altLang="ko-KR" sz="1800" dirty="0"/>
              <a:t>, </a:t>
            </a:r>
            <a:r>
              <a:rPr lang="ko-KR" altLang="en-US" sz="1800" dirty="0"/>
              <a:t>대입 후에 </a:t>
            </a:r>
            <a:r>
              <a:rPr lang="en-US" altLang="ko-KR" sz="1800" kern="1200" dirty="0">
                <a:latin typeface="Lucida Console" panose="020B0609040504020204" pitchFamily="49" charset="0"/>
                <a:ea typeface="+mn-ea"/>
                <a:cs typeface="+mn-cs"/>
              </a:rPr>
              <a:t>won</a:t>
            </a:r>
            <a:r>
              <a:rPr lang="ko-KR" altLang="en-US" sz="1800" dirty="0"/>
              <a:t>의 값 </a:t>
            </a:r>
            <a:r>
              <a:rPr lang="en-US" altLang="ko-KR" sz="1800" dirty="0"/>
              <a:t>34999</a:t>
            </a:r>
          </a:p>
          <a:p>
            <a:pPr lvl="1" eaLnBrk="1" hangingPunct="1"/>
            <a:endParaRPr lang="en-US" altLang="ko-KR" sz="1800" b="1" dirty="0"/>
          </a:p>
          <a:p>
            <a:pPr eaLnBrk="1" hangingPunct="1"/>
            <a:r>
              <a:rPr lang="ko-KR" altLang="en-US" b="1" dirty="0">
                <a:solidFill>
                  <a:srgbClr val="FF00FF"/>
                </a:solidFill>
              </a:rPr>
              <a:t>주의</a:t>
            </a:r>
            <a:endParaRPr lang="en-US" altLang="ko-KR" b="1" dirty="0"/>
          </a:p>
          <a:p>
            <a:pPr lvl="1" eaLnBrk="1" hangingPunct="1"/>
            <a:r>
              <a:rPr lang="ko-KR" altLang="en-US" dirty="0">
                <a:solidFill>
                  <a:srgbClr val="FF6600"/>
                </a:solidFill>
              </a:rPr>
              <a:t>자동 형 변환 혹은 타입 캐스팅 연산의 수행 결과는 새로운 값을 생성함</a:t>
            </a:r>
            <a:endParaRPr lang="en-US" altLang="ko-KR" dirty="0">
              <a:solidFill>
                <a:srgbClr val="FF6600"/>
              </a:solidFill>
            </a:endParaRPr>
          </a:p>
          <a:p>
            <a:pPr lvl="1" eaLnBrk="1" hangingPunct="1"/>
            <a:r>
              <a:rPr lang="ko-KR" altLang="en-US" dirty="0">
                <a:solidFill>
                  <a:srgbClr val="FF6600"/>
                </a:solidFill>
              </a:rPr>
              <a:t>형 변환 대상이 되는 변수나 수식 값 자체는 변경되지 않음</a:t>
            </a:r>
            <a:r>
              <a:rPr lang="en-US" altLang="ko-KR" dirty="0">
                <a:solidFill>
                  <a:srgbClr val="FF6600"/>
                </a:solidFill>
              </a:rPr>
              <a:t> </a:t>
            </a:r>
            <a:endParaRPr lang="ko-KR" altLang="en-US" dirty="0">
              <a:solidFill>
                <a:srgbClr val="FF6600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6F8C2E-3FA5-4F6D-BF49-1A614EA6B1D9}" type="slidenum">
              <a:rPr lang="ko-KR" altLang="en-US" smtClean="0"/>
              <a:pPr/>
              <a:t>16</a:t>
            </a:fld>
            <a:endParaRPr lang="en-US" altLang="ko-KR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/>
              <a:t>5.2 </a:t>
            </a:r>
            <a:r>
              <a:rPr lang="ko-KR" altLang="en-US" dirty="0"/>
              <a:t>순수한 연산자</a:t>
            </a:r>
          </a:p>
        </p:txBody>
      </p:sp>
      <p:sp>
        <p:nvSpPr>
          <p:cNvPr id="24580" name="Rectangle 2"/>
          <p:cNvSpPr>
            <a:spLocks noChangeArrowheads="1"/>
          </p:cNvSpPr>
          <p:nvPr/>
        </p:nvSpPr>
        <p:spPr bwMode="auto">
          <a:xfrm>
            <a:off x="1839913" y="1773238"/>
            <a:ext cx="7227887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endParaRPr lang="ko-KR" altLang="en-US" sz="4600" b="1" dirty="0">
              <a:latin typeface="Tahoma" panose="020B0604030504040204" pitchFamily="34" charset="0"/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관계 연산자</a:t>
            </a:r>
            <a:r>
              <a:rPr lang="ko-KR" altLang="en-US">
                <a:solidFill>
                  <a:srgbClr val="9900FF"/>
                </a:solidFill>
              </a:rPr>
              <a:t> </a:t>
            </a:r>
          </a:p>
        </p:txBody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 dirty="0">
                <a:solidFill>
                  <a:srgbClr val="FF6600"/>
                </a:solidFill>
              </a:rPr>
              <a:t>C </a:t>
            </a:r>
            <a:r>
              <a:rPr lang="ko-KR" altLang="en-US" dirty="0">
                <a:solidFill>
                  <a:srgbClr val="FF6600"/>
                </a:solidFill>
              </a:rPr>
              <a:t>언어의 관계 연산자</a:t>
            </a:r>
          </a:p>
          <a:p>
            <a:pPr lvl="1" eaLnBrk="1" hangingPunct="1"/>
            <a:r>
              <a:rPr lang="ko-KR" altLang="en-US" dirty="0">
                <a:solidFill>
                  <a:srgbClr val="FF00FF"/>
                </a:solidFill>
              </a:rPr>
              <a:t>두 값의 동치 관계나 두 값 간의 대소 관계를 비교한다</a:t>
            </a:r>
            <a:r>
              <a:rPr lang="en-US" altLang="ko-KR" dirty="0">
                <a:solidFill>
                  <a:srgbClr val="FF00FF"/>
                </a:solidFill>
              </a:rPr>
              <a:t>.</a:t>
            </a:r>
          </a:p>
          <a:p>
            <a:pPr lvl="1" eaLnBrk="1" hangingPunct="1"/>
            <a:r>
              <a:rPr lang="ko-KR" altLang="en-US" dirty="0">
                <a:solidFill>
                  <a:srgbClr val="FF00FF"/>
                </a:solidFill>
              </a:rPr>
              <a:t>참이면 </a:t>
            </a:r>
            <a:r>
              <a:rPr lang="en-US" altLang="ko-KR" dirty="0">
                <a:solidFill>
                  <a:srgbClr val="FF00FF"/>
                </a:solidFill>
              </a:rPr>
              <a:t>1, </a:t>
            </a:r>
            <a:r>
              <a:rPr lang="ko-KR" altLang="en-US" dirty="0">
                <a:solidFill>
                  <a:srgbClr val="FF00FF"/>
                </a:solidFill>
              </a:rPr>
              <a:t>그렇지 않으면 </a:t>
            </a:r>
            <a:r>
              <a:rPr lang="en-US" altLang="ko-KR" dirty="0">
                <a:solidFill>
                  <a:srgbClr val="FF00FF"/>
                </a:solidFill>
              </a:rPr>
              <a:t>0</a:t>
            </a:r>
            <a:r>
              <a:rPr lang="ko-KR" altLang="en-US" dirty="0">
                <a:solidFill>
                  <a:srgbClr val="FF00FF"/>
                </a:solidFill>
              </a:rPr>
              <a:t>을 반환한다</a:t>
            </a:r>
            <a:r>
              <a:rPr lang="en-US" altLang="ko-KR" dirty="0">
                <a:solidFill>
                  <a:srgbClr val="FF00FF"/>
                </a:solidFill>
              </a:rPr>
              <a:t>. </a:t>
            </a:r>
            <a:endParaRPr lang="ko-KR" altLang="en-US" dirty="0">
              <a:solidFill>
                <a:srgbClr val="FF00FF"/>
              </a:solidFill>
            </a:endParaRPr>
          </a:p>
        </p:txBody>
      </p:sp>
      <p:sp>
        <p:nvSpPr>
          <p:cNvPr id="25606" name="Rectangle 4"/>
          <p:cNvSpPr>
            <a:spLocks noChangeArrowheads="1"/>
          </p:cNvSpPr>
          <p:nvPr/>
        </p:nvSpPr>
        <p:spPr bwMode="auto">
          <a:xfrm>
            <a:off x="0" y="2314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endParaRPr lang="ko-KR" altLang="en-US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3" y="2765394"/>
            <a:ext cx="7499177" cy="2823846"/>
          </a:xfrm>
          <a:prstGeom prst="rect">
            <a:avLst/>
          </a:prstGeom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6F8C2E-3FA5-4F6D-BF49-1A614EA6B1D9}" type="slidenum">
              <a:rPr lang="ko-KR" altLang="en-US" smtClean="0"/>
              <a:pPr/>
              <a:t>18</a:t>
            </a:fld>
            <a:endParaRPr lang="en-US" altLang="ko-KR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관계 연산자</a:t>
            </a:r>
          </a:p>
        </p:txBody>
      </p:sp>
      <p:sp>
        <p:nvSpPr>
          <p:cNvPr id="2765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 dirty="0">
                <a:solidFill>
                  <a:srgbClr val="FF00FF"/>
                </a:solidFill>
              </a:rPr>
              <a:t>관계 연산은 산술 연산보다 우선순위가 낮다</a:t>
            </a:r>
            <a:r>
              <a:rPr lang="en-US" altLang="ko-KR" dirty="0">
                <a:solidFill>
                  <a:srgbClr val="FF00FF"/>
                </a:solidFill>
              </a:rPr>
              <a:t>. </a:t>
            </a:r>
          </a:p>
          <a:p>
            <a:pPr lvl="1" eaLnBrk="1" hangingPunct="1"/>
            <a:r>
              <a:rPr lang="ko-KR" altLang="en-US" dirty="0"/>
              <a:t>수식 예</a:t>
            </a:r>
            <a:r>
              <a:rPr lang="en-US" altLang="ko-KR" dirty="0"/>
              <a:t>: </a:t>
            </a:r>
            <a:r>
              <a:rPr lang="en-US" altLang="ko-KR" kern="1200" dirty="0">
                <a:latin typeface="Lucida Console" panose="020B0609040504020204" pitchFamily="49" charset="0"/>
                <a:ea typeface="+mn-ea"/>
                <a:cs typeface="+mn-cs"/>
              </a:rPr>
              <a:t>a + b &gt; 0</a:t>
            </a:r>
            <a:r>
              <a:rPr lang="en-US" altLang="ko-KR" dirty="0"/>
              <a:t> </a:t>
            </a:r>
          </a:p>
          <a:p>
            <a:pPr lvl="1" eaLnBrk="1" hangingPunct="1"/>
            <a:r>
              <a:rPr lang="ko-KR" altLang="en-US" dirty="0"/>
              <a:t>산술 연산 </a:t>
            </a:r>
            <a:r>
              <a:rPr lang="en-US" altLang="ko-KR" kern="1200" dirty="0">
                <a:latin typeface="Lucida Console" panose="020B0609040504020204" pitchFamily="49" charset="0"/>
                <a:ea typeface="+mn-ea"/>
                <a:cs typeface="+mn-cs"/>
              </a:rPr>
              <a:t>a + b</a:t>
            </a:r>
            <a:r>
              <a:rPr lang="ko-KR" altLang="en-US" dirty="0"/>
              <a:t>를 먼저 수행한 후 그 값이 </a:t>
            </a:r>
            <a:r>
              <a:rPr lang="en-US" altLang="ko-KR" kern="1200" dirty="0">
                <a:latin typeface="Lucida Console" panose="020B0609040504020204" pitchFamily="49" charset="0"/>
                <a:ea typeface="+mn-ea"/>
                <a:cs typeface="+mn-cs"/>
              </a:rPr>
              <a:t>0</a:t>
            </a:r>
            <a:r>
              <a:rPr lang="ko-KR" altLang="en-US" dirty="0"/>
              <a:t>보다 큰지 검사</a:t>
            </a:r>
            <a:endParaRPr lang="en-US" altLang="ko-KR" dirty="0"/>
          </a:p>
          <a:p>
            <a:pPr lvl="1" eaLnBrk="1" hangingPunct="1"/>
            <a:r>
              <a:rPr lang="ko-KR" altLang="en-US" dirty="0"/>
              <a:t>따라서 </a:t>
            </a:r>
            <a:r>
              <a:rPr lang="en-US" altLang="ko-KR" kern="1200" dirty="0">
                <a:latin typeface="Lucida Console" panose="020B0609040504020204" pitchFamily="49" charset="0"/>
                <a:ea typeface="+mn-ea"/>
                <a:cs typeface="+mn-cs"/>
              </a:rPr>
              <a:t>(a + b) &gt; 0</a:t>
            </a:r>
            <a:r>
              <a:rPr lang="ko-KR" altLang="en-US" dirty="0"/>
              <a:t>과 같이 해석된다</a:t>
            </a:r>
            <a:r>
              <a:rPr lang="en-US" altLang="ko-KR" dirty="0"/>
              <a:t>. </a:t>
            </a:r>
          </a:p>
          <a:p>
            <a:pPr lvl="1" eaLnBrk="1" hangingPunct="1"/>
            <a:r>
              <a:rPr lang="ko-KR" altLang="en-US" dirty="0"/>
              <a:t>관계 연산을 먼저 수행하기 원하면 </a:t>
            </a:r>
            <a:r>
              <a:rPr lang="en-US" altLang="ko-KR" kern="1200" dirty="0">
                <a:latin typeface="Lucida Console" panose="020B0609040504020204" pitchFamily="49" charset="0"/>
                <a:ea typeface="+mn-ea"/>
                <a:cs typeface="+mn-cs"/>
              </a:rPr>
              <a:t>a + (b &gt; 0)</a:t>
            </a:r>
            <a:r>
              <a:rPr lang="en-US" altLang="ko-KR" dirty="0"/>
              <a:t> </a:t>
            </a:r>
            <a:r>
              <a:rPr lang="ko-KR" altLang="en-US" dirty="0"/>
              <a:t>형태로 사용</a:t>
            </a:r>
            <a:endParaRPr lang="en-US" altLang="ko-KR" dirty="0"/>
          </a:p>
          <a:p>
            <a:pPr lvl="4" eaLnBrk="1" hangingPunct="1"/>
            <a:endParaRPr lang="ko-KR" altLang="en-US" dirty="0"/>
          </a:p>
          <a:p>
            <a:pPr eaLnBrk="1" hangingPunct="1"/>
            <a:r>
              <a:rPr lang="en-US" altLang="ko-KR" dirty="0"/>
              <a:t>if </a:t>
            </a:r>
            <a:r>
              <a:rPr lang="ko-KR" altLang="en-US" dirty="0"/>
              <a:t>문이나 </a:t>
            </a:r>
            <a:r>
              <a:rPr lang="en-US" altLang="ko-KR" dirty="0"/>
              <a:t>while </a:t>
            </a:r>
            <a:r>
              <a:rPr lang="ko-KR" altLang="en-US" dirty="0"/>
              <a:t>문의 조건에 사용됨</a:t>
            </a:r>
            <a:endParaRPr lang="en-US" altLang="ko-KR" dirty="0"/>
          </a:p>
          <a:p>
            <a:pPr lvl="1" eaLnBrk="1" hangingPunct="1">
              <a:lnSpc>
                <a:spcPct val="5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ko-KR" dirty="0"/>
              <a:t>    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4293096"/>
            <a:ext cx="7867650" cy="1852335"/>
          </a:xfrm>
          <a:prstGeom prst="rect">
            <a:avLst/>
          </a:prstGeom>
        </p:spPr>
      </p:pic>
      <p:sp>
        <p:nvSpPr>
          <p:cNvPr id="7" name="슬라이드 번호 개체 틀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6F8C2E-3FA5-4F6D-BF49-1A614EA6B1D9}" type="slidenum">
              <a:rPr lang="ko-KR" altLang="en-US" smtClean="0"/>
              <a:pPr/>
              <a:t>19</a:t>
            </a:fld>
            <a:endParaRPr lang="en-US" altLang="ko-K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/>
              <a:t>Chap 05 </a:t>
            </a:r>
            <a:r>
              <a:rPr lang="ko-KR" altLang="en-US" dirty="0"/>
              <a:t>연산자 </a:t>
            </a:r>
          </a:p>
        </p:txBody>
      </p:sp>
      <p:sp>
        <p:nvSpPr>
          <p:cNvPr id="11" name="부제목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sz="2800" dirty="0"/>
              <a:t>©</a:t>
            </a:r>
            <a:r>
              <a:rPr lang="ko-KR" altLang="en-US" sz="2800" dirty="0"/>
              <a:t>우균</a:t>
            </a:r>
            <a:r>
              <a:rPr lang="en-US" altLang="ko-KR" sz="2800" dirty="0"/>
              <a:t>, </a:t>
            </a:r>
            <a:r>
              <a:rPr lang="ko-KR" altLang="en-US" sz="2800" dirty="0" err="1"/>
              <a:t>창병모</a:t>
            </a:r>
            <a:endParaRPr lang="ko-KR" altLang="en-US" sz="2800" dirty="0"/>
          </a:p>
          <a:p>
            <a:endParaRPr lang="ko-KR" altLang="en-US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 dirty="0"/>
              <a:t>C </a:t>
            </a:r>
            <a:r>
              <a:rPr lang="ko-KR" altLang="en-US" dirty="0"/>
              <a:t>언어의 논리 연산자</a:t>
            </a:r>
          </a:p>
          <a:p>
            <a:pPr lvl="1" eaLnBrk="1" hangingPunct="1"/>
            <a:r>
              <a:rPr lang="ko-KR" altLang="en-US" dirty="0"/>
              <a:t>논리 </a:t>
            </a:r>
            <a:r>
              <a:rPr lang="en-US" altLang="ko-KR" dirty="0"/>
              <a:t>NOT </a:t>
            </a:r>
            <a:r>
              <a:rPr lang="ko-KR" altLang="en-US" dirty="0"/>
              <a:t>연산자</a:t>
            </a:r>
            <a:r>
              <a:rPr lang="en-US" altLang="ko-KR" dirty="0"/>
              <a:t>(</a:t>
            </a:r>
            <a:r>
              <a:rPr lang="en-US" altLang="ko-KR" kern="1200" dirty="0">
                <a:latin typeface="Lucida Console" panose="020B0609040504020204" pitchFamily="49" charset="0"/>
                <a:ea typeface="+mn-ea"/>
                <a:cs typeface="+mn-cs"/>
              </a:rPr>
              <a:t>!</a:t>
            </a:r>
            <a:r>
              <a:rPr lang="en-US" altLang="ko-KR" dirty="0"/>
              <a:t>), </a:t>
            </a:r>
            <a:r>
              <a:rPr lang="ko-KR" altLang="en-US" dirty="0"/>
              <a:t>논리 </a:t>
            </a:r>
            <a:r>
              <a:rPr lang="en-US" altLang="ko-KR" dirty="0"/>
              <a:t>AND </a:t>
            </a:r>
            <a:r>
              <a:rPr lang="ko-KR" altLang="en-US" dirty="0"/>
              <a:t>연산자</a:t>
            </a:r>
            <a:r>
              <a:rPr lang="en-US" altLang="ko-KR" dirty="0"/>
              <a:t>(</a:t>
            </a:r>
            <a:r>
              <a:rPr lang="en-US" altLang="ko-KR" kern="1200" dirty="0">
                <a:latin typeface="Lucida Console" panose="020B0609040504020204" pitchFamily="49" charset="0"/>
                <a:ea typeface="+mn-ea"/>
                <a:cs typeface="+mn-cs"/>
              </a:rPr>
              <a:t>&amp;&amp;</a:t>
            </a:r>
            <a:r>
              <a:rPr lang="en-US" altLang="ko-KR" dirty="0"/>
              <a:t>), </a:t>
            </a:r>
            <a:r>
              <a:rPr lang="ko-KR" altLang="en-US" dirty="0"/>
              <a:t>논리 </a:t>
            </a:r>
            <a:r>
              <a:rPr lang="en-US" altLang="ko-KR" dirty="0"/>
              <a:t>OR </a:t>
            </a:r>
            <a:r>
              <a:rPr lang="ko-KR" altLang="en-US" dirty="0"/>
              <a:t>연산자</a:t>
            </a:r>
            <a:r>
              <a:rPr lang="en-US" altLang="ko-KR" dirty="0"/>
              <a:t>(</a:t>
            </a:r>
            <a:r>
              <a:rPr lang="en-US" altLang="ko-KR" kern="1200" dirty="0">
                <a:latin typeface="Lucida Console" panose="020B0609040504020204" pitchFamily="49" charset="0"/>
                <a:ea typeface="+mn-ea"/>
                <a:cs typeface="+mn-cs"/>
              </a:rPr>
              <a:t>||</a:t>
            </a:r>
            <a:r>
              <a:rPr lang="en-US" altLang="ko-KR" dirty="0"/>
              <a:t>)</a:t>
            </a:r>
          </a:p>
          <a:p>
            <a:pPr lvl="2" eaLnBrk="1" hangingPunct="1"/>
            <a:endParaRPr lang="en-US" altLang="ko-KR" dirty="0">
              <a:solidFill>
                <a:srgbClr val="FF6600"/>
              </a:solidFill>
            </a:endParaRPr>
          </a:p>
          <a:p>
            <a:pPr lvl="2" eaLnBrk="1" hangingPunct="1"/>
            <a:endParaRPr lang="en-US" altLang="ko-KR" dirty="0">
              <a:solidFill>
                <a:srgbClr val="FF6600"/>
              </a:solidFill>
            </a:endParaRPr>
          </a:p>
          <a:p>
            <a:pPr lvl="2" eaLnBrk="1" hangingPunct="1"/>
            <a:endParaRPr lang="en-US" altLang="ko-KR" dirty="0">
              <a:solidFill>
                <a:srgbClr val="FF6600"/>
              </a:solidFill>
            </a:endParaRPr>
          </a:p>
          <a:p>
            <a:pPr lvl="2" eaLnBrk="1" hangingPunct="1"/>
            <a:endParaRPr lang="en-US" altLang="ko-KR" dirty="0">
              <a:solidFill>
                <a:srgbClr val="FF6600"/>
              </a:solidFill>
            </a:endParaRPr>
          </a:p>
          <a:p>
            <a:pPr marL="114300" indent="0" eaLnBrk="1" hangingPunct="1">
              <a:buNone/>
            </a:pPr>
            <a:r>
              <a:rPr lang="en-US" altLang="ko-KR" dirty="0">
                <a:solidFill>
                  <a:srgbClr val="FF6600"/>
                </a:solidFill>
              </a:rPr>
              <a:t>	</a:t>
            </a:r>
          </a:p>
          <a:p>
            <a:pPr lvl="1" eaLnBrk="1" hangingPunct="1"/>
            <a:r>
              <a:rPr lang="ko-KR" altLang="en-US" dirty="0"/>
              <a:t>논리 연산 결과는 </a:t>
            </a:r>
            <a:r>
              <a:rPr lang="ko-KR" altLang="en-US" dirty="0" err="1"/>
              <a:t>진리표로</a:t>
            </a:r>
            <a:r>
              <a:rPr lang="ko-KR" altLang="en-US" dirty="0"/>
              <a:t> 나타낼 수 있다</a:t>
            </a:r>
            <a:r>
              <a:rPr lang="en-US" altLang="ko-KR" dirty="0"/>
              <a:t>.</a:t>
            </a:r>
          </a:p>
          <a:p>
            <a:pPr eaLnBrk="1" hangingPunct="1"/>
            <a:endParaRPr lang="ko-KR" altLang="en-US" dirty="0"/>
          </a:p>
        </p:txBody>
      </p:sp>
      <p:sp>
        <p:nvSpPr>
          <p:cNvPr id="29701" name="Rectangle 4"/>
          <p:cNvSpPr>
            <a:spLocks noChangeArrowheads="1"/>
          </p:cNvSpPr>
          <p:nvPr/>
        </p:nvSpPr>
        <p:spPr bwMode="auto">
          <a:xfrm>
            <a:off x="0" y="28098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endParaRPr lang="ko-KR" altLang="en-US"/>
          </a:p>
        </p:txBody>
      </p:sp>
      <p:sp>
        <p:nvSpPr>
          <p:cNvPr id="29702" name="Rectangle 83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r>
              <a:rPr kumimoji="0" lang="ko-KR" altLang="en-US">
                <a:solidFill>
                  <a:schemeClr val="tx1"/>
                </a:solidFill>
              </a:rPr>
              <a:t>논리 연산자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843" y="2276872"/>
            <a:ext cx="7725557" cy="1876598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843" y="4616320"/>
            <a:ext cx="4958602" cy="1602642"/>
          </a:xfrm>
          <a:prstGeom prst="rect">
            <a:avLst/>
          </a:prstGeom>
        </p:spPr>
      </p:pic>
      <p:sp>
        <p:nvSpPr>
          <p:cNvPr id="6" name="슬라이드 번호 개체 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6F8C2E-3FA5-4F6D-BF49-1A614EA6B1D9}" type="slidenum">
              <a:rPr lang="ko-KR" altLang="en-US" smtClean="0"/>
              <a:pPr/>
              <a:t>20</a:t>
            </a:fld>
            <a:endParaRPr lang="en-US" altLang="ko-KR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논리 연산자의 진리표</a:t>
            </a:r>
            <a:endParaRPr lang="ko-KR" altLang="en-US" dirty="0"/>
          </a:p>
        </p:txBody>
      </p:sp>
      <p:sp>
        <p:nvSpPr>
          <p:cNvPr id="29" name="내용 개체 틀 2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0</a:t>
            </a:r>
            <a:r>
              <a:rPr lang="ko-KR" altLang="en-US" dirty="0"/>
              <a:t>이 아닌 값은 참으로 취급됨</a:t>
            </a:r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pPr lvl="1"/>
            <a:endParaRPr lang="en-US" altLang="ko-KR" dirty="0"/>
          </a:p>
          <a:p>
            <a:r>
              <a:rPr lang="ko-KR" altLang="en-US" dirty="0"/>
              <a:t>논리 </a:t>
            </a:r>
            <a:r>
              <a:rPr lang="en-US" altLang="ko-KR" dirty="0"/>
              <a:t>AND(</a:t>
            </a:r>
            <a:r>
              <a:rPr lang="ko-KR" altLang="en-US" dirty="0"/>
              <a:t>논리곱</a:t>
            </a:r>
            <a:r>
              <a:rPr lang="en-US" altLang="ko-KR" dirty="0"/>
              <a:t>), </a:t>
            </a:r>
            <a:r>
              <a:rPr lang="ko-KR" altLang="en-US" dirty="0"/>
              <a:t>논리 </a:t>
            </a:r>
            <a:r>
              <a:rPr lang="en-US" altLang="ko-KR" dirty="0"/>
              <a:t>OR(</a:t>
            </a:r>
            <a:r>
              <a:rPr lang="ko-KR" altLang="en-US" dirty="0"/>
              <a:t>논리합</a:t>
            </a:r>
            <a:r>
              <a:rPr lang="en-US" altLang="ko-KR" dirty="0"/>
              <a:t>)</a:t>
            </a:r>
            <a:r>
              <a:rPr lang="ko-KR" altLang="en-US" dirty="0"/>
              <a:t> 사용 예</a:t>
            </a:r>
            <a:endParaRPr lang="en-US" altLang="ko-KR" dirty="0"/>
          </a:p>
          <a:p>
            <a:pPr lvl="1"/>
            <a:r>
              <a:rPr lang="ko-KR" altLang="en-US" dirty="0"/>
              <a:t>범위 내의 점수</a:t>
            </a:r>
            <a:endParaRPr lang="en-US" altLang="ko-KR" dirty="0"/>
          </a:p>
          <a:p>
            <a:pPr marL="914400" lvl="2" indent="0">
              <a:buNone/>
            </a:pPr>
            <a:r>
              <a:rPr lang="en-US" altLang="ko-KR" sz="1800" kern="1200" dirty="0">
                <a:latin typeface="Lucida Console" panose="020B0609040504020204" pitchFamily="49" charset="0"/>
                <a:ea typeface="+mn-ea"/>
                <a:cs typeface="+mn-cs"/>
              </a:rPr>
              <a:t>score &gt;= 0 &amp;&amp; score &lt;= 100</a:t>
            </a:r>
            <a:endParaRPr lang="en-US" altLang="ko-KR" kern="1200" dirty="0">
              <a:latin typeface="Lucida Console" panose="020B0609040504020204" pitchFamily="49" charset="0"/>
              <a:ea typeface="+mn-ea"/>
              <a:cs typeface="+mn-cs"/>
            </a:endParaRPr>
          </a:p>
          <a:p>
            <a:pPr lvl="1"/>
            <a:r>
              <a:rPr lang="ko-KR" altLang="en-US" dirty="0"/>
              <a:t>범위 밖의 점수</a:t>
            </a:r>
            <a:endParaRPr lang="en-US" altLang="ko-KR" dirty="0"/>
          </a:p>
          <a:p>
            <a:pPr marL="914400" lvl="2" indent="0">
              <a:buNone/>
            </a:pPr>
            <a:r>
              <a:rPr lang="en-US" altLang="ko-KR" sz="1800" kern="1200" dirty="0">
                <a:latin typeface="Lucida Console" panose="020B0609040504020204" pitchFamily="49" charset="0"/>
                <a:ea typeface="+mn-ea"/>
                <a:cs typeface="+mn-cs"/>
              </a:rPr>
              <a:t>score &lt; 0 || score &gt; 100</a:t>
            </a:r>
            <a:endParaRPr lang="ko-KR" altLang="en-US" kern="1200" dirty="0">
              <a:latin typeface="Lucida Console" panose="020B0609040504020204" pitchFamily="49" charset="0"/>
              <a:ea typeface="+mn-ea"/>
              <a:cs typeface="+mn-cs"/>
            </a:endParaRPr>
          </a:p>
        </p:txBody>
      </p:sp>
      <p:pic>
        <p:nvPicPr>
          <p:cNvPr id="30" name="그림 2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3" y="1885210"/>
            <a:ext cx="7036453" cy="2171099"/>
          </a:xfrm>
          <a:prstGeom prst="rect">
            <a:avLst/>
          </a:prstGeom>
        </p:spPr>
      </p:pic>
      <p:sp>
        <p:nvSpPr>
          <p:cNvPr id="33" name="슬라이드 번호 개체 틀 3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6F8C2E-3FA5-4F6D-BF49-1A614EA6B1D9}" type="slidenum">
              <a:rPr lang="ko-KR" altLang="en-US" smtClean="0"/>
              <a:pPr/>
              <a:t>21</a:t>
            </a:fld>
            <a:endParaRPr lang="en-US" altLang="ko-KR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498E01F2-2B29-4615-9D25-95578DDCDF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412874"/>
            <a:ext cx="6995120" cy="5331169"/>
          </a:xfrm>
          <a:prstGeom prst="rect">
            <a:avLst/>
          </a:prstGeom>
        </p:spPr>
      </p:pic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err="1">
                <a:solidFill>
                  <a:schemeClr val="tx1"/>
                </a:solidFill>
              </a:rPr>
              <a:t>scoreinput.c</a:t>
            </a:r>
            <a:endParaRPr lang="en-US" altLang="ko-KR" dirty="0">
              <a:solidFill>
                <a:schemeClr val="tx1"/>
              </a:solidFill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3851920" y="2636912"/>
            <a:ext cx="5112693" cy="2376264"/>
          </a:xfrm>
          <a:prstGeom prst="rect">
            <a:avLst/>
          </a:prstGeom>
          <a:solidFill>
            <a:srgbClr val="ECFFE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ko-KR" altLang="en-US" sz="1600" b="1" dirty="0"/>
              <a:t>실행 결과</a:t>
            </a:r>
            <a:r>
              <a:rPr lang="en-US" altLang="ko-KR" sz="1600" b="1" dirty="0"/>
              <a:t> 1:</a:t>
            </a:r>
          </a:p>
          <a:p>
            <a:pPr latinLnBrk="0"/>
            <a:r>
              <a:rPr lang="ko-KR" altLang="en-US" sz="1600" dirty="0"/>
              <a:t>점수를 입력하세요</a:t>
            </a:r>
            <a:r>
              <a:rPr lang="en-US" altLang="ko-KR" sz="1600" dirty="0"/>
              <a:t>: </a:t>
            </a:r>
            <a:r>
              <a:rPr lang="en-US" altLang="ko-KR" sz="1600" dirty="0">
                <a:solidFill>
                  <a:srgbClr val="0000FF"/>
                </a:solidFill>
              </a:rPr>
              <a:t>80</a:t>
            </a:r>
          </a:p>
          <a:p>
            <a:pPr latinLnBrk="0"/>
            <a:endParaRPr lang="ko-KR" altLang="en-US" sz="1600" dirty="0"/>
          </a:p>
          <a:p>
            <a:pPr latinLnBrk="0"/>
            <a:r>
              <a:rPr lang="en-US" altLang="ko-KR" sz="1600" dirty="0"/>
              <a:t>80</a:t>
            </a:r>
            <a:r>
              <a:rPr lang="ko-KR" altLang="en-US" sz="1600" dirty="0"/>
              <a:t>은</a:t>
            </a:r>
            <a:r>
              <a:rPr lang="en-US" altLang="ko-KR" sz="1600" dirty="0"/>
              <a:t>(</a:t>
            </a:r>
            <a:r>
              <a:rPr lang="ko-KR" altLang="en-US" sz="1600" dirty="0"/>
              <a:t>는</a:t>
            </a:r>
            <a:r>
              <a:rPr lang="en-US" altLang="ko-KR" sz="1600" dirty="0"/>
              <a:t>) </a:t>
            </a:r>
            <a:r>
              <a:rPr lang="ko-KR" altLang="en-US" sz="1600" dirty="0"/>
              <a:t>범위 내의 점수입니다</a:t>
            </a:r>
            <a:r>
              <a:rPr lang="en-US" altLang="ko-KR" sz="1600" dirty="0"/>
              <a:t>.</a:t>
            </a:r>
          </a:p>
          <a:p>
            <a:pPr latinLnBrk="0"/>
            <a:endParaRPr lang="ko-KR" altLang="en-US" sz="1600" dirty="0"/>
          </a:p>
          <a:p>
            <a:r>
              <a:rPr lang="ko-KR" altLang="en-US" sz="1600" b="1" dirty="0"/>
              <a:t>실행 결과 </a:t>
            </a:r>
            <a:r>
              <a:rPr lang="en-US" altLang="ko-KR" sz="1600" b="1" dirty="0"/>
              <a:t>2: </a:t>
            </a:r>
            <a:endParaRPr lang="en-US" altLang="en-US" sz="1600" b="1" dirty="0"/>
          </a:p>
          <a:p>
            <a:pPr latinLnBrk="0"/>
            <a:r>
              <a:rPr lang="ko-KR" altLang="en-US" sz="1600" dirty="0"/>
              <a:t>점수를 입력하세요</a:t>
            </a:r>
            <a:r>
              <a:rPr lang="en-US" altLang="ko-KR" sz="1600" dirty="0"/>
              <a:t>: </a:t>
            </a:r>
            <a:r>
              <a:rPr lang="en-US" altLang="ko-KR" sz="1600" dirty="0">
                <a:solidFill>
                  <a:srgbClr val="0000FF"/>
                </a:solidFill>
              </a:rPr>
              <a:t>120</a:t>
            </a:r>
          </a:p>
          <a:p>
            <a:pPr latinLnBrk="0"/>
            <a:endParaRPr lang="ko-KR" altLang="en-US" sz="1600" dirty="0"/>
          </a:p>
          <a:p>
            <a:pPr latinLnBrk="0"/>
            <a:r>
              <a:rPr lang="en-US" altLang="ko-KR" sz="1600" dirty="0"/>
              <a:t>120</a:t>
            </a:r>
            <a:r>
              <a:rPr lang="ko-KR" altLang="en-US" sz="1600" dirty="0"/>
              <a:t>은</a:t>
            </a:r>
            <a:r>
              <a:rPr lang="en-US" altLang="ko-KR" sz="1600" dirty="0"/>
              <a:t>(</a:t>
            </a:r>
            <a:r>
              <a:rPr lang="ko-KR" altLang="en-US" sz="1600" dirty="0"/>
              <a:t>는</a:t>
            </a:r>
            <a:r>
              <a:rPr lang="en-US" altLang="ko-KR" sz="1600" dirty="0"/>
              <a:t>) </a:t>
            </a:r>
            <a:r>
              <a:rPr lang="ko-KR" altLang="en-US" sz="1600" dirty="0"/>
              <a:t>범위 밖의 잘못된 점수입니다</a:t>
            </a:r>
            <a:r>
              <a:rPr lang="en-US" altLang="ko-KR" sz="1600" dirty="0"/>
              <a:t>.</a:t>
            </a:r>
            <a:endParaRPr lang="ko-KR" altLang="en-US" sz="1600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6F8C2E-3FA5-4F6D-BF49-1A614EA6B1D9}" type="slidenum">
              <a:rPr lang="ko-KR" altLang="en-US" smtClean="0"/>
              <a:pPr/>
              <a:t>22</a:t>
            </a:fld>
            <a:endParaRPr lang="en-US" altLang="ko-KR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단락회로 계산</a:t>
            </a:r>
          </a:p>
        </p:txBody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 dirty="0"/>
              <a:t>이항 논리 연산자 </a:t>
            </a:r>
            <a:r>
              <a:rPr lang="en-US" altLang="ko-KR" sz="2000" kern="1200" dirty="0">
                <a:latin typeface="Lucida Console" panose="020B0609040504020204" pitchFamily="49" charset="0"/>
                <a:ea typeface="+mn-ea"/>
                <a:cs typeface="+mn-cs"/>
              </a:rPr>
              <a:t>&amp;&amp;</a:t>
            </a:r>
            <a:r>
              <a:rPr lang="ko-KR" altLang="en-US" dirty="0"/>
              <a:t>와 </a:t>
            </a:r>
            <a:r>
              <a:rPr lang="en-US" altLang="ko-KR" sz="2000" kern="1200" dirty="0">
                <a:latin typeface="Lucida Console" panose="020B0609040504020204" pitchFamily="49" charset="0"/>
                <a:ea typeface="+mn-ea"/>
                <a:cs typeface="+mn-cs"/>
              </a:rPr>
              <a:t>||</a:t>
            </a:r>
            <a:r>
              <a:rPr lang="en-US" altLang="ko-KR" dirty="0"/>
              <a:t> </a:t>
            </a:r>
            <a:r>
              <a:rPr lang="ko-KR" altLang="en-US" dirty="0"/>
              <a:t>연산자는 단락회로 계산</a:t>
            </a:r>
            <a:r>
              <a:rPr lang="en-US" altLang="ko-KR" dirty="0"/>
              <a:t>(short-circuit evaluation)</a:t>
            </a:r>
            <a:r>
              <a:rPr lang="ko-KR" altLang="en-US" dirty="0"/>
              <a:t> 방법대로 수행된다</a:t>
            </a:r>
            <a:endParaRPr lang="en-US" altLang="ko-KR" dirty="0"/>
          </a:p>
          <a:p>
            <a:pPr eaLnBrk="1" hangingPunct="1"/>
            <a:r>
              <a:rPr lang="ko-KR" altLang="en-US" dirty="0">
                <a:solidFill>
                  <a:srgbClr val="FF00FF"/>
                </a:solidFill>
              </a:rPr>
              <a:t>단락회로 계산</a:t>
            </a:r>
          </a:p>
          <a:p>
            <a:pPr lvl="1" eaLnBrk="1" hangingPunct="1"/>
            <a:r>
              <a:rPr lang="ko-KR" altLang="en-US" dirty="0">
                <a:solidFill>
                  <a:srgbClr val="FF6600"/>
                </a:solidFill>
              </a:rPr>
              <a:t>왼쪽 피연산자가 연산의 결과 값을 결정하는 데 충분하면</a:t>
            </a:r>
            <a:r>
              <a:rPr lang="en-US" altLang="ko-KR" dirty="0">
                <a:solidFill>
                  <a:srgbClr val="FF6600"/>
                </a:solidFill>
              </a:rPr>
              <a:t>, </a:t>
            </a:r>
          </a:p>
          <a:p>
            <a:pPr lvl="1" eaLnBrk="1" hangingPunct="1"/>
            <a:r>
              <a:rPr lang="ko-KR" altLang="en-US" dirty="0">
                <a:solidFill>
                  <a:srgbClr val="FF6600"/>
                </a:solidFill>
              </a:rPr>
              <a:t>오른쪽 피연산자는 계산하지 않는다</a:t>
            </a:r>
            <a:r>
              <a:rPr lang="en-US" altLang="ko-KR" dirty="0">
                <a:solidFill>
                  <a:srgbClr val="FF6600"/>
                </a:solidFill>
              </a:rPr>
              <a:t>. </a:t>
            </a:r>
          </a:p>
          <a:p>
            <a:pPr eaLnBrk="1" hangingPunct="1"/>
            <a:r>
              <a:rPr lang="ko-KR" altLang="en-US" dirty="0"/>
              <a:t>예</a:t>
            </a:r>
            <a:r>
              <a:rPr lang="en-US" altLang="ko-KR" dirty="0"/>
              <a:t>: </a:t>
            </a:r>
            <a:r>
              <a:rPr lang="en-US" altLang="ko-KR" sz="2000" kern="1200" dirty="0">
                <a:latin typeface="Lucida Console" panose="020B0609040504020204" pitchFamily="49" charset="0"/>
                <a:ea typeface="+mn-ea"/>
                <a:cs typeface="+mn-cs"/>
              </a:rPr>
              <a:t>score &gt;= 0 &amp;&amp; score &lt;= 100</a:t>
            </a:r>
            <a:r>
              <a:rPr lang="en-US" altLang="ko-KR" dirty="0"/>
              <a:t> </a:t>
            </a:r>
            <a:endParaRPr lang="ko-KR" altLang="en-US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077072"/>
            <a:ext cx="4644631" cy="2016076"/>
          </a:xfrm>
          <a:prstGeom prst="rect">
            <a:avLst/>
          </a:prstGeom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6F8C2E-3FA5-4F6D-BF49-1A614EA6B1D9}" type="slidenum">
              <a:rPr lang="ko-KR" altLang="en-US" smtClean="0"/>
              <a:pPr/>
              <a:t>23</a:t>
            </a:fld>
            <a:endParaRPr lang="en-US" altLang="ko-KR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BB4261-CCCD-4189-86CD-265F9C7F76FE}" type="slidenum">
              <a:rPr lang="ko-KR" altLang="en-US"/>
              <a:pPr/>
              <a:t>24</a:t>
            </a:fld>
            <a:endParaRPr lang="en-US" altLang="ko-KR"/>
          </a:p>
        </p:txBody>
      </p:sp>
      <p:sp>
        <p:nvSpPr>
          <p:cNvPr id="365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조건연산자</a:t>
            </a:r>
          </a:p>
        </p:txBody>
      </p:sp>
      <p:sp>
        <p:nvSpPr>
          <p:cNvPr id="365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유일한 </a:t>
            </a:r>
            <a:r>
              <a:rPr lang="en-US" altLang="ko-KR" dirty="0"/>
              <a:t>3</a:t>
            </a:r>
            <a:r>
              <a:rPr lang="ko-KR" altLang="en-US" dirty="0"/>
              <a:t>항 연산자</a:t>
            </a:r>
          </a:p>
          <a:p>
            <a:pPr lvl="1"/>
            <a:r>
              <a:rPr lang="ko-KR" altLang="en-US" dirty="0"/>
              <a:t>형식</a:t>
            </a:r>
            <a:r>
              <a:rPr lang="en-US" altLang="ko-KR" dirty="0"/>
              <a:t>: </a:t>
            </a:r>
            <a:r>
              <a:rPr lang="ko-KR" altLang="en-US" dirty="0"/>
              <a:t>조건 </a:t>
            </a:r>
            <a:r>
              <a:rPr lang="en-US" altLang="ko-KR" dirty="0">
                <a:latin typeface="Lucida Console" panose="020B0609040504020204" pitchFamily="49" charset="0"/>
              </a:rPr>
              <a:t>?</a:t>
            </a:r>
            <a:r>
              <a:rPr lang="en-US" altLang="ko-KR" dirty="0"/>
              <a:t> </a:t>
            </a:r>
            <a:r>
              <a:rPr lang="ko-KR" altLang="en-US" dirty="0"/>
              <a:t>수식</a:t>
            </a:r>
            <a:r>
              <a:rPr lang="en-US" altLang="ko-KR" dirty="0"/>
              <a:t>1 </a:t>
            </a:r>
            <a:r>
              <a:rPr lang="en-US" altLang="ko-KR" dirty="0">
                <a:latin typeface="Lucida Console" panose="020B0609040504020204" pitchFamily="49" charset="0"/>
              </a:rPr>
              <a:t>:</a:t>
            </a:r>
            <a:r>
              <a:rPr lang="en-US" altLang="ko-KR" dirty="0"/>
              <a:t> </a:t>
            </a:r>
            <a:r>
              <a:rPr lang="ko-KR" altLang="en-US" dirty="0"/>
              <a:t>수식 </a:t>
            </a:r>
            <a:r>
              <a:rPr lang="en-US" altLang="ko-KR" dirty="0"/>
              <a:t>2</a:t>
            </a:r>
          </a:p>
          <a:p>
            <a:pPr lvl="1"/>
            <a:r>
              <a:rPr lang="ko-KR" altLang="en-US" dirty="0"/>
              <a:t>의미</a:t>
            </a:r>
            <a:r>
              <a:rPr lang="en-US" altLang="ko-KR" dirty="0"/>
              <a:t>: '</a:t>
            </a:r>
            <a:r>
              <a:rPr lang="ko-KR" altLang="en-US" dirty="0"/>
              <a:t>조건</a:t>
            </a:r>
            <a:r>
              <a:rPr lang="en-US" altLang="ko-KR" dirty="0"/>
              <a:t>'</a:t>
            </a:r>
            <a:r>
              <a:rPr lang="ko-KR" altLang="en-US" dirty="0"/>
              <a:t>이 참이면 </a:t>
            </a:r>
            <a:r>
              <a:rPr lang="en-US" altLang="ko-KR" dirty="0"/>
              <a:t>'</a:t>
            </a:r>
            <a:r>
              <a:rPr lang="ko-KR" altLang="en-US" dirty="0"/>
              <a:t>수식</a:t>
            </a:r>
            <a:r>
              <a:rPr lang="en-US" altLang="ko-KR" dirty="0"/>
              <a:t>1' </a:t>
            </a:r>
            <a:r>
              <a:rPr lang="ko-KR" altLang="en-US" dirty="0"/>
              <a:t>값을</a:t>
            </a:r>
            <a:r>
              <a:rPr lang="en-US" altLang="ko-KR" dirty="0"/>
              <a:t>, </a:t>
            </a:r>
            <a:r>
              <a:rPr lang="ko-KR" altLang="en-US" dirty="0"/>
              <a:t>거짓이면 </a:t>
            </a:r>
            <a:r>
              <a:rPr lang="en-US" altLang="ko-KR" dirty="0"/>
              <a:t>'</a:t>
            </a:r>
            <a:r>
              <a:rPr lang="ko-KR" altLang="en-US" dirty="0"/>
              <a:t>수식</a:t>
            </a:r>
            <a:r>
              <a:rPr lang="en-US" altLang="ko-KR" dirty="0"/>
              <a:t>2' </a:t>
            </a:r>
            <a:r>
              <a:rPr lang="ko-KR" altLang="en-US" dirty="0"/>
              <a:t>값을 돌려줌</a:t>
            </a:r>
          </a:p>
          <a:p>
            <a:r>
              <a:rPr lang="ko-KR" altLang="en-US" dirty="0"/>
              <a:t>사용 예</a:t>
            </a:r>
          </a:p>
          <a:p>
            <a:pPr lvl="1">
              <a:buFont typeface="Wingdings" panose="05000000000000000000" pitchFamily="2" charset="2"/>
              <a:buNone/>
            </a:pPr>
            <a:r>
              <a:rPr lang="en-US" altLang="ko-KR" dirty="0">
                <a:latin typeface="Lucida Console" panose="020B0609040504020204" pitchFamily="49" charset="0"/>
              </a:rPr>
              <a:t>max = a &gt; b ? a : b;</a:t>
            </a:r>
          </a:p>
          <a:p>
            <a:pPr lvl="1"/>
            <a:r>
              <a:rPr lang="en-US" altLang="ko-KR" dirty="0">
                <a:latin typeface="Lucida Console" panose="020B0609040504020204" pitchFamily="49" charset="0"/>
              </a:rPr>
              <a:t>a &gt; b</a:t>
            </a:r>
            <a:r>
              <a:rPr lang="ko-KR" altLang="en-US" dirty="0"/>
              <a:t>이면 </a:t>
            </a:r>
            <a:r>
              <a:rPr lang="en-US" altLang="ko-KR" dirty="0">
                <a:latin typeface="Lucida Console" panose="020B0609040504020204" pitchFamily="49" charset="0"/>
              </a:rPr>
              <a:t>max = a;</a:t>
            </a:r>
          </a:p>
          <a:p>
            <a:pPr lvl="1"/>
            <a:r>
              <a:rPr lang="ko-KR" altLang="en-US" dirty="0"/>
              <a:t>그렇지 않으면 </a:t>
            </a:r>
            <a:r>
              <a:rPr lang="en-US" altLang="ko-KR" dirty="0">
                <a:latin typeface="Lucida Console" panose="020B0609040504020204" pitchFamily="49" charset="0"/>
              </a:rPr>
              <a:t>max = b;</a:t>
            </a:r>
          </a:p>
          <a:p>
            <a:r>
              <a:rPr lang="ko-KR" altLang="en-US" dirty="0"/>
              <a:t>조언</a:t>
            </a:r>
          </a:p>
          <a:p>
            <a:pPr lvl="1"/>
            <a:r>
              <a:rPr lang="ko-KR" altLang="en-US" dirty="0"/>
              <a:t>조건을 괄호로 감싸면 </a:t>
            </a:r>
            <a:br>
              <a:rPr lang="ko-KR" altLang="en-US" dirty="0"/>
            </a:br>
            <a:r>
              <a:rPr lang="ko-KR" altLang="en-US" dirty="0"/>
              <a:t>더 이해하기 쉬움</a:t>
            </a:r>
          </a:p>
          <a:p>
            <a:pPr lvl="1">
              <a:buFont typeface="Wingdings" panose="05000000000000000000" pitchFamily="2" charset="2"/>
              <a:buNone/>
            </a:pPr>
            <a:r>
              <a:rPr lang="en-US" altLang="ko-KR" dirty="0">
                <a:latin typeface="Lucida Console" panose="020B0609040504020204" pitchFamily="49" charset="0"/>
              </a:rPr>
              <a:t>max = (a &gt; b)? a: b;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2996952"/>
            <a:ext cx="4786045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9204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0535F6-F2F2-4A99-B173-FA415D01D5AF}" type="slidenum">
              <a:rPr lang="ko-KR" altLang="en-US"/>
              <a:pPr/>
              <a:t>25</a:t>
            </a:fld>
            <a:endParaRPr lang="en-US" altLang="ko-KR"/>
          </a:p>
        </p:txBody>
      </p:sp>
      <p:sp>
        <p:nvSpPr>
          <p:cNvPr id="36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조건연산자에서 단락회로 계산</a:t>
            </a:r>
          </a:p>
        </p:txBody>
      </p:sp>
      <p:sp>
        <p:nvSpPr>
          <p:cNvPr id="368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/>
              <a:t>단락회로 계산</a:t>
            </a:r>
          </a:p>
          <a:p>
            <a:pPr lvl="1"/>
            <a:r>
              <a:rPr lang="ko-KR" altLang="en-US"/>
              <a:t>조건연산자의 피연산자는 필요할 때만 계산된다</a:t>
            </a:r>
            <a:r>
              <a:rPr lang="en-US" altLang="ko-KR"/>
              <a:t>.</a:t>
            </a:r>
          </a:p>
          <a:p>
            <a:pPr lvl="1"/>
            <a:r>
              <a:rPr lang="ko-KR" altLang="en-US"/>
              <a:t>이를 단락회로 계산</a:t>
            </a:r>
            <a:r>
              <a:rPr lang="en-US" altLang="ko-KR"/>
              <a:t>(short-circuit evaluation; </a:t>
            </a:r>
            <a:r>
              <a:rPr lang="ko-KR" altLang="en-US"/>
              <a:t>지름길 계산</a:t>
            </a:r>
            <a:r>
              <a:rPr lang="en-US" altLang="ko-KR"/>
              <a:t>)</a:t>
            </a:r>
            <a:r>
              <a:rPr lang="ko-KR" altLang="en-US"/>
              <a:t>이라고 한다</a:t>
            </a:r>
            <a:r>
              <a:rPr lang="en-US" altLang="ko-KR"/>
              <a:t>.</a:t>
            </a:r>
          </a:p>
          <a:p>
            <a:r>
              <a:rPr lang="ko-KR" altLang="en-US"/>
              <a:t>단락회로 계산 예</a:t>
            </a:r>
          </a:p>
          <a:p>
            <a:pPr lvl="1">
              <a:buFont typeface="Wingdings" panose="05000000000000000000" pitchFamily="2" charset="2"/>
              <a:buNone/>
            </a:pPr>
            <a:r>
              <a:rPr lang="en-US" altLang="ko-KR">
                <a:latin typeface="Lucida Console" panose="020B0609040504020204" pitchFamily="49" charset="0"/>
              </a:rPr>
              <a:t>(n != 0) sum / n: 1</a:t>
            </a:r>
          </a:p>
          <a:p>
            <a:pPr lvl="1"/>
            <a:r>
              <a:rPr lang="ko-KR" altLang="en-US"/>
              <a:t>위 수식에서 조건연산자의 피연산자는 다음 세 가지임</a:t>
            </a:r>
          </a:p>
          <a:p>
            <a:pPr lvl="2"/>
            <a:r>
              <a:rPr lang="en-US" altLang="ko-KR">
                <a:latin typeface="Lucida Console" panose="020B0609040504020204" pitchFamily="49" charset="0"/>
              </a:rPr>
              <a:t>n != 0</a:t>
            </a:r>
          </a:p>
          <a:p>
            <a:pPr lvl="2"/>
            <a:r>
              <a:rPr lang="en-US" altLang="ko-KR">
                <a:latin typeface="Lucida Console" panose="020B0609040504020204" pitchFamily="49" charset="0"/>
              </a:rPr>
              <a:t>sum / n</a:t>
            </a:r>
          </a:p>
          <a:p>
            <a:pPr lvl="2"/>
            <a:r>
              <a:rPr lang="en-US" altLang="ko-KR">
                <a:latin typeface="Lucida Console" panose="020B0609040504020204" pitchFamily="49" charset="0"/>
              </a:rPr>
              <a:t>1</a:t>
            </a:r>
          </a:p>
          <a:p>
            <a:pPr lvl="1"/>
            <a:r>
              <a:rPr lang="en-US" altLang="ko-KR">
                <a:latin typeface="Lucida Console" panose="020B0609040504020204" pitchFamily="49" charset="0"/>
              </a:rPr>
              <a:t>n</a:t>
            </a:r>
            <a:r>
              <a:rPr lang="ko-KR" altLang="en-US"/>
              <a:t>이 </a:t>
            </a:r>
            <a:r>
              <a:rPr lang="en-US" altLang="ko-KR">
                <a:latin typeface="Lucida Console" panose="020B0609040504020204" pitchFamily="49" charset="0"/>
              </a:rPr>
              <a:t>0</a:t>
            </a:r>
            <a:r>
              <a:rPr lang="ko-KR" altLang="en-US"/>
              <a:t>이면 </a:t>
            </a:r>
            <a:r>
              <a:rPr lang="en-US" altLang="ko-KR">
                <a:latin typeface="Lucida Console" panose="020B0609040504020204" pitchFamily="49" charset="0"/>
              </a:rPr>
              <a:t>sum / n</a:t>
            </a:r>
            <a:r>
              <a:rPr lang="ko-KR" altLang="en-US"/>
              <a:t>은 계산되지 않으므로 오류가 아님</a:t>
            </a:r>
          </a:p>
          <a:p>
            <a:pPr lvl="1"/>
            <a:r>
              <a:rPr lang="en-US" altLang="ko-KR">
                <a:latin typeface="Lucida Console" panose="020B0609040504020204" pitchFamily="49" charset="0"/>
              </a:rPr>
              <a:t>(n != 0) 1: sum / n</a:t>
            </a:r>
            <a:r>
              <a:rPr lang="ko-KR" altLang="en-US"/>
              <a:t>으로 작성했다면 </a:t>
            </a:r>
            <a:r>
              <a:rPr lang="en-US" altLang="ko-KR"/>
              <a:t>‘0</a:t>
            </a:r>
            <a:r>
              <a:rPr lang="ko-KR" altLang="en-US"/>
              <a:t>으로 나눔</a:t>
            </a:r>
            <a:r>
              <a:rPr lang="en-US" altLang="ko-KR"/>
              <a:t>’ </a:t>
            </a:r>
            <a:r>
              <a:rPr lang="ko-KR" altLang="en-US"/>
              <a:t>오류</a:t>
            </a:r>
          </a:p>
        </p:txBody>
      </p:sp>
    </p:spTree>
    <p:extLst>
      <p:ext uri="{BB962C8B-B14F-4D97-AF65-F5344CB8AC3E}">
        <p14:creationId xmlns:p14="http://schemas.microsoft.com/office/powerpoint/2010/main" val="6334998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비트 연산자</a:t>
            </a:r>
            <a:r>
              <a:rPr lang="ko-KR" altLang="en-US">
                <a:solidFill>
                  <a:srgbClr val="9900FF"/>
                </a:solidFill>
              </a:rPr>
              <a:t> </a:t>
            </a:r>
          </a:p>
        </p:txBody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/>
              <a:t>C </a:t>
            </a:r>
            <a:r>
              <a:rPr lang="ko-KR" altLang="en-US"/>
              <a:t>언어</a:t>
            </a:r>
          </a:p>
          <a:p>
            <a:pPr lvl="1" eaLnBrk="1" hangingPunct="1"/>
            <a:r>
              <a:rPr lang="ko-KR" altLang="en-US">
                <a:solidFill>
                  <a:srgbClr val="FF00FF"/>
                </a:solidFill>
              </a:rPr>
              <a:t>시스템 프로그래밍</a:t>
            </a:r>
            <a:r>
              <a:rPr lang="ko-KR" altLang="en-US"/>
              <a:t> 언어로 설계</a:t>
            </a:r>
          </a:p>
          <a:p>
            <a:pPr lvl="1" eaLnBrk="1" hangingPunct="1"/>
            <a:r>
              <a:rPr lang="ko-KR" altLang="en-US">
                <a:solidFill>
                  <a:srgbClr val="FF00FF"/>
                </a:solidFill>
              </a:rPr>
              <a:t>다양한 비트 연산들</a:t>
            </a:r>
            <a:r>
              <a:rPr lang="ko-KR" altLang="en-US"/>
              <a:t>을 제공</a:t>
            </a:r>
            <a:endParaRPr lang="en-US" altLang="ko-KR"/>
          </a:p>
          <a:p>
            <a:pPr lvl="1" eaLnBrk="1" hangingPunct="1"/>
            <a:r>
              <a:rPr lang="ko-KR" altLang="en-US"/>
              <a:t>하드웨어를 다루는데 필요</a:t>
            </a:r>
          </a:p>
        </p:txBody>
      </p:sp>
      <p:sp>
        <p:nvSpPr>
          <p:cNvPr id="34822" name="Rectangle 5"/>
          <p:cNvSpPr>
            <a:spLocks noChangeArrowheads="1"/>
          </p:cNvSpPr>
          <p:nvPr/>
        </p:nvSpPr>
        <p:spPr bwMode="auto">
          <a:xfrm>
            <a:off x="0" y="2314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endParaRPr lang="ko-KR" altLang="en-US"/>
          </a:p>
        </p:txBody>
      </p:sp>
      <p:sp>
        <p:nvSpPr>
          <p:cNvPr id="34823" name="Rectangle 228"/>
          <p:cNvSpPr>
            <a:spLocks noChangeArrowheads="1"/>
          </p:cNvSpPr>
          <p:nvPr/>
        </p:nvSpPr>
        <p:spPr bwMode="auto">
          <a:xfrm>
            <a:off x="0" y="45434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latinLnBrk="0"/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996952"/>
            <a:ext cx="6866426" cy="3240336"/>
          </a:xfrm>
          <a:prstGeom prst="rect">
            <a:avLst/>
          </a:prstGeom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6F8C2E-3FA5-4F6D-BF49-1A614EA6B1D9}" type="slidenum">
              <a:rPr lang="ko-KR" altLang="en-US" smtClean="0"/>
              <a:pPr/>
              <a:t>26</a:t>
            </a:fld>
            <a:endParaRPr lang="en-US" altLang="ko-KR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비트 이동 연산자</a:t>
            </a:r>
          </a:p>
        </p:txBody>
      </p:sp>
      <p:sp>
        <p:nvSpPr>
          <p:cNvPr id="358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 dirty="0"/>
              <a:t>비트 이동 연산자 </a:t>
            </a:r>
            <a:r>
              <a:rPr lang="en-US" altLang="ko-KR" sz="2000" kern="1200" dirty="0">
                <a:latin typeface="Lucida Console" panose="020B0609040504020204" pitchFamily="49" charset="0"/>
                <a:ea typeface="+mn-ea"/>
                <a:cs typeface="+mn-cs"/>
              </a:rPr>
              <a:t>&lt;&lt;</a:t>
            </a:r>
            <a:r>
              <a:rPr lang="ko-KR" altLang="en-US" dirty="0"/>
              <a:t>와 </a:t>
            </a:r>
            <a:r>
              <a:rPr lang="en-US" altLang="ko-KR" sz="2000" kern="1200" dirty="0">
                <a:latin typeface="Lucida Console" panose="020B0609040504020204" pitchFamily="49" charset="0"/>
                <a:ea typeface="+mn-ea"/>
                <a:cs typeface="+mn-cs"/>
              </a:rPr>
              <a:t>&gt;&gt;</a:t>
            </a:r>
          </a:p>
          <a:p>
            <a:pPr lvl="1" eaLnBrk="1" hangingPunct="1"/>
            <a:r>
              <a:rPr lang="ko-KR" altLang="en-US" dirty="0"/>
              <a:t>비트를 좌로 혹은 우로 이동시키는 연산자이다</a:t>
            </a:r>
            <a:r>
              <a:rPr lang="en-US" altLang="ko-KR" dirty="0"/>
              <a:t>. </a:t>
            </a:r>
          </a:p>
          <a:p>
            <a:pPr lvl="1" eaLnBrk="1" hangingPunct="1"/>
            <a:r>
              <a:rPr lang="ko-KR" altLang="en-US" dirty="0">
                <a:solidFill>
                  <a:srgbClr val="FF6600"/>
                </a:solidFill>
              </a:rPr>
              <a:t>좌측 이동 시 </a:t>
            </a:r>
            <a:r>
              <a:rPr lang="en-US" altLang="ko-KR" dirty="0">
                <a:solidFill>
                  <a:srgbClr val="FF6600"/>
                </a:solidFill>
              </a:rPr>
              <a:t>0</a:t>
            </a:r>
            <a:r>
              <a:rPr lang="ko-KR" altLang="en-US" dirty="0">
                <a:solidFill>
                  <a:srgbClr val="FF6600"/>
                </a:solidFill>
              </a:rPr>
              <a:t>으로 채움</a:t>
            </a:r>
            <a:endParaRPr lang="en-US" altLang="ko-KR" dirty="0">
              <a:solidFill>
                <a:srgbClr val="FF6600"/>
              </a:solidFill>
            </a:endParaRPr>
          </a:p>
          <a:p>
            <a:pPr lvl="1" eaLnBrk="1" hangingPunct="1"/>
            <a:r>
              <a:rPr lang="ko-KR" altLang="en-US" dirty="0">
                <a:solidFill>
                  <a:srgbClr val="FF6600"/>
                </a:solidFill>
              </a:rPr>
              <a:t>우측 이동 시에는 부호 비트</a:t>
            </a:r>
            <a:r>
              <a:rPr lang="en-US" altLang="ko-KR" dirty="0">
                <a:solidFill>
                  <a:srgbClr val="FF6600"/>
                </a:solidFill>
              </a:rPr>
              <a:t>(signed)</a:t>
            </a:r>
            <a:r>
              <a:rPr lang="ko-KR" altLang="en-US" dirty="0">
                <a:solidFill>
                  <a:srgbClr val="FF6600"/>
                </a:solidFill>
              </a:rPr>
              <a:t>나 </a:t>
            </a:r>
            <a:r>
              <a:rPr lang="en-US" altLang="ko-KR" dirty="0">
                <a:solidFill>
                  <a:srgbClr val="FF6600"/>
                </a:solidFill>
              </a:rPr>
              <a:t>0(unsinged)</a:t>
            </a:r>
            <a:r>
              <a:rPr lang="ko-KR" altLang="en-US" dirty="0">
                <a:solidFill>
                  <a:srgbClr val="FF6600"/>
                </a:solidFill>
              </a:rPr>
              <a:t>으로 채움</a:t>
            </a:r>
            <a:endParaRPr lang="en-US" altLang="ko-KR" dirty="0">
              <a:solidFill>
                <a:srgbClr val="FF6600"/>
              </a:solidFill>
            </a:endParaRPr>
          </a:p>
          <a:p>
            <a:pPr lvl="1" eaLnBrk="1" hangingPunct="1"/>
            <a:endParaRPr lang="en-US" altLang="ko-KR" dirty="0">
              <a:solidFill>
                <a:srgbClr val="FF6600"/>
              </a:solidFill>
            </a:endParaRPr>
          </a:p>
          <a:p>
            <a:pPr eaLnBrk="1" hangingPunct="1"/>
            <a:r>
              <a:rPr lang="ko-KR" altLang="en-US" dirty="0"/>
              <a:t>비트 이동 예</a:t>
            </a:r>
          </a:p>
          <a:p>
            <a:pPr lvl="1" eaLnBrk="1" hangingPunct="1"/>
            <a:r>
              <a:rPr lang="en-US" altLang="ko-KR" sz="1800" kern="1200" dirty="0">
                <a:latin typeface="Lucida Console" panose="020B0609040504020204" pitchFamily="49" charset="0"/>
                <a:ea typeface="+mn-ea"/>
                <a:cs typeface="+mn-cs"/>
              </a:rPr>
              <a:t>11 = 0000 0000 0000 1011</a:t>
            </a:r>
          </a:p>
          <a:p>
            <a:pPr lvl="1" eaLnBrk="1" hangingPunct="1"/>
            <a:r>
              <a:rPr lang="en-US" altLang="ko-KR" sz="1800" kern="1200" dirty="0">
                <a:latin typeface="Lucida Console" panose="020B0609040504020204" pitchFamily="49" charset="0"/>
                <a:ea typeface="+mn-ea"/>
                <a:cs typeface="+mn-cs"/>
              </a:rPr>
              <a:t>17 = 0000 0000 0001 0001</a:t>
            </a:r>
          </a:p>
          <a:p>
            <a:pPr lvl="1" eaLnBrk="1" hangingPunct="1"/>
            <a:r>
              <a:rPr lang="en-US" altLang="ko-KR" sz="1800" kern="1200" dirty="0">
                <a:latin typeface="Lucida Console" panose="020B0609040504020204" pitchFamily="49" charset="0"/>
                <a:ea typeface="+mn-ea"/>
                <a:cs typeface="+mn-cs"/>
              </a:rPr>
              <a:t>0000 0000 0000 1011 &lt;&lt; 2 = 0000 0000 0010 1100 = 44 </a:t>
            </a:r>
          </a:p>
          <a:p>
            <a:pPr lvl="1" eaLnBrk="1" hangingPunct="1"/>
            <a:r>
              <a:rPr lang="en-US" altLang="ko-KR" sz="1800" kern="1200" dirty="0">
                <a:latin typeface="Lucida Console" panose="020B0609040504020204" pitchFamily="49" charset="0"/>
                <a:ea typeface="+mn-ea"/>
                <a:cs typeface="+mn-cs"/>
              </a:rPr>
              <a:t>0000 0000 0001 0001 &gt;&gt; 3 = 0000 0000 0000 0010 =  2 </a:t>
            </a:r>
            <a:endParaRPr lang="ko-KR" altLang="en-US" sz="1800" kern="1200" dirty="0">
              <a:latin typeface="Lucida Console" panose="020B0609040504020204" pitchFamily="49" charset="0"/>
              <a:ea typeface="+mn-ea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6F8C2E-3FA5-4F6D-BF49-1A614EA6B1D9}" type="slidenum">
              <a:rPr lang="ko-KR" altLang="en-US" smtClean="0"/>
              <a:pPr/>
              <a:t>27</a:t>
            </a:fld>
            <a:endParaRPr lang="en-US" altLang="ko-KR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>
            <a:extLst>
              <a:ext uri="{FF2B5EF4-FFF2-40B4-BE49-F238E27FC236}">
                <a16:creationId xmlns:a16="http://schemas.microsoft.com/office/drawing/2014/main" id="{6BAFC9B1-FB4C-479C-9CA7-3E30BBAA6207}"/>
              </a:ext>
            </a:extLst>
          </p:cNvPr>
          <p:cNvGrpSpPr/>
          <p:nvPr/>
        </p:nvGrpSpPr>
        <p:grpSpPr>
          <a:xfrm>
            <a:off x="455235" y="1412875"/>
            <a:ext cx="7965254" cy="5286014"/>
            <a:chOff x="455235" y="1412875"/>
            <a:chExt cx="7965254" cy="5286014"/>
          </a:xfrm>
        </p:grpSpPr>
        <p:pic>
          <p:nvPicPr>
            <p:cNvPr id="3" name="그림 2">
              <a:extLst>
                <a:ext uri="{FF2B5EF4-FFF2-40B4-BE49-F238E27FC236}">
                  <a16:creationId xmlns:a16="http://schemas.microsoft.com/office/drawing/2014/main" id="{533AD8B2-1499-44D9-AB8A-F08E7A7B97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4113" y="1412875"/>
              <a:ext cx="7956376" cy="4583645"/>
            </a:xfrm>
            <a:prstGeom prst="rect">
              <a:avLst/>
            </a:prstGeom>
          </p:spPr>
        </p:pic>
        <p:pic>
          <p:nvPicPr>
            <p:cNvPr id="4" name="그림 3">
              <a:extLst>
                <a:ext uri="{FF2B5EF4-FFF2-40B4-BE49-F238E27FC236}">
                  <a16:creationId xmlns:a16="http://schemas.microsoft.com/office/drawing/2014/main" id="{0AE90B11-E12C-4B39-BDC7-A1DFCC32ADB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5235" y="5852782"/>
              <a:ext cx="7956376" cy="846107"/>
            </a:xfrm>
            <a:prstGeom prst="rect">
              <a:avLst/>
            </a:prstGeom>
          </p:spPr>
        </p:pic>
      </p:grpSp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shift.c</a:t>
            </a:r>
            <a:endParaRPr lang="ko-KR" altLang="en-US" dirty="0"/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99728" y="3683002"/>
            <a:ext cx="3244272" cy="1476945"/>
          </a:xfrm>
          <a:prstGeom prst="rect">
            <a:avLst/>
          </a:prstGeom>
        </p:spPr>
      </p:pic>
      <p:sp>
        <p:nvSpPr>
          <p:cNvPr id="17" name="슬라이드 번호 개체 틀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6F8C2E-3FA5-4F6D-BF49-1A614EA6B1D9}" type="slidenum">
              <a:rPr lang="ko-KR" altLang="en-US" smtClean="0"/>
              <a:pPr/>
              <a:t>28</a:t>
            </a:fld>
            <a:endParaRPr lang="en-US" altLang="ko-KR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비트 연산자 진리표</a:t>
            </a:r>
          </a:p>
        </p:txBody>
      </p:sp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1</a:t>
            </a:r>
            <a:r>
              <a:rPr lang="ko-KR" altLang="en-US" dirty="0"/>
              <a:t>의 보수 연산자</a:t>
            </a:r>
            <a:r>
              <a:rPr lang="en-US" altLang="ko-KR" dirty="0"/>
              <a:t>(</a:t>
            </a:r>
            <a:r>
              <a:rPr lang="en-US" altLang="ko-KR" sz="2000" kern="1200" dirty="0">
                <a:latin typeface="Lucida Console" panose="020B0609040504020204" pitchFamily="49" charset="0"/>
                <a:ea typeface="+mn-ea"/>
                <a:cs typeface="+mn-cs"/>
              </a:rPr>
              <a:t>~</a:t>
            </a:r>
            <a:r>
              <a:rPr lang="en-US" altLang="ko-KR" dirty="0"/>
              <a:t>)</a:t>
            </a:r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r>
              <a:rPr lang="ko-KR" altLang="en-US" dirty="0"/>
              <a:t>비트 </a:t>
            </a:r>
            <a:r>
              <a:rPr lang="en-US" altLang="ko-KR" dirty="0"/>
              <a:t>AND(</a:t>
            </a:r>
            <a:r>
              <a:rPr lang="en-US" altLang="ko-KR" sz="2000" kern="1200" dirty="0">
                <a:latin typeface="Lucida Console" panose="020B0609040504020204" pitchFamily="49" charset="0"/>
                <a:ea typeface="+mn-ea"/>
                <a:cs typeface="+mn-cs"/>
              </a:rPr>
              <a:t>&amp;</a:t>
            </a:r>
            <a:r>
              <a:rPr lang="en-US" altLang="ko-KR" dirty="0"/>
              <a:t>), </a:t>
            </a:r>
            <a:r>
              <a:rPr lang="ko-KR" altLang="en-US" dirty="0"/>
              <a:t>비트 </a:t>
            </a:r>
            <a:r>
              <a:rPr lang="en-US" altLang="ko-KR" dirty="0"/>
              <a:t>OR(</a:t>
            </a:r>
            <a:r>
              <a:rPr lang="en-US" altLang="ko-KR" sz="2000" kern="1200" dirty="0">
                <a:latin typeface="Lucida Console" panose="020B0609040504020204" pitchFamily="49" charset="0"/>
                <a:ea typeface="+mn-ea"/>
                <a:cs typeface="+mn-cs"/>
              </a:rPr>
              <a:t>|</a:t>
            </a:r>
            <a:r>
              <a:rPr lang="en-US" altLang="ko-KR" dirty="0"/>
              <a:t>), </a:t>
            </a:r>
            <a:r>
              <a:rPr lang="ko-KR" altLang="en-US" dirty="0"/>
              <a:t>비트 </a:t>
            </a:r>
            <a:r>
              <a:rPr lang="en-US" altLang="ko-KR" dirty="0"/>
              <a:t>XOR(</a:t>
            </a:r>
            <a:r>
              <a:rPr lang="en-US" altLang="ko-KR" sz="2000" kern="1200" dirty="0">
                <a:latin typeface="Lucida Console" panose="020B0609040504020204" pitchFamily="49" charset="0"/>
                <a:ea typeface="+mn-ea"/>
                <a:cs typeface="+mn-cs"/>
              </a:rPr>
              <a:t>^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37893" name="Rectangle 4"/>
          <p:cNvSpPr>
            <a:spLocks noChangeArrowheads="1"/>
          </p:cNvSpPr>
          <p:nvPr/>
        </p:nvSpPr>
        <p:spPr bwMode="auto">
          <a:xfrm>
            <a:off x="0" y="25606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endParaRPr lang="ko-KR" altLang="en-US"/>
          </a:p>
        </p:txBody>
      </p:sp>
      <p:sp>
        <p:nvSpPr>
          <p:cNvPr id="37894" name="Rectangle 167"/>
          <p:cNvSpPr>
            <a:spLocks noChangeArrowheads="1"/>
          </p:cNvSpPr>
          <p:nvPr/>
        </p:nvSpPr>
        <p:spPr bwMode="auto">
          <a:xfrm>
            <a:off x="0" y="42973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latinLnBrk="0"/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37895" name="Rectangle 168"/>
          <p:cNvSpPr>
            <a:spLocks noChangeArrowheads="1"/>
          </p:cNvSpPr>
          <p:nvPr/>
        </p:nvSpPr>
        <p:spPr bwMode="auto">
          <a:xfrm>
            <a:off x="0" y="27416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endParaRPr lang="ko-KR" altLang="en-US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997522"/>
            <a:ext cx="3194813" cy="1488182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320" y="4142229"/>
            <a:ext cx="7673010" cy="2239099"/>
          </a:xfrm>
          <a:prstGeom prst="rect">
            <a:avLst/>
          </a:prstGeom>
        </p:spPr>
      </p:pic>
      <p:sp>
        <p:nvSpPr>
          <p:cNvPr id="10" name="슬라이드 번호 개체 틀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6F8C2E-3FA5-4F6D-BF49-1A614EA6B1D9}" type="slidenum">
              <a:rPr lang="ko-KR" altLang="en-US" smtClean="0"/>
              <a:pPr/>
              <a:t>29</a:t>
            </a:fld>
            <a:endParaRPr lang="en-US" altLang="ko-K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이 장의 내용 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 dirty="0">
                <a:solidFill>
                  <a:srgbClr val="FF6600"/>
                </a:solidFill>
              </a:rPr>
              <a:t>C </a:t>
            </a:r>
            <a:r>
              <a:rPr lang="ko-KR" altLang="en-US" dirty="0">
                <a:solidFill>
                  <a:srgbClr val="FF6600"/>
                </a:solidFill>
              </a:rPr>
              <a:t>언어의 연산자와 수식 </a:t>
            </a:r>
          </a:p>
          <a:p>
            <a:pPr eaLnBrk="1" hangingPunct="1"/>
            <a:r>
              <a:rPr lang="ko-KR" altLang="en-US" dirty="0">
                <a:solidFill>
                  <a:srgbClr val="FF6600"/>
                </a:solidFill>
              </a:rPr>
              <a:t>산술연산자 </a:t>
            </a:r>
          </a:p>
          <a:p>
            <a:pPr eaLnBrk="1" hangingPunct="1"/>
            <a:r>
              <a:rPr lang="ko-KR" altLang="en-US" dirty="0">
                <a:solidFill>
                  <a:srgbClr val="FF6600"/>
                </a:solidFill>
              </a:rPr>
              <a:t>형 변환</a:t>
            </a:r>
          </a:p>
          <a:p>
            <a:pPr eaLnBrk="1" hangingPunct="1"/>
            <a:r>
              <a:rPr lang="ko-KR" altLang="en-US" dirty="0">
                <a:solidFill>
                  <a:srgbClr val="FF6600"/>
                </a:solidFill>
              </a:rPr>
              <a:t>관계 연산자</a:t>
            </a:r>
            <a:endParaRPr lang="en-US" altLang="ko-KR" dirty="0">
              <a:solidFill>
                <a:srgbClr val="FF6600"/>
              </a:solidFill>
            </a:endParaRPr>
          </a:p>
          <a:p>
            <a:pPr eaLnBrk="1" hangingPunct="1"/>
            <a:r>
              <a:rPr lang="ko-KR" altLang="en-US" dirty="0">
                <a:solidFill>
                  <a:srgbClr val="FF6600"/>
                </a:solidFill>
              </a:rPr>
              <a:t>논리 연산자</a:t>
            </a:r>
            <a:endParaRPr lang="en-US" altLang="ko-KR" dirty="0">
              <a:solidFill>
                <a:srgbClr val="FF6600"/>
              </a:solidFill>
            </a:endParaRPr>
          </a:p>
          <a:p>
            <a:pPr eaLnBrk="1" hangingPunct="1"/>
            <a:r>
              <a:rPr lang="en-US" altLang="ko-KR" dirty="0">
                <a:solidFill>
                  <a:srgbClr val="FF6600"/>
                </a:solidFill>
              </a:rPr>
              <a:t>2</a:t>
            </a:r>
            <a:r>
              <a:rPr lang="ko-KR" altLang="en-US" dirty="0">
                <a:solidFill>
                  <a:srgbClr val="FF6600"/>
                </a:solidFill>
              </a:rPr>
              <a:t>진수를 위한 비트 연산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6F8C2E-3FA5-4F6D-BF49-1A614EA6B1D9}" type="slidenum">
              <a:rPr lang="ko-KR" altLang="en-US" smtClean="0"/>
              <a:pPr/>
              <a:t>3</a:t>
            </a:fld>
            <a:endParaRPr lang="en-US" altLang="ko-KR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>
            <a:extLst>
              <a:ext uri="{FF2B5EF4-FFF2-40B4-BE49-F238E27FC236}">
                <a16:creationId xmlns:a16="http://schemas.microsoft.com/office/drawing/2014/main" id="{8D5B1155-F115-47D4-B6D9-FA409FA38014}"/>
              </a:ext>
            </a:extLst>
          </p:cNvPr>
          <p:cNvGrpSpPr/>
          <p:nvPr/>
        </p:nvGrpSpPr>
        <p:grpSpPr>
          <a:xfrm>
            <a:off x="457200" y="1414062"/>
            <a:ext cx="7355160" cy="5219493"/>
            <a:chOff x="-17756" y="230019"/>
            <a:chExt cx="7686100" cy="5575245"/>
          </a:xfrm>
        </p:grpSpPr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BB109F27-6A76-4467-AA74-28C3D7F4738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7756" y="2673727"/>
              <a:ext cx="7668344" cy="3131537"/>
            </a:xfrm>
            <a:prstGeom prst="rect">
              <a:avLst/>
            </a:prstGeom>
          </p:spPr>
        </p:pic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F43CB2D3-9F9A-47B7-A7C8-204EA95070F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230019"/>
              <a:ext cx="7668344" cy="2451297"/>
            </a:xfrm>
            <a:prstGeom prst="rect">
              <a:avLst/>
            </a:prstGeom>
          </p:spPr>
        </p:pic>
      </p:grpSp>
      <p:sp>
        <p:nvSpPr>
          <p:cNvPr id="389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err="1">
                <a:solidFill>
                  <a:schemeClr val="tx1"/>
                </a:solidFill>
              </a:rPr>
              <a:t>bit.c</a:t>
            </a:r>
            <a:endParaRPr lang="en-US" altLang="ko-KR" dirty="0">
              <a:solidFill>
                <a:schemeClr val="tx1"/>
              </a:solidFill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95156" y="5396970"/>
            <a:ext cx="3141340" cy="984358"/>
          </a:xfrm>
          <a:prstGeom prst="rect">
            <a:avLst/>
          </a:prstGeom>
        </p:spPr>
      </p:pic>
      <p:sp>
        <p:nvSpPr>
          <p:cNvPr id="10" name="슬라이드 번호 개체 틀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6F8C2E-3FA5-4F6D-BF49-1A614EA6B1D9}" type="slidenum">
              <a:rPr lang="ko-KR" altLang="en-US" smtClean="0"/>
              <a:pPr/>
              <a:t>30</a:t>
            </a:fld>
            <a:endParaRPr lang="en-US" altLang="ko-KR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비트 연산 사용 예</a:t>
            </a:r>
            <a:endParaRPr lang="ko-KR" altLang="en-US" dirty="0"/>
          </a:p>
        </p:txBody>
      </p:sp>
      <p:sp>
        <p:nvSpPr>
          <p:cNvPr id="6" name="내용 개체 틀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2</a:t>
            </a:r>
            <a:r>
              <a:rPr lang="ko-KR" altLang="en-US" dirty="0"/>
              <a:t>진수 표현의 비트를 살펴보자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39941" name="Rectangle 4"/>
          <p:cNvSpPr>
            <a:spLocks noChangeArrowheads="1"/>
          </p:cNvSpPr>
          <p:nvPr/>
        </p:nvSpPr>
        <p:spPr bwMode="auto">
          <a:xfrm>
            <a:off x="0" y="24193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endParaRPr lang="ko-KR" altLang="en-US"/>
          </a:p>
        </p:txBody>
      </p:sp>
      <p:sp>
        <p:nvSpPr>
          <p:cNvPr id="39942" name="Rectangle 139"/>
          <p:cNvSpPr>
            <a:spLocks noChangeArrowheads="1"/>
          </p:cNvSpPr>
          <p:nvPr/>
        </p:nvSpPr>
        <p:spPr bwMode="auto">
          <a:xfrm>
            <a:off x="0" y="44386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latinLnBrk="0"/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1350" y="2060848"/>
            <a:ext cx="6561300" cy="3096344"/>
          </a:xfrm>
          <a:prstGeom prst="rect">
            <a:avLst/>
          </a:prstGeom>
        </p:spPr>
      </p:pic>
      <p:sp>
        <p:nvSpPr>
          <p:cNvPr id="9" name="슬라이드 번호 개체 틀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6F8C2E-3FA5-4F6D-BF49-1A614EA6B1D9}" type="slidenum">
              <a:rPr lang="ko-KR" altLang="en-US" smtClean="0"/>
              <a:pPr/>
              <a:t>31</a:t>
            </a:fld>
            <a:endParaRPr lang="en-US" altLang="ko-KR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5"/>
          <p:cNvSpPr>
            <a:spLocks noGrp="1"/>
          </p:cNvSpPr>
          <p:nvPr>
            <p:ph type="ctrTitle"/>
          </p:nvPr>
        </p:nvSpPr>
        <p:spPr>
          <a:xfrm>
            <a:off x="1619672" y="1773238"/>
            <a:ext cx="7488807" cy="1727200"/>
          </a:xfrm>
        </p:spPr>
        <p:txBody>
          <a:bodyPr/>
          <a:lstStyle/>
          <a:p>
            <a:r>
              <a:rPr lang="en-US" altLang="ko-KR" dirty="0"/>
              <a:t>5.3 </a:t>
            </a:r>
            <a:r>
              <a:rPr lang="ko-KR" altLang="en-US" dirty="0"/>
              <a:t>부수효과를 내는 연산자</a:t>
            </a:r>
          </a:p>
        </p:txBody>
      </p:sp>
      <p:sp>
        <p:nvSpPr>
          <p:cNvPr id="17412" name="Rectangle 2"/>
          <p:cNvSpPr>
            <a:spLocks noChangeArrowheads="1"/>
          </p:cNvSpPr>
          <p:nvPr/>
        </p:nvSpPr>
        <p:spPr bwMode="auto">
          <a:xfrm>
            <a:off x="1839913" y="1773238"/>
            <a:ext cx="7227887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endParaRPr lang="ko-KR" altLang="en-US" sz="4600" b="1" dirty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7691176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대입 연산자</a:t>
            </a:r>
          </a:p>
        </p:txBody>
      </p:sp>
      <p:sp>
        <p:nvSpPr>
          <p:cNvPr id="332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err="1"/>
              <a:t>대입문</a:t>
            </a:r>
            <a:r>
              <a:rPr lang="en-US" altLang="ko-KR" dirty="0"/>
              <a:t>: </a:t>
            </a:r>
            <a:r>
              <a:rPr lang="ko-KR" altLang="en-US" dirty="0"/>
              <a:t>변수에 값을 대입시키는 문장</a:t>
            </a:r>
          </a:p>
          <a:p>
            <a:pPr lvl="1">
              <a:buFont typeface="Wingdings" panose="05000000000000000000" pitchFamily="2" charset="2"/>
              <a:buNone/>
            </a:pPr>
            <a:r>
              <a:rPr lang="en-US" altLang="ko-KR" dirty="0">
                <a:latin typeface="Lucida Console" panose="020B0609040504020204" pitchFamily="49" charset="0"/>
              </a:rPr>
              <a:t>a = a + 1;</a:t>
            </a:r>
          </a:p>
          <a:p>
            <a:pPr lvl="1"/>
            <a:r>
              <a:rPr lang="en-US" altLang="ko-KR" dirty="0"/>
              <a:t>"</a:t>
            </a:r>
            <a:r>
              <a:rPr lang="en-US" altLang="ko-KR" dirty="0">
                <a:latin typeface="Lucida Console" panose="020B0609040504020204" pitchFamily="49" charset="0"/>
              </a:rPr>
              <a:t>a</a:t>
            </a:r>
            <a:r>
              <a:rPr lang="ko-KR" altLang="en-US" dirty="0"/>
              <a:t>와 </a:t>
            </a:r>
            <a:r>
              <a:rPr lang="en-US" altLang="ko-KR" dirty="0">
                <a:latin typeface="Lucida Console" panose="020B0609040504020204" pitchFamily="49" charset="0"/>
              </a:rPr>
              <a:t>a+1</a:t>
            </a:r>
            <a:r>
              <a:rPr lang="ko-KR" altLang="en-US" dirty="0"/>
              <a:t>이 같다</a:t>
            </a:r>
            <a:r>
              <a:rPr lang="en-US" altLang="ko-KR" dirty="0"/>
              <a:t>"</a:t>
            </a:r>
            <a:r>
              <a:rPr lang="ko-KR" altLang="en-US" dirty="0"/>
              <a:t>는 뜻이 아니라</a:t>
            </a:r>
          </a:p>
          <a:p>
            <a:pPr lvl="1"/>
            <a:r>
              <a:rPr lang="en-US" altLang="ko-KR" dirty="0"/>
              <a:t>"</a:t>
            </a:r>
            <a:r>
              <a:rPr lang="en-US" altLang="ko-KR" dirty="0">
                <a:latin typeface="Lucida Console" panose="020B0609040504020204" pitchFamily="49" charset="0"/>
              </a:rPr>
              <a:t>a+1</a:t>
            </a:r>
            <a:r>
              <a:rPr lang="en-US" altLang="ko-KR" dirty="0"/>
              <a:t> </a:t>
            </a:r>
            <a:r>
              <a:rPr lang="ko-KR" altLang="en-US" dirty="0"/>
              <a:t>값을 변수 </a:t>
            </a:r>
            <a:r>
              <a:rPr lang="en-US" altLang="ko-KR" dirty="0">
                <a:latin typeface="Lucida Console" panose="020B0609040504020204" pitchFamily="49" charset="0"/>
              </a:rPr>
              <a:t>a</a:t>
            </a:r>
            <a:r>
              <a:rPr lang="ko-KR" altLang="en-US" dirty="0"/>
              <a:t>에 저장하라</a:t>
            </a:r>
            <a:r>
              <a:rPr lang="en-US" altLang="ko-KR" dirty="0"/>
              <a:t>"</a:t>
            </a:r>
            <a:r>
              <a:rPr lang="ko-KR" altLang="en-US" dirty="0"/>
              <a:t>는 뜻</a:t>
            </a:r>
          </a:p>
          <a:p>
            <a:r>
              <a:rPr lang="ko-KR" altLang="en-US" dirty="0" err="1"/>
              <a:t>대입문</a:t>
            </a:r>
            <a:r>
              <a:rPr lang="ko-KR" altLang="en-US" dirty="0"/>
              <a:t> 동작 과정</a:t>
            </a:r>
          </a:p>
          <a:p>
            <a:pPr lvl="1"/>
            <a:r>
              <a:rPr lang="ko-KR" altLang="en-US" dirty="0" err="1"/>
              <a:t>대입문</a:t>
            </a:r>
            <a:r>
              <a:rPr lang="ko-KR" altLang="en-US" dirty="0"/>
              <a:t> 수행 전에 변수 </a:t>
            </a:r>
            <a:r>
              <a:rPr lang="en-US" altLang="ko-KR" dirty="0">
                <a:latin typeface="Lucida Console" panose="020B0609040504020204" pitchFamily="49" charset="0"/>
              </a:rPr>
              <a:t>a</a:t>
            </a:r>
            <a:r>
              <a:rPr lang="ko-KR" altLang="en-US" dirty="0"/>
              <a:t>에 </a:t>
            </a:r>
            <a:r>
              <a:rPr lang="en-US" altLang="ko-KR" dirty="0">
                <a:latin typeface="Lucida Console" panose="020B0609040504020204" pitchFamily="49" charset="0"/>
              </a:rPr>
              <a:t>20</a:t>
            </a:r>
            <a:r>
              <a:rPr lang="ko-KR" altLang="en-US" dirty="0"/>
              <a:t>이 저장되어 있었다면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052" y="3933825"/>
            <a:ext cx="5507962" cy="2822175"/>
          </a:xfrm>
          <a:prstGeom prst="rect">
            <a:avLst/>
          </a:prstGeom>
        </p:spPr>
      </p:pic>
      <p:sp>
        <p:nvSpPr>
          <p:cNvPr id="332808" name="AutoShape 8"/>
          <p:cNvSpPr>
            <a:spLocks noChangeArrowheads="1"/>
          </p:cNvSpPr>
          <p:nvPr/>
        </p:nvSpPr>
        <p:spPr bwMode="auto">
          <a:xfrm>
            <a:off x="5292725" y="3933825"/>
            <a:ext cx="3600450" cy="2087563"/>
          </a:xfrm>
          <a:prstGeom prst="foldedCorner">
            <a:avLst>
              <a:gd name="adj" fmla="val 12500"/>
            </a:avLst>
          </a:prstGeom>
          <a:solidFill>
            <a:srgbClr val="E7E7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ko-KR" altLang="en-US" sz="1800" b="1" dirty="0" err="1">
                <a:latin typeface="Tahoma" panose="020B0604030504040204" pitchFamily="34" charset="0"/>
                <a:cs typeface="Tahoma" panose="020B0604030504040204" pitchFamily="34" charset="0"/>
              </a:rPr>
              <a:t>부수효과</a:t>
            </a:r>
            <a:r>
              <a:rPr lang="en-US" altLang="ko-KR" sz="1800" b="1" dirty="0">
                <a:latin typeface="Tahoma" panose="020B0604030504040204" pitchFamily="34" charset="0"/>
                <a:cs typeface="Tahoma" panose="020B0604030504040204" pitchFamily="34" charset="0"/>
              </a:rPr>
              <a:t>(side effect)</a:t>
            </a:r>
          </a:p>
          <a:p>
            <a:endParaRPr lang="en-US" altLang="ko-KR" sz="1800" b="1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ko-KR" altLang="en-US" sz="1800" dirty="0">
                <a:latin typeface="Tahoma" panose="020B0604030504040204" pitchFamily="34" charset="0"/>
                <a:cs typeface="Tahoma" panose="020B0604030504040204" pitchFamily="34" charset="0"/>
              </a:rPr>
              <a:t>연산자나 함수가 값을 리턴</a:t>
            </a:r>
            <a:r>
              <a:rPr lang="en-US" altLang="ko-KR" sz="1800" dirty="0">
                <a:latin typeface="Tahoma" panose="020B0604030504040204" pitchFamily="34" charset="0"/>
                <a:cs typeface="Tahoma" panose="020B0604030504040204" pitchFamily="34" charset="0"/>
              </a:rPr>
              <a:t>(return)</a:t>
            </a:r>
            <a:r>
              <a:rPr lang="ko-KR" altLang="en-US" sz="1800" dirty="0">
                <a:latin typeface="Tahoma" panose="020B0604030504040204" pitchFamily="34" charset="0"/>
                <a:cs typeface="Tahoma" panose="020B0604030504040204" pitchFamily="34" charset="0"/>
              </a:rPr>
              <a:t>하는 것 외에</a:t>
            </a:r>
            <a:r>
              <a:rPr lang="en-US" altLang="ko-KR" sz="1800" dirty="0">
                <a:latin typeface="Tahoma" panose="020B0604030504040204" pitchFamily="34" charset="0"/>
                <a:cs typeface="Tahoma" panose="020B0604030504040204" pitchFamily="34" charset="0"/>
              </a:rPr>
              <a:t>—</a:t>
            </a:r>
            <a:r>
              <a:rPr lang="ko-KR" altLang="en-US" sz="1800" dirty="0">
                <a:latin typeface="Tahoma" panose="020B0604030504040204" pitchFamily="34" charset="0"/>
                <a:cs typeface="Tahoma" panose="020B0604030504040204" pitchFamily="34" charset="0"/>
              </a:rPr>
              <a:t>변수 값을 변경시키는 등</a:t>
            </a:r>
            <a:r>
              <a:rPr lang="en-US" altLang="ko-KR" sz="1800" dirty="0">
                <a:latin typeface="Tahoma" panose="020B0604030504040204" pitchFamily="34" charset="0"/>
                <a:cs typeface="Tahoma" panose="020B0604030504040204" pitchFamily="34" charset="0"/>
              </a:rPr>
              <a:t>—</a:t>
            </a:r>
            <a:r>
              <a:rPr lang="ko-KR" altLang="en-US" sz="1800" dirty="0">
                <a:latin typeface="Tahoma" panose="020B0604030504040204" pitchFamily="34" charset="0"/>
                <a:cs typeface="Tahoma" panose="020B0604030504040204" pitchFamily="34" charset="0"/>
              </a:rPr>
              <a:t>부수적으로 발생시키는 효과</a:t>
            </a:r>
            <a:endParaRPr lang="en-US" altLang="ko-KR" sz="18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6F8C2E-3FA5-4F6D-BF49-1A614EA6B1D9}" type="slidenum">
              <a:rPr lang="ko-KR" altLang="en-US" smtClean="0"/>
              <a:pPr/>
              <a:t>33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369500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32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80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대입 수식의 값</a:t>
            </a:r>
          </a:p>
        </p:txBody>
      </p:sp>
      <p:sp>
        <p:nvSpPr>
          <p:cNvPr id="335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대입 연산자 </a:t>
            </a:r>
            <a:r>
              <a:rPr lang="en-US" altLang="ko-KR" dirty="0"/>
              <a:t>=</a:t>
            </a:r>
          </a:p>
          <a:p>
            <a:pPr lvl="1"/>
            <a:r>
              <a:rPr lang="ko-KR" altLang="en-US" dirty="0"/>
              <a:t>대입 연산자</a:t>
            </a:r>
            <a:r>
              <a:rPr lang="en-US" altLang="ko-KR" dirty="0"/>
              <a:t>(assignment operator) =</a:t>
            </a:r>
            <a:r>
              <a:rPr lang="ko-KR" altLang="en-US" dirty="0"/>
              <a:t>도 엄연한 연산자이므로 값을 돌려준다</a:t>
            </a:r>
            <a:r>
              <a:rPr lang="en-US" altLang="ko-KR" dirty="0"/>
              <a:t>.</a:t>
            </a:r>
          </a:p>
          <a:p>
            <a:pPr lvl="1"/>
            <a:r>
              <a:rPr lang="ko-KR" altLang="en-US" dirty="0"/>
              <a:t>대입 연산의 결과 값은 해당 변수에 저장된 값이다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연속 대입</a:t>
            </a:r>
          </a:p>
          <a:p>
            <a:pPr lvl="1"/>
            <a:r>
              <a:rPr lang="ko-KR" altLang="en-US" dirty="0"/>
              <a:t>연산 결과를 한 연속 대입</a:t>
            </a:r>
            <a:r>
              <a:rPr lang="en-US" altLang="ko-KR" dirty="0"/>
              <a:t>(cascading assignment) </a:t>
            </a:r>
            <a:r>
              <a:rPr lang="ko-KR" altLang="en-US" dirty="0"/>
              <a:t>연산</a:t>
            </a:r>
            <a:r>
              <a:rPr lang="en-US" altLang="ko-KR" dirty="0"/>
              <a:t> </a:t>
            </a:r>
            <a:r>
              <a:rPr lang="ko-KR" altLang="en-US" dirty="0"/>
              <a:t>수행 가능</a:t>
            </a:r>
            <a:endParaRPr lang="en-US" altLang="ko-KR" dirty="0"/>
          </a:p>
          <a:p>
            <a:pPr lvl="1"/>
            <a:endParaRPr lang="ko-KR" altLang="en-US" dirty="0"/>
          </a:p>
        </p:txBody>
      </p:sp>
      <p:sp>
        <p:nvSpPr>
          <p:cNvPr id="335886" name="Text Box 14"/>
          <p:cNvSpPr txBox="1">
            <a:spLocks noChangeArrowheads="1"/>
          </p:cNvSpPr>
          <p:nvPr/>
        </p:nvSpPr>
        <p:spPr bwMode="auto">
          <a:xfrm>
            <a:off x="4932040" y="4149725"/>
            <a:ext cx="3823023" cy="646331"/>
          </a:xfrm>
          <a:prstGeom prst="rect">
            <a:avLst/>
          </a:prstGeom>
          <a:solidFill>
            <a:srgbClr val="E7E7FF"/>
          </a:solidFill>
          <a:ln w="31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ko-KR" sz="1800"/>
              <a:t>b = a = 2;  </a:t>
            </a:r>
          </a:p>
          <a:p>
            <a:r>
              <a:rPr lang="en-US" altLang="ko-KR" sz="1800"/>
              <a:t>// b = (a = 2);</a:t>
            </a:r>
            <a:r>
              <a:rPr lang="ko-KR" altLang="en-US" sz="1800"/>
              <a:t>와 같은 의미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826718"/>
            <a:ext cx="3562350" cy="2914650"/>
          </a:xfrm>
          <a:prstGeom prst="rect">
            <a:avLst/>
          </a:prstGeom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6F8C2E-3FA5-4F6D-BF49-1A614EA6B1D9}" type="slidenum">
              <a:rPr lang="ko-KR" altLang="en-US" smtClean="0"/>
              <a:pPr/>
              <a:t>34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363486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35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588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누적대입 연산자</a:t>
            </a:r>
          </a:p>
        </p:txBody>
      </p:sp>
      <p:sp>
        <p:nvSpPr>
          <p:cNvPr id="342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err="1"/>
              <a:t>누적대입</a:t>
            </a:r>
            <a:r>
              <a:rPr lang="ko-KR" altLang="en-US" dirty="0"/>
              <a:t> 연산자 형태</a:t>
            </a:r>
          </a:p>
          <a:p>
            <a:pPr lvl="1">
              <a:buFont typeface="Wingdings" panose="05000000000000000000" pitchFamily="2" charset="2"/>
              <a:buNone/>
            </a:pPr>
            <a:r>
              <a:rPr lang="ko-KR" altLang="en-US" dirty="0"/>
              <a:t>변수 </a:t>
            </a:r>
            <a:r>
              <a:rPr lang="ko-KR" altLang="en-US" dirty="0">
                <a:latin typeface="Lucida Console" panose="020B0609040504020204" pitchFamily="49" charset="0"/>
              </a:rPr>
              <a:t>◎</a:t>
            </a:r>
            <a:r>
              <a:rPr lang="en-US" altLang="ko-KR" dirty="0">
                <a:latin typeface="Lucida Console" panose="020B0609040504020204" pitchFamily="49" charset="0"/>
              </a:rPr>
              <a:t>=</a:t>
            </a:r>
            <a:r>
              <a:rPr lang="en-US" altLang="ko-KR" dirty="0"/>
              <a:t> </a:t>
            </a:r>
            <a:r>
              <a:rPr lang="ko-KR" altLang="en-US" dirty="0"/>
              <a:t>수식</a:t>
            </a:r>
          </a:p>
          <a:p>
            <a:pPr lvl="1"/>
            <a:r>
              <a:rPr lang="ko-KR" altLang="en-US" dirty="0"/>
              <a:t>여기서 </a:t>
            </a:r>
            <a:r>
              <a:rPr lang="ko-KR" altLang="en-US" dirty="0">
                <a:latin typeface="Lucida Console" panose="020B0609040504020204" pitchFamily="49" charset="0"/>
              </a:rPr>
              <a:t>◎</a:t>
            </a:r>
            <a:r>
              <a:rPr lang="ko-KR" altLang="en-US" dirty="0"/>
              <a:t>는 </a:t>
            </a:r>
            <a:r>
              <a:rPr lang="ko-KR" altLang="en-US" dirty="0" err="1"/>
              <a:t>이항연산자이며</a:t>
            </a:r>
            <a:endParaRPr lang="ko-KR" altLang="en-US" dirty="0"/>
          </a:p>
          <a:p>
            <a:pPr lvl="1"/>
            <a:r>
              <a:rPr lang="ko-KR" altLang="en-US" dirty="0"/>
              <a:t>위 수식의 의미는 다음 수식과 같은 의미임</a:t>
            </a:r>
          </a:p>
          <a:p>
            <a:pPr lvl="1">
              <a:buFont typeface="Wingdings" panose="05000000000000000000" pitchFamily="2" charset="2"/>
              <a:buNone/>
            </a:pPr>
            <a:r>
              <a:rPr lang="ko-KR" altLang="en-US" dirty="0"/>
              <a:t>변수 </a:t>
            </a:r>
            <a:r>
              <a:rPr lang="en-US" altLang="ko-KR" dirty="0">
                <a:latin typeface="Lucida Console" panose="020B0609040504020204" pitchFamily="49" charset="0"/>
              </a:rPr>
              <a:t>=</a:t>
            </a:r>
            <a:r>
              <a:rPr lang="en-US" altLang="ko-KR" dirty="0"/>
              <a:t> </a:t>
            </a:r>
            <a:r>
              <a:rPr lang="ko-KR" altLang="en-US" dirty="0"/>
              <a:t>변수 </a:t>
            </a:r>
            <a:r>
              <a:rPr lang="ko-KR" altLang="en-US" dirty="0">
                <a:latin typeface="Lucida Console" panose="020B0609040504020204" pitchFamily="49" charset="0"/>
              </a:rPr>
              <a:t>◎</a:t>
            </a:r>
            <a:r>
              <a:rPr lang="ko-KR" altLang="en-US" dirty="0"/>
              <a:t> </a:t>
            </a:r>
            <a:r>
              <a:rPr lang="en-US" altLang="ko-KR" dirty="0">
                <a:latin typeface="Lucida Console" panose="020B0609040504020204" pitchFamily="49" charset="0"/>
              </a:rPr>
              <a:t>(</a:t>
            </a:r>
            <a:r>
              <a:rPr lang="ko-KR" altLang="en-US" dirty="0"/>
              <a:t>수식</a:t>
            </a:r>
            <a:r>
              <a:rPr lang="en-US" altLang="ko-KR" dirty="0">
                <a:latin typeface="Lucida Console" panose="020B0609040504020204" pitchFamily="49" charset="0"/>
              </a:rPr>
              <a:t>)</a:t>
            </a:r>
          </a:p>
          <a:p>
            <a:r>
              <a:rPr lang="ko-KR" altLang="en-US" dirty="0" err="1"/>
              <a:t>누적대입</a:t>
            </a:r>
            <a:r>
              <a:rPr lang="ko-KR" altLang="en-US" dirty="0"/>
              <a:t> 연산자가 꼭 필요한가</a:t>
            </a:r>
            <a:r>
              <a:rPr lang="en-US" altLang="ko-KR" dirty="0"/>
              <a:t>?</a:t>
            </a:r>
          </a:p>
          <a:p>
            <a:pPr lvl="1"/>
            <a:r>
              <a:rPr lang="ko-KR" altLang="en-US" dirty="0"/>
              <a:t>꼭 필요하지는 않음</a:t>
            </a:r>
            <a:r>
              <a:rPr lang="en-US" altLang="ko-KR" dirty="0"/>
              <a:t>… </a:t>
            </a:r>
            <a:r>
              <a:rPr lang="ko-KR" altLang="en-US" dirty="0"/>
              <a:t>그럼 왜</a:t>
            </a:r>
            <a:r>
              <a:rPr lang="en-US" altLang="ko-KR" dirty="0"/>
              <a:t>? </a:t>
            </a:r>
            <a:r>
              <a:rPr lang="ko-KR" altLang="en-US" dirty="0" err="1"/>
              <a:t>간결하기</a:t>
            </a:r>
            <a:r>
              <a:rPr lang="ko-KR" altLang="en-US" dirty="0"/>
              <a:t> 때문</a:t>
            </a:r>
            <a:endParaRPr lang="en-US" altLang="ko-KR" dirty="0"/>
          </a:p>
          <a:p>
            <a:pPr lvl="1"/>
            <a:r>
              <a:rPr lang="en-US" altLang="ko-KR" dirty="0"/>
              <a:t>'</a:t>
            </a:r>
            <a:r>
              <a:rPr lang="ko-KR" altLang="en-US" dirty="0"/>
              <a:t>변수</a:t>
            </a:r>
            <a:r>
              <a:rPr lang="en-US" altLang="ko-KR" dirty="0"/>
              <a:t>'</a:t>
            </a:r>
            <a:r>
              <a:rPr lang="ko-KR" altLang="en-US" dirty="0"/>
              <a:t>에 해당하는 좌변이 복잡할 경우 유리함</a:t>
            </a:r>
          </a:p>
          <a:p>
            <a:pPr lvl="1">
              <a:buFont typeface="Wingdings" panose="05000000000000000000" pitchFamily="2" charset="2"/>
              <a:buNone/>
            </a:pPr>
            <a:r>
              <a:rPr lang="en-US" altLang="ko-KR" dirty="0" err="1">
                <a:latin typeface="Lucida Console" panose="020B0609040504020204" pitchFamily="49" charset="0"/>
              </a:rPr>
              <a:t>yyval</a:t>
            </a:r>
            <a:r>
              <a:rPr lang="en-US" altLang="ko-KR" dirty="0">
                <a:latin typeface="Lucida Console" panose="020B0609040504020204" pitchFamily="49" charset="0"/>
              </a:rPr>
              <a:t>[</a:t>
            </a:r>
            <a:r>
              <a:rPr lang="en-US" altLang="ko-KR" dirty="0" err="1">
                <a:latin typeface="Lucida Console" panose="020B0609040504020204" pitchFamily="49" charset="0"/>
              </a:rPr>
              <a:t>yypv</a:t>
            </a:r>
            <a:r>
              <a:rPr lang="en-US" altLang="ko-KR" dirty="0">
                <a:latin typeface="Lucida Console" panose="020B0609040504020204" pitchFamily="49" charset="0"/>
              </a:rPr>
              <a:t>[p3+p4]+</a:t>
            </a:r>
            <a:r>
              <a:rPr lang="en-US" altLang="ko-KR" dirty="0" err="1">
                <a:latin typeface="Lucida Console" panose="020B0609040504020204" pitchFamily="49" charset="0"/>
              </a:rPr>
              <a:t>yypv</a:t>
            </a:r>
            <a:r>
              <a:rPr lang="en-US" altLang="ko-KR" dirty="0">
                <a:latin typeface="Lucida Console" panose="020B0609040504020204" pitchFamily="49" charset="0"/>
              </a:rPr>
              <a:t>[p1+p2]] += 2;</a:t>
            </a:r>
          </a:p>
          <a:p>
            <a:r>
              <a:rPr lang="ko-KR" altLang="en-US" dirty="0" err="1"/>
              <a:t>누적대입</a:t>
            </a:r>
            <a:r>
              <a:rPr lang="ko-KR" altLang="en-US" dirty="0"/>
              <a:t> 연산자의 </a:t>
            </a:r>
            <a:r>
              <a:rPr lang="ko-KR" altLang="en-US" dirty="0">
                <a:latin typeface="Lucida Console" panose="020B0609040504020204" pitchFamily="49" charset="0"/>
              </a:rPr>
              <a:t>◎</a:t>
            </a:r>
            <a:r>
              <a:rPr lang="ko-KR" altLang="en-US" dirty="0"/>
              <a:t>로 사용할 수 없는 연산자</a:t>
            </a:r>
          </a:p>
          <a:p>
            <a:pPr lvl="1"/>
            <a:r>
              <a:rPr lang="ko-KR" altLang="en-US" dirty="0"/>
              <a:t>크기 비교 연산자 </a:t>
            </a:r>
            <a:r>
              <a:rPr lang="en-US" altLang="ko-KR" dirty="0">
                <a:latin typeface="Lucida Console" panose="020B0609040504020204" pitchFamily="49" charset="0"/>
              </a:rPr>
              <a:t>&lt;</a:t>
            </a:r>
            <a:r>
              <a:rPr lang="ko-KR" altLang="en-US" dirty="0"/>
              <a:t>와 </a:t>
            </a:r>
            <a:r>
              <a:rPr lang="en-US" altLang="ko-KR" dirty="0">
                <a:latin typeface="Lucida Console" panose="020B0609040504020204" pitchFamily="49" charset="0"/>
              </a:rPr>
              <a:t>&gt;</a:t>
            </a:r>
          </a:p>
          <a:p>
            <a:pPr lvl="1"/>
            <a:r>
              <a:rPr lang="ko-KR" altLang="en-US" dirty="0"/>
              <a:t>왜 그럴까요</a:t>
            </a:r>
            <a:r>
              <a:rPr lang="en-US" altLang="ko-KR" dirty="0"/>
              <a:t>? — </a:t>
            </a:r>
            <a:r>
              <a:rPr lang="ko-KR" altLang="en-US" dirty="0"/>
              <a:t>조금만 생각해 보면 알 수 있음</a:t>
            </a:r>
          </a:p>
        </p:txBody>
      </p:sp>
      <p:sp>
        <p:nvSpPr>
          <p:cNvPr id="342020" name="AutoShape 4"/>
          <p:cNvSpPr>
            <a:spLocks noChangeArrowheads="1"/>
          </p:cNvSpPr>
          <p:nvPr/>
        </p:nvSpPr>
        <p:spPr bwMode="auto">
          <a:xfrm>
            <a:off x="5292725" y="1412875"/>
            <a:ext cx="3600450" cy="1150938"/>
          </a:xfrm>
          <a:prstGeom prst="foldedCorner">
            <a:avLst>
              <a:gd name="adj" fmla="val 12500"/>
            </a:avLst>
          </a:prstGeom>
          <a:solidFill>
            <a:srgbClr val="E7E7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ko-KR" sz="1800" b="1" dirty="0">
                <a:latin typeface="Tahoma" panose="020B0604030504040204" pitchFamily="34" charset="0"/>
                <a:cs typeface="Tahoma" panose="020B0604030504040204" pitchFamily="34" charset="0"/>
              </a:rPr>
              <a:t>C</a:t>
            </a:r>
            <a:r>
              <a:rPr lang="ko-KR" altLang="en-US" sz="1800" b="1" dirty="0">
                <a:latin typeface="Tahoma" panose="020B0604030504040204" pitchFamily="34" charset="0"/>
                <a:cs typeface="Tahoma" panose="020B0604030504040204" pitchFamily="34" charset="0"/>
              </a:rPr>
              <a:t>의 철학</a:t>
            </a:r>
          </a:p>
          <a:p>
            <a:endParaRPr lang="en-US" altLang="ko-KR" sz="1800" b="1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altLang="ko-KR" sz="1800" dirty="0">
                <a:latin typeface="Tahoma" panose="020B0604030504040204" pitchFamily="34" charset="0"/>
                <a:cs typeface="Tahoma" panose="020B0604030504040204" pitchFamily="34" charset="0"/>
              </a:rPr>
              <a:t>C </a:t>
            </a:r>
            <a:r>
              <a:rPr lang="ko-KR" altLang="en-US" sz="1800" dirty="0">
                <a:latin typeface="Tahoma" panose="020B0604030504040204" pitchFamily="34" charset="0"/>
                <a:cs typeface="Tahoma" panose="020B0604030504040204" pitchFamily="34" charset="0"/>
              </a:rPr>
              <a:t>언어의 설계 철학은 간결성이다</a:t>
            </a:r>
            <a:r>
              <a:rPr lang="en-US" altLang="ko-KR" sz="1800" dirty="0">
                <a:latin typeface="Tahoma" panose="020B0604030504040204" pitchFamily="34" charset="0"/>
                <a:cs typeface="Tahoma" panose="020B0604030504040204" pitchFamily="34" charset="0"/>
              </a:rPr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6F8C2E-3FA5-4F6D-BF49-1A614EA6B1D9}" type="slidenum">
              <a:rPr lang="ko-KR" altLang="en-US" smtClean="0"/>
              <a:pPr/>
              <a:t>35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97920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42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2020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증감연산자</a:t>
            </a:r>
          </a:p>
        </p:txBody>
      </p:sp>
      <p:sp>
        <p:nvSpPr>
          <p:cNvPr id="348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/>
              <a:t>증가연산자</a:t>
            </a:r>
          </a:p>
          <a:p>
            <a:pPr lvl="1"/>
            <a:r>
              <a:rPr lang="ko-KR" altLang="en-US"/>
              <a:t>피연산자의 값을 하나 증가시킴</a:t>
            </a:r>
          </a:p>
          <a:p>
            <a:pPr lvl="1"/>
            <a:r>
              <a:rPr lang="en-US" altLang="ko-KR">
                <a:latin typeface="Lucida Console" panose="020B0609040504020204" pitchFamily="49" charset="0"/>
              </a:rPr>
              <a:t>a++;</a:t>
            </a:r>
            <a:r>
              <a:rPr lang="en-US" altLang="ko-KR"/>
              <a:t> </a:t>
            </a:r>
            <a:r>
              <a:rPr lang="ko-KR" altLang="en-US"/>
              <a:t>는 </a:t>
            </a:r>
            <a:r>
              <a:rPr lang="en-US" altLang="ko-KR">
                <a:latin typeface="Lucida Console" panose="020B0609040504020204" pitchFamily="49" charset="0"/>
              </a:rPr>
              <a:t>a += 1;</a:t>
            </a:r>
            <a:r>
              <a:rPr lang="ko-KR" altLang="en-US"/>
              <a:t>과 같은 의미</a:t>
            </a:r>
          </a:p>
          <a:p>
            <a:r>
              <a:rPr lang="ko-KR" altLang="en-US"/>
              <a:t>감소연산자</a:t>
            </a:r>
          </a:p>
          <a:p>
            <a:pPr lvl="1"/>
            <a:r>
              <a:rPr lang="ko-KR" altLang="en-US"/>
              <a:t>피연산자의 값을 하나 감소시킴</a:t>
            </a:r>
          </a:p>
          <a:p>
            <a:pPr lvl="1"/>
            <a:r>
              <a:rPr lang="en-US" altLang="ko-KR">
                <a:latin typeface="Lucida Console" panose="020B0609040504020204" pitchFamily="49" charset="0"/>
              </a:rPr>
              <a:t>a--;</a:t>
            </a:r>
            <a:r>
              <a:rPr lang="en-US" altLang="ko-KR"/>
              <a:t> </a:t>
            </a:r>
            <a:r>
              <a:rPr lang="ko-KR" altLang="en-US"/>
              <a:t>는 </a:t>
            </a:r>
            <a:r>
              <a:rPr lang="en-US" altLang="ko-KR">
                <a:latin typeface="Lucida Console" panose="020B0609040504020204" pitchFamily="49" charset="0"/>
              </a:rPr>
              <a:t>a -= 1;</a:t>
            </a:r>
            <a:r>
              <a:rPr lang="ko-KR" altLang="en-US"/>
              <a:t>과 같은 의미</a:t>
            </a:r>
          </a:p>
          <a:p>
            <a:r>
              <a:rPr lang="ko-KR" altLang="en-US"/>
              <a:t>전치와 후치</a:t>
            </a:r>
          </a:p>
          <a:p>
            <a:pPr lvl="1"/>
            <a:r>
              <a:rPr lang="ko-KR" altLang="en-US"/>
              <a:t>증감연산자는 전치</a:t>
            </a:r>
            <a:r>
              <a:rPr lang="en-US" altLang="ko-KR"/>
              <a:t>, </a:t>
            </a:r>
            <a:r>
              <a:rPr lang="ko-KR" altLang="en-US"/>
              <a:t>후치에 따라 돌려주는 값이 달라진다</a:t>
            </a:r>
            <a:r>
              <a:rPr lang="en-US" altLang="ko-KR"/>
              <a:t>.</a:t>
            </a:r>
          </a:p>
          <a:p>
            <a:pPr lvl="1"/>
            <a:r>
              <a:rPr lang="ko-KR" altLang="en-US"/>
              <a:t>후치일 경우</a:t>
            </a:r>
            <a:r>
              <a:rPr lang="en-US" altLang="ko-KR"/>
              <a:t>(</a:t>
            </a:r>
            <a:r>
              <a:rPr lang="en-US" altLang="ko-KR">
                <a:latin typeface="Lucida Console" panose="020B0609040504020204" pitchFamily="49" charset="0"/>
              </a:rPr>
              <a:t>a++</a:t>
            </a:r>
            <a:r>
              <a:rPr lang="en-US" altLang="ko-KR"/>
              <a:t> </a:t>
            </a:r>
            <a:r>
              <a:rPr lang="ko-KR" altLang="en-US"/>
              <a:t>혹은 </a:t>
            </a:r>
            <a:r>
              <a:rPr lang="en-US" altLang="ko-KR">
                <a:latin typeface="Lucida Console" panose="020B0609040504020204" pitchFamily="49" charset="0"/>
              </a:rPr>
              <a:t>a--</a:t>
            </a:r>
            <a:r>
              <a:rPr lang="en-US" altLang="ko-KR"/>
              <a:t>)</a:t>
            </a:r>
            <a:r>
              <a:rPr lang="ko-KR" altLang="en-US"/>
              <a:t>에는 증감 이전 변수 값이 돌려주는 값이다</a:t>
            </a:r>
            <a:r>
              <a:rPr lang="en-US" altLang="ko-KR"/>
              <a:t>.</a:t>
            </a:r>
          </a:p>
          <a:p>
            <a:pPr lvl="1"/>
            <a:r>
              <a:rPr lang="ko-KR" altLang="en-US"/>
              <a:t>전치일 경우</a:t>
            </a:r>
            <a:r>
              <a:rPr lang="en-US" altLang="ko-KR"/>
              <a:t>(</a:t>
            </a:r>
            <a:r>
              <a:rPr lang="en-US" altLang="ko-KR">
                <a:latin typeface="Lucida Console" panose="020B0609040504020204" pitchFamily="49" charset="0"/>
              </a:rPr>
              <a:t>++a</a:t>
            </a:r>
            <a:r>
              <a:rPr lang="en-US" altLang="ko-KR"/>
              <a:t> </a:t>
            </a:r>
            <a:r>
              <a:rPr lang="ko-KR" altLang="en-US"/>
              <a:t>혹은 </a:t>
            </a:r>
            <a:r>
              <a:rPr lang="en-US" altLang="ko-KR">
                <a:latin typeface="Lucida Console" panose="020B0609040504020204" pitchFamily="49" charset="0"/>
              </a:rPr>
              <a:t>--a</a:t>
            </a:r>
            <a:r>
              <a:rPr lang="en-US" altLang="ko-KR"/>
              <a:t>)</a:t>
            </a:r>
            <a:r>
              <a:rPr lang="ko-KR" altLang="en-US"/>
              <a:t>에는 증감 이후 변수 값이 돌려주는 값이다</a:t>
            </a:r>
            <a:r>
              <a:rPr lang="en-US" altLang="ko-KR"/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6F8C2E-3FA5-4F6D-BF49-1A614EA6B1D9}" type="slidenum">
              <a:rPr lang="ko-KR" altLang="en-US" smtClean="0"/>
              <a:pPr/>
              <a:t>36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04606580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증가연산자 전치와 후치 비교</a:t>
            </a:r>
          </a:p>
        </p:txBody>
      </p:sp>
      <p:sp>
        <p:nvSpPr>
          <p:cNvPr id="351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12875"/>
            <a:ext cx="8229600" cy="4824413"/>
          </a:xfrm>
        </p:spPr>
        <p:txBody>
          <a:bodyPr/>
          <a:lstStyle/>
          <a:p>
            <a:r>
              <a:rPr lang="ko-KR" altLang="en-US" dirty="0"/>
              <a:t>초기 </a:t>
            </a:r>
            <a:r>
              <a:rPr lang="en-US" altLang="ko-KR" dirty="0"/>
              <a:t>a, b </a:t>
            </a:r>
            <a:r>
              <a:rPr lang="ko-KR" altLang="en-US" dirty="0"/>
              <a:t>값이</a:t>
            </a:r>
            <a:r>
              <a:rPr lang="en-US" altLang="ko-KR" dirty="0"/>
              <a:t> 5</a:t>
            </a:r>
            <a:r>
              <a:rPr lang="ko-KR" altLang="en-US" dirty="0"/>
              <a:t>일 때</a:t>
            </a:r>
            <a:r>
              <a:rPr lang="en-US" altLang="ko-KR" dirty="0"/>
              <a:t>, </a:t>
            </a:r>
            <a:r>
              <a:rPr lang="ko-KR" altLang="en-US" dirty="0" err="1"/>
              <a:t>후치와</a:t>
            </a:r>
            <a:r>
              <a:rPr lang="ko-KR" altLang="en-US" dirty="0"/>
              <a:t> 전치 비교</a:t>
            </a:r>
          </a:p>
          <a:p>
            <a:r>
              <a:rPr lang="ko-KR" altLang="en-US" dirty="0"/>
              <a:t>후치</a:t>
            </a:r>
          </a:p>
          <a:p>
            <a:endParaRPr lang="ko-KR" altLang="en-US" dirty="0"/>
          </a:p>
          <a:p>
            <a:endParaRPr lang="ko-KR" altLang="en-US" dirty="0"/>
          </a:p>
          <a:p>
            <a:endParaRPr lang="ko-KR" altLang="en-US" dirty="0"/>
          </a:p>
          <a:p>
            <a:r>
              <a:rPr lang="ko-KR" altLang="en-US" dirty="0"/>
              <a:t>전치</a:t>
            </a:r>
          </a:p>
        </p:txBody>
      </p:sp>
      <p:graphicFrame>
        <p:nvGraphicFramePr>
          <p:cNvPr id="351292" name="Group 60"/>
          <p:cNvGraphicFramePr>
            <a:graphicFrameLocks noGrp="1"/>
          </p:cNvGraphicFramePr>
          <p:nvPr/>
        </p:nvGraphicFramePr>
        <p:xfrm>
          <a:off x="1835150" y="1989138"/>
          <a:ext cx="5592763" cy="2000250"/>
        </p:xfrm>
        <a:graphic>
          <a:graphicData uri="http://schemas.openxmlformats.org/drawingml/2006/table">
            <a:tbl>
              <a:tblPr/>
              <a:tblGrid>
                <a:gridCol w="715963">
                  <a:extLst>
                    <a:ext uri="{9D8B030D-6E8A-4147-A177-3AD203B41FA5}">
                      <a16:colId xmlns:a16="http://schemas.microsoft.com/office/drawing/2014/main" val="4133524219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52460441"/>
                    </a:ext>
                  </a:extLst>
                </a:gridCol>
                <a:gridCol w="2257425">
                  <a:extLst>
                    <a:ext uri="{9D8B030D-6E8A-4147-A177-3AD203B41FA5}">
                      <a16:colId xmlns:a16="http://schemas.microsoft.com/office/drawing/2014/main" val="3577193512"/>
                    </a:ext>
                  </a:extLst>
                </a:gridCol>
                <a:gridCol w="700087">
                  <a:extLst>
                    <a:ext uri="{9D8B030D-6E8A-4147-A177-3AD203B41FA5}">
                      <a16:colId xmlns:a16="http://schemas.microsoft.com/office/drawing/2014/main" val="3058070600"/>
                    </a:ext>
                  </a:extLst>
                </a:gridCol>
                <a:gridCol w="700088">
                  <a:extLst>
                    <a:ext uri="{9D8B030D-6E8A-4147-A177-3AD203B41FA5}">
                      <a16:colId xmlns:a16="http://schemas.microsoft.com/office/drawing/2014/main" val="1350513767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단계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수행연산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수식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a </a:t>
                      </a:r>
                      <a:r>
                        <a:rPr kumimoji="1" lang="ko-KR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값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b </a:t>
                      </a:r>
                      <a:r>
                        <a:rPr kumimoji="1" lang="ko-KR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값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5444410"/>
                  </a:ext>
                </a:extLst>
              </a:tr>
              <a:tr h="4000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N/A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Console" panose="020B0609040504020204" pitchFamily="49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b = 2 * </a:t>
                      </a: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Lucida Console" panose="020B0609040504020204" pitchFamily="49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a++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5326090"/>
                  </a:ext>
                </a:extLst>
              </a:tr>
              <a:tr h="4000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Console" panose="020B0609040504020204" pitchFamily="49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++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Console" panose="020B0609040504020204" pitchFamily="49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b = 2 * </a:t>
                      </a: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Lucida Console" panose="020B0609040504020204" pitchFamily="49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6947227"/>
                  </a:ext>
                </a:extLst>
              </a:tr>
              <a:tr h="4000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Console" panose="020B0609040504020204" pitchFamily="49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Console" panose="020B0609040504020204" pitchFamily="49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b = 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3850939"/>
                  </a:ext>
                </a:extLst>
              </a:tr>
              <a:tr h="4000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Console" panose="020B0609040504020204" pitchFamily="49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Console" panose="020B0609040504020204" pitchFamily="49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6332493"/>
                  </a:ext>
                </a:extLst>
              </a:tr>
            </a:tbl>
          </a:graphicData>
        </a:graphic>
      </p:graphicFrame>
      <p:graphicFrame>
        <p:nvGraphicFramePr>
          <p:cNvPr id="351293" name="Group 61"/>
          <p:cNvGraphicFramePr>
            <a:graphicFrameLocks noGrp="1"/>
          </p:cNvGraphicFramePr>
          <p:nvPr/>
        </p:nvGraphicFramePr>
        <p:xfrm>
          <a:off x="1835150" y="4165600"/>
          <a:ext cx="5592763" cy="2000250"/>
        </p:xfrm>
        <a:graphic>
          <a:graphicData uri="http://schemas.openxmlformats.org/drawingml/2006/table">
            <a:tbl>
              <a:tblPr/>
              <a:tblGrid>
                <a:gridCol w="715963">
                  <a:extLst>
                    <a:ext uri="{9D8B030D-6E8A-4147-A177-3AD203B41FA5}">
                      <a16:colId xmlns:a16="http://schemas.microsoft.com/office/drawing/2014/main" val="299264732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1015085371"/>
                    </a:ext>
                  </a:extLst>
                </a:gridCol>
                <a:gridCol w="2257425">
                  <a:extLst>
                    <a:ext uri="{9D8B030D-6E8A-4147-A177-3AD203B41FA5}">
                      <a16:colId xmlns:a16="http://schemas.microsoft.com/office/drawing/2014/main" val="1893119065"/>
                    </a:ext>
                  </a:extLst>
                </a:gridCol>
                <a:gridCol w="700087">
                  <a:extLst>
                    <a:ext uri="{9D8B030D-6E8A-4147-A177-3AD203B41FA5}">
                      <a16:colId xmlns:a16="http://schemas.microsoft.com/office/drawing/2014/main" val="3136184644"/>
                    </a:ext>
                  </a:extLst>
                </a:gridCol>
                <a:gridCol w="700088">
                  <a:extLst>
                    <a:ext uri="{9D8B030D-6E8A-4147-A177-3AD203B41FA5}">
                      <a16:colId xmlns:a16="http://schemas.microsoft.com/office/drawing/2014/main" val="901938555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단계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수행연산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수식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a </a:t>
                      </a:r>
                      <a:r>
                        <a:rPr kumimoji="1" lang="ko-KR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값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b </a:t>
                      </a:r>
                      <a:r>
                        <a:rPr kumimoji="1" lang="ko-KR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값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249193"/>
                  </a:ext>
                </a:extLst>
              </a:tr>
              <a:tr h="4000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N/A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Console" panose="020B0609040504020204" pitchFamily="49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b = 2 * </a:t>
                      </a: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Lucida Console" panose="020B0609040504020204" pitchFamily="49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++a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0261619"/>
                  </a:ext>
                </a:extLst>
              </a:tr>
              <a:tr h="4000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Console" panose="020B0609040504020204" pitchFamily="49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++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Console" panose="020B0609040504020204" pitchFamily="49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b = 2 * </a:t>
                      </a: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Lucida Console" panose="020B0609040504020204" pitchFamily="49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879014"/>
                  </a:ext>
                </a:extLst>
              </a:tr>
              <a:tr h="4000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Console" panose="020B0609040504020204" pitchFamily="49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Console" panose="020B0609040504020204" pitchFamily="49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b = 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0714076"/>
                  </a:ext>
                </a:extLst>
              </a:tr>
              <a:tr h="4000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Console" panose="020B0609040504020204" pitchFamily="49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Console" panose="020B0609040504020204" pitchFamily="49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8136334"/>
                  </a:ext>
                </a:extLst>
              </a:tr>
            </a:tbl>
          </a:graphicData>
        </a:graphic>
      </p:graphicFrame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6F8C2E-3FA5-4F6D-BF49-1A614EA6B1D9}" type="slidenum">
              <a:rPr lang="ko-KR" altLang="en-US" smtClean="0"/>
              <a:pPr/>
              <a:t>37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08922644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감소연산자 전치와 후치 비교</a:t>
            </a:r>
          </a:p>
        </p:txBody>
      </p:sp>
      <p:sp>
        <p:nvSpPr>
          <p:cNvPr id="357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12875"/>
            <a:ext cx="8229600" cy="4824413"/>
          </a:xfrm>
        </p:spPr>
        <p:txBody>
          <a:bodyPr/>
          <a:lstStyle/>
          <a:p>
            <a:r>
              <a:rPr lang="ko-KR" altLang="en-US" dirty="0"/>
              <a:t>초기 </a:t>
            </a:r>
            <a:r>
              <a:rPr lang="en-US" altLang="ko-KR" dirty="0"/>
              <a:t>a, b </a:t>
            </a:r>
            <a:r>
              <a:rPr lang="ko-KR" altLang="en-US" dirty="0"/>
              <a:t>값이</a:t>
            </a:r>
            <a:r>
              <a:rPr lang="en-US" altLang="ko-KR" dirty="0"/>
              <a:t> 5</a:t>
            </a:r>
            <a:r>
              <a:rPr lang="ko-KR" altLang="en-US" dirty="0"/>
              <a:t>일 때</a:t>
            </a:r>
            <a:r>
              <a:rPr lang="en-US" altLang="ko-KR" dirty="0"/>
              <a:t>, </a:t>
            </a:r>
            <a:r>
              <a:rPr lang="ko-KR" altLang="en-US" dirty="0" err="1"/>
              <a:t>후치와</a:t>
            </a:r>
            <a:r>
              <a:rPr lang="ko-KR" altLang="en-US" dirty="0"/>
              <a:t> 전치 비교</a:t>
            </a:r>
          </a:p>
          <a:p>
            <a:r>
              <a:rPr lang="ko-KR" altLang="en-US" dirty="0"/>
              <a:t>후치</a:t>
            </a:r>
          </a:p>
          <a:p>
            <a:endParaRPr lang="ko-KR" altLang="en-US" dirty="0"/>
          </a:p>
          <a:p>
            <a:endParaRPr lang="ko-KR" altLang="en-US" dirty="0"/>
          </a:p>
          <a:p>
            <a:endParaRPr lang="ko-KR" altLang="en-US" dirty="0"/>
          </a:p>
          <a:p>
            <a:r>
              <a:rPr lang="ko-KR" altLang="en-US" dirty="0"/>
              <a:t>전치</a:t>
            </a:r>
          </a:p>
        </p:txBody>
      </p:sp>
      <p:graphicFrame>
        <p:nvGraphicFramePr>
          <p:cNvPr id="357380" name="Group 4"/>
          <p:cNvGraphicFramePr>
            <a:graphicFrameLocks noGrp="1"/>
          </p:cNvGraphicFramePr>
          <p:nvPr/>
        </p:nvGraphicFramePr>
        <p:xfrm>
          <a:off x="1835150" y="1989138"/>
          <a:ext cx="5592763" cy="2000250"/>
        </p:xfrm>
        <a:graphic>
          <a:graphicData uri="http://schemas.openxmlformats.org/drawingml/2006/table">
            <a:tbl>
              <a:tblPr/>
              <a:tblGrid>
                <a:gridCol w="715963">
                  <a:extLst>
                    <a:ext uri="{9D8B030D-6E8A-4147-A177-3AD203B41FA5}">
                      <a16:colId xmlns:a16="http://schemas.microsoft.com/office/drawing/2014/main" val="3744546476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95064503"/>
                    </a:ext>
                  </a:extLst>
                </a:gridCol>
                <a:gridCol w="2257425">
                  <a:extLst>
                    <a:ext uri="{9D8B030D-6E8A-4147-A177-3AD203B41FA5}">
                      <a16:colId xmlns:a16="http://schemas.microsoft.com/office/drawing/2014/main" val="3970700910"/>
                    </a:ext>
                  </a:extLst>
                </a:gridCol>
                <a:gridCol w="700087">
                  <a:extLst>
                    <a:ext uri="{9D8B030D-6E8A-4147-A177-3AD203B41FA5}">
                      <a16:colId xmlns:a16="http://schemas.microsoft.com/office/drawing/2014/main" val="3599577927"/>
                    </a:ext>
                  </a:extLst>
                </a:gridCol>
                <a:gridCol w="700088">
                  <a:extLst>
                    <a:ext uri="{9D8B030D-6E8A-4147-A177-3AD203B41FA5}">
                      <a16:colId xmlns:a16="http://schemas.microsoft.com/office/drawing/2014/main" val="1277171686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단계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수행연산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수식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a </a:t>
                      </a:r>
                      <a:r>
                        <a:rPr kumimoji="1" lang="ko-KR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값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b </a:t>
                      </a:r>
                      <a:r>
                        <a:rPr kumimoji="1" lang="ko-KR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값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3557030"/>
                  </a:ext>
                </a:extLst>
              </a:tr>
              <a:tr h="4000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N/A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Console" panose="020B0609040504020204" pitchFamily="49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b = 2 * </a:t>
                      </a: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Lucida Console" panose="020B0609040504020204" pitchFamily="49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a--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4215784"/>
                  </a:ext>
                </a:extLst>
              </a:tr>
              <a:tr h="4000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Console" panose="020B0609040504020204" pitchFamily="49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Console" panose="020B0609040504020204" pitchFamily="49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b = 2 * </a:t>
                      </a: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Lucida Console" panose="020B0609040504020204" pitchFamily="49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1629156"/>
                  </a:ext>
                </a:extLst>
              </a:tr>
              <a:tr h="4000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Console" panose="020B0609040504020204" pitchFamily="49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Console" panose="020B0609040504020204" pitchFamily="49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b = 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9880204"/>
                  </a:ext>
                </a:extLst>
              </a:tr>
              <a:tr h="4000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Console" panose="020B0609040504020204" pitchFamily="49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Console" panose="020B0609040504020204" pitchFamily="49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7674200"/>
                  </a:ext>
                </a:extLst>
              </a:tr>
            </a:tbl>
          </a:graphicData>
        </a:graphic>
      </p:graphicFrame>
      <p:graphicFrame>
        <p:nvGraphicFramePr>
          <p:cNvPr id="357418" name="Group 42"/>
          <p:cNvGraphicFramePr>
            <a:graphicFrameLocks noGrp="1"/>
          </p:cNvGraphicFramePr>
          <p:nvPr/>
        </p:nvGraphicFramePr>
        <p:xfrm>
          <a:off x="1835150" y="4165600"/>
          <a:ext cx="5592763" cy="2000250"/>
        </p:xfrm>
        <a:graphic>
          <a:graphicData uri="http://schemas.openxmlformats.org/drawingml/2006/table">
            <a:tbl>
              <a:tblPr/>
              <a:tblGrid>
                <a:gridCol w="715963">
                  <a:extLst>
                    <a:ext uri="{9D8B030D-6E8A-4147-A177-3AD203B41FA5}">
                      <a16:colId xmlns:a16="http://schemas.microsoft.com/office/drawing/2014/main" val="3914760553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1494525100"/>
                    </a:ext>
                  </a:extLst>
                </a:gridCol>
                <a:gridCol w="2257425">
                  <a:extLst>
                    <a:ext uri="{9D8B030D-6E8A-4147-A177-3AD203B41FA5}">
                      <a16:colId xmlns:a16="http://schemas.microsoft.com/office/drawing/2014/main" val="595255396"/>
                    </a:ext>
                  </a:extLst>
                </a:gridCol>
                <a:gridCol w="700087">
                  <a:extLst>
                    <a:ext uri="{9D8B030D-6E8A-4147-A177-3AD203B41FA5}">
                      <a16:colId xmlns:a16="http://schemas.microsoft.com/office/drawing/2014/main" val="3238462067"/>
                    </a:ext>
                  </a:extLst>
                </a:gridCol>
                <a:gridCol w="700088">
                  <a:extLst>
                    <a:ext uri="{9D8B030D-6E8A-4147-A177-3AD203B41FA5}">
                      <a16:colId xmlns:a16="http://schemas.microsoft.com/office/drawing/2014/main" val="2398258328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단계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수행연산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수식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a </a:t>
                      </a:r>
                      <a:r>
                        <a:rPr kumimoji="1" lang="ko-KR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값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b </a:t>
                      </a:r>
                      <a:r>
                        <a:rPr kumimoji="1" lang="ko-KR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값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8250620"/>
                  </a:ext>
                </a:extLst>
              </a:tr>
              <a:tr h="4000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N/A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Console" panose="020B0609040504020204" pitchFamily="49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b = 2 * </a:t>
                      </a: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Lucida Console" panose="020B0609040504020204" pitchFamily="49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--a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4125266"/>
                  </a:ext>
                </a:extLst>
              </a:tr>
              <a:tr h="4000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Console" panose="020B0609040504020204" pitchFamily="49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--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Console" panose="020B0609040504020204" pitchFamily="49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b = 2 * </a:t>
                      </a: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Lucida Console" panose="020B0609040504020204" pitchFamily="49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4747106"/>
                  </a:ext>
                </a:extLst>
              </a:tr>
              <a:tr h="4000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Console" panose="020B0609040504020204" pitchFamily="49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Console" panose="020B0609040504020204" pitchFamily="49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b = 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8470500"/>
                  </a:ext>
                </a:extLst>
              </a:tr>
              <a:tr h="4000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Console" panose="020B0609040504020204" pitchFamily="49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Console" panose="020B0609040504020204" pitchFamily="49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kumimoji="1"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 kumimoji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굴림" panose="020B0600000101010101" pitchFamily="50" charset="-127"/>
                          <a:cs typeface="Tahoma" panose="020B0604030504040204" pitchFamily="34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1874081"/>
                  </a:ext>
                </a:extLst>
              </a:tr>
            </a:tbl>
          </a:graphicData>
        </a:graphic>
      </p:graphicFrame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6F8C2E-3FA5-4F6D-BF49-1A614EA6B1D9}" type="slidenum">
              <a:rPr lang="ko-KR" altLang="en-US" smtClean="0"/>
              <a:pPr/>
              <a:t>38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253307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E098E126-E57A-4E11-8E48-2063557EE8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1412875"/>
            <a:ext cx="6946215" cy="5295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/>
              <a:t>incr.c</a:t>
            </a:r>
            <a:endParaRPr lang="ko-KR" altLang="en-US" dirty="0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072" y="4060593"/>
            <a:ext cx="3810942" cy="1103940"/>
          </a:xfrm>
          <a:prstGeom prst="rect">
            <a:avLst/>
          </a:prstGeom>
        </p:spPr>
      </p:pic>
      <p:sp>
        <p:nvSpPr>
          <p:cNvPr id="10" name="슬라이드 번호 개체 틀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6F8C2E-3FA5-4F6D-BF49-1A614EA6B1D9}" type="slidenum">
              <a:rPr lang="ko-KR" altLang="en-US" smtClean="0"/>
              <a:pPr/>
              <a:t>39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234755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/>
              <a:t>5.1 </a:t>
            </a:r>
            <a:r>
              <a:rPr lang="ko-KR" altLang="en-US" dirty="0"/>
              <a:t>연산자와 수식</a:t>
            </a:r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증감연산자에 관한 조언</a:t>
            </a:r>
          </a:p>
        </p:txBody>
      </p:sp>
      <p:sp>
        <p:nvSpPr>
          <p:cNvPr id="363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증감연산자를 사용하는 이유</a:t>
            </a:r>
          </a:p>
          <a:p>
            <a:pPr lvl="1"/>
            <a:r>
              <a:rPr lang="ko-KR" altLang="en-US" dirty="0"/>
              <a:t>증감연산자를 사용하는 단 하나의 목적은 </a:t>
            </a:r>
            <a:r>
              <a:rPr lang="en-US" altLang="ko-KR" dirty="0"/>
              <a:t>“</a:t>
            </a:r>
            <a:r>
              <a:rPr lang="ko-KR" altLang="en-US" dirty="0" err="1"/>
              <a:t>간결하기</a:t>
            </a:r>
            <a:r>
              <a:rPr lang="ko-KR" altLang="en-US" dirty="0"/>
              <a:t> 때문</a:t>
            </a:r>
            <a:r>
              <a:rPr lang="en-US" altLang="ko-KR" dirty="0"/>
              <a:t>”</a:t>
            </a:r>
          </a:p>
          <a:p>
            <a:pPr lvl="1"/>
            <a:r>
              <a:rPr lang="ko-KR" altLang="en-US" dirty="0"/>
              <a:t>간결성 때문에 정확성을 무너뜨린다면 어리석은 짓</a:t>
            </a:r>
          </a:p>
          <a:p>
            <a:r>
              <a:rPr lang="ko-KR" altLang="en-US" dirty="0"/>
              <a:t>증감연산자에 관한 조언</a:t>
            </a:r>
          </a:p>
          <a:p>
            <a:pPr lvl="1"/>
            <a:r>
              <a:rPr lang="ko-KR" altLang="en-US" b="1" dirty="0">
                <a:solidFill>
                  <a:srgbClr val="FF3300"/>
                </a:solidFill>
              </a:rPr>
              <a:t>하나의 수식에 여러 번 사용되는 변수에는 증감연산자를 사용하지 말라</a:t>
            </a:r>
          </a:p>
          <a:p>
            <a:r>
              <a:rPr lang="ko-KR" altLang="en-US" dirty="0"/>
              <a:t>오용 예</a:t>
            </a:r>
            <a:r>
              <a:rPr lang="en-US" altLang="ko-KR" dirty="0"/>
              <a:t>: </a:t>
            </a:r>
            <a:r>
              <a:rPr lang="en-US" altLang="ko-KR" dirty="0">
                <a:latin typeface="Lucida Console" panose="020B0609040504020204" pitchFamily="49" charset="0"/>
              </a:rPr>
              <a:t>a</a:t>
            </a:r>
            <a:r>
              <a:rPr lang="ko-KR" altLang="en-US" dirty="0"/>
              <a:t>에 </a:t>
            </a:r>
            <a:r>
              <a:rPr lang="en-US" altLang="ko-KR" dirty="0"/>
              <a:t>5</a:t>
            </a:r>
            <a:r>
              <a:rPr lang="ko-KR" altLang="en-US" dirty="0"/>
              <a:t>가 저장되어 있을 때 </a:t>
            </a:r>
            <a:r>
              <a:rPr lang="en-US" altLang="ko-KR" dirty="0"/>
              <a:t>++ a * a ++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40" y="4365105"/>
            <a:ext cx="4747642" cy="2411352"/>
          </a:xfrm>
          <a:prstGeom prst="rect">
            <a:avLst/>
          </a:prstGeom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6F8C2E-3FA5-4F6D-BF49-1A614EA6B1D9}" type="slidenum">
              <a:rPr lang="ko-KR" altLang="en-US" smtClean="0"/>
              <a:pPr/>
              <a:t>40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9043273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/>
              <a:t>5.4 </a:t>
            </a:r>
            <a:r>
              <a:rPr lang="ko-KR" altLang="en-US" dirty="0"/>
              <a:t>우선순위와 </a:t>
            </a:r>
            <a:r>
              <a:rPr lang="ko-KR" altLang="en-US" dirty="0" err="1"/>
              <a:t>결합순서</a:t>
            </a:r>
            <a:r>
              <a:rPr lang="ko-KR" altLang="en-US" dirty="0"/>
              <a:t> 정리</a:t>
            </a:r>
          </a:p>
        </p:txBody>
      </p:sp>
      <p:sp>
        <p:nvSpPr>
          <p:cNvPr id="17412" name="Rectangle 2"/>
          <p:cNvSpPr>
            <a:spLocks noChangeArrowheads="1"/>
          </p:cNvSpPr>
          <p:nvPr/>
        </p:nvSpPr>
        <p:spPr bwMode="auto">
          <a:xfrm>
            <a:off x="1839913" y="1773238"/>
            <a:ext cx="7227887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endParaRPr lang="ko-KR" altLang="en-US" sz="4600" b="1" dirty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9103022"/>
      </p:ext>
    </p:extLst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C </a:t>
            </a:r>
            <a:r>
              <a:rPr lang="ko-KR" altLang="en-US" dirty="0"/>
              <a:t>연산자의 우선순위와 </a:t>
            </a:r>
            <a:r>
              <a:rPr lang="ko-KR" altLang="en-US" dirty="0" err="1"/>
              <a:t>결합순서</a:t>
            </a:r>
            <a:endParaRPr lang="ko-KR" altLang="en-US" dirty="0"/>
          </a:p>
        </p:txBody>
      </p:sp>
      <p:pic>
        <p:nvPicPr>
          <p:cNvPr id="6" name="내용 개체 틀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652" y="1397888"/>
            <a:ext cx="6264696" cy="5323587"/>
          </a:xfrm>
        </p:spPr>
      </p:pic>
      <p:sp>
        <p:nvSpPr>
          <p:cNvPr id="9" name="슬라이드 번호 개체 틀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6F8C2E-3FA5-4F6D-BF49-1A614EA6B1D9}" type="slidenum">
              <a:rPr lang="ko-KR" altLang="en-US" smtClean="0"/>
              <a:pPr/>
              <a:t>42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92533929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우선순위와 </a:t>
            </a:r>
            <a:r>
              <a:rPr lang="ko-KR" altLang="en-US" dirty="0" err="1"/>
              <a:t>결합순서</a:t>
            </a:r>
            <a:r>
              <a:rPr lang="ko-KR" altLang="en-US" dirty="0"/>
              <a:t> 기억 요령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우선순위</a:t>
            </a:r>
            <a:r>
              <a:rPr lang="en-US" altLang="ko-KR" dirty="0"/>
              <a:t>: “</a:t>
            </a:r>
            <a:r>
              <a:rPr lang="ko-KR" altLang="en-US" dirty="0"/>
              <a:t>계산하여 비교한 후</a:t>
            </a:r>
            <a:r>
              <a:rPr lang="en-US" altLang="ko-KR" dirty="0"/>
              <a:t>, </a:t>
            </a:r>
            <a:r>
              <a:rPr lang="ko-KR" altLang="en-US" dirty="0"/>
              <a:t>판단하여 저장한다</a:t>
            </a:r>
            <a:r>
              <a:rPr lang="en-US" altLang="ko-KR" dirty="0"/>
              <a:t>.”</a:t>
            </a:r>
          </a:p>
          <a:p>
            <a:r>
              <a:rPr lang="ko-KR" altLang="en-US" dirty="0" err="1"/>
              <a:t>결합순서</a:t>
            </a:r>
            <a:r>
              <a:rPr lang="en-US" altLang="ko-KR" dirty="0"/>
              <a:t>: </a:t>
            </a:r>
            <a:r>
              <a:rPr lang="ko-KR" altLang="en-US" dirty="0"/>
              <a:t>대입 연산과 </a:t>
            </a:r>
            <a:r>
              <a:rPr lang="ko-KR" altLang="en-US" dirty="0" err="1"/>
              <a:t>홀수항</a:t>
            </a:r>
            <a:r>
              <a:rPr lang="ko-KR" altLang="en-US" dirty="0"/>
              <a:t> 연산</a:t>
            </a:r>
            <a:r>
              <a:rPr lang="en-US" altLang="ko-KR" dirty="0"/>
              <a:t>(</a:t>
            </a:r>
            <a:r>
              <a:rPr lang="ko-KR" altLang="en-US" dirty="0" err="1"/>
              <a:t>단항</a:t>
            </a:r>
            <a:r>
              <a:rPr lang="en-US" altLang="ko-KR" dirty="0"/>
              <a:t>, </a:t>
            </a:r>
            <a:r>
              <a:rPr lang="ko-KR" altLang="en-US" dirty="0" err="1"/>
              <a:t>삼항</a:t>
            </a:r>
            <a:r>
              <a:rPr lang="en-US" altLang="ko-KR" dirty="0"/>
              <a:t>)</a:t>
            </a:r>
            <a:r>
              <a:rPr lang="ko-KR" altLang="en-US" dirty="0"/>
              <a:t>만 우측 결합</a:t>
            </a: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917" y="2781052"/>
            <a:ext cx="6840166" cy="3456236"/>
          </a:xfrm>
          <a:prstGeom prst="rect">
            <a:avLst/>
          </a:prstGeom>
        </p:spPr>
      </p:pic>
      <p:sp>
        <p:nvSpPr>
          <p:cNvPr id="9" name="슬라이드 번호 개체 틀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6F8C2E-3FA5-4F6D-BF49-1A614EA6B1D9}" type="slidenum">
              <a:rPr lang="ko-KR" altLang="en-US" smtClean="0"/>
              <a:pPr/>
              <a:t>43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01908308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여러 의미로 사용되는 연산 기호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여러 의미로 사용되는 연산 기호에 주의하자</a:t>
            </a:r>
            <a:r>
              <a:rPr lang="en-US" altLang="ko-KR" dirty="0"/>
              <a:t>.</a:t>
            </a:r>
            <a:endParaRPr lang="ko-KR" altLang="en-US" dirty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610" y="2035362"/>
            <a:ext cx="7580779" cy="2790800"/>
          </a:xfrm>
          <a:prstGeom prst="rect">
            <a:avLst/>
          </a:prstGeom>
        </p:spPr>
      </p:pic>
      <p:sp>
        <p:nvSpPr>
          <p:cNvPr id="9" name="슬라이드 번호 개체 틀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6F8C2E-3FA5-4F6D-BF49-1A614EA6B1D9}" type="slidenum">
              <a:rPr lang="ko-KR" altLang="en-US" smtClean="0"/>
              <a:pPr/>
              <a:t>44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7991175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/>
              <a:t>5.5 </a:t>
            </a:r>
            <a:r>
              <a:rPr lang="ko-KR" altLang="en-US" dirty="0"/>
              <a:t>사용자 정의 연산</a:t>
            </a:r>
          </a:p>
        </p:txBody>
      </p:sp>
      <p:sp>
        <p:nvSpPr>
          <p:cNvPr id="17412" name="Rectangle 2"/>
          <p:cNvSpPr>
            <a:spLocks noChangeArrowheads="1"/>
          </p:cNvSpPr>
          <p:nvPr/>
        </p:nvSpPr>
        <p:spPr bwMode="auto">
          <a:xfrm>
            <a:off x="1839913" y="1773238"/>
            <a:ext cx="7227887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endParaRPr lang="ko-KR" altLang="en-US" sz="4600" b="1" dirty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0341284"/>
      </p:ext>
    </p:extLst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함수를 이용한 사용자 정의 연산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함수를 이용하여 임의의 연산을 정의할 수 있다</a:t>
            </a:r>
            <a:r>
              <a:rPr lang="en-US" altLang="ko-KR" dirty="0"/>
              <a:t>.</a:t>
            </a:r>
          </a:p>
          <a:p>
            <a:pPr marL="457200" lvl="1" indent="0">
              <a:buNone/>
            </a:pPr>
            <a:endParaRPr lang="en-US" altLang="ko-KR" sz="1800" kern="1200" dirty="0">
              <a:latin typeface="Lucida Console" panose="020B0609040504020204" pitchFamily="49" charset="0"/>
              <a:ea typeface="+mn-ea"/>
              <a:cs typeface="+mn-cs"/>
            </a:endParaRPr>
          </a:p>
          <a:p>
            <a:pPr marL="457200" lvl="1" indent="0">
              <a:buNone/>
            </a:pPr>
            <a:r>
              <a:rPr lang="en-US" altLang="ko-KR" sz="1800" kern="1200" dirty="0">
                <a:latin typeface="Lucida Console" panose="020B0609040504020204" pitchFamily="49" charset="0"/>
                <a:ea typeface="+mn-ea"/>
                <a:cs typeface="+mn-cs"/>
              </a:rPr>
              <a:t>float f2c(float </a:t>
            </a:r>
            <a:r>
              <a:rPr lang="en-US" altLang="ko-KR" sz="1800" kern="1200" dirty="0" err="1">
                <a:latin typeface="Lucida Console" panose="020B0609040504020204" pitchFamily="49" charset="0"/>
                <a:ea typeface="+mn-ea"/>
                <a:cs typeface="+mn-cs"/>
              </a:rPr>
              <a:t>fahrenheit</a:t>
            </a:r>
            <a:r>
              <a:rPr lang="en-US" altLang="ko-KR" sz="1800" kern="1200" dirty="0">
                <a:latin typeface="Lucida Console" panose="020B0609040504020204" pitchFamily="49" charset="0"/>
                <a:ea typeface="+mn-ea"/>
                <a:cs typeface="+mn-cs"/>
              </a:rPr>
              <a:t>)</a:t>
            </a:r>
          </a:p>
          <a:p>
            <a:pPr marL="457200" lvl="1" indent="0">
              <a:buNone/>
            </a:pPr>
            <a:r>
              <a:rPr lang="en-US" altLang="ko-KR" sz="1800" kern="1200" dirty="0">
                <a:latin typeface="Lucida Console" panose="020B0609040504020204" pitchFamily="49" charset="0"/>
                <a:ea typeface="+mn-ea"/>
                <a:cs typeface="+mn-cs"/>
              </a:rPr>
              <a:t>{</a:t>
            </a:r>
          </a:p>
          <a:p>
            <a:pPr marL="457200" lvl="1" indent="0">
              <a:buNone/>
            </a:pPr>
            <a:r>
              <a:rPr lang="en-US" altLang="ko-KR" sz="1800" kern="1200" dirty="0">
                <a:latin typeface="Lucida Console" panose="020B0609040504020204" pitchFamily="49" charset="0"/>
                <a:ea typeface="+mn-ea"/>
                <a:cs typeface="+mn-cs"/>
              </a:rPr>
              <a:t>    const int BASE = 32; </a:t>
            </a:r>
          </a:p>
          <a:p>
            <a:pPr marL="457200" lvl="1" indent="0">
              <a:buNone/>
            </a:pPr>
            <a:r>
              <a:rPr lang="en-US" altLang="ko-KR" sz="1800" kern="1200" dirty="0">
                <a:latin typeface="Lucida Console" panose="020B0609040504020204" pitchFamily="49" charset="0"/>
                <a:ea typeface="+mn-ea"/>
                <a:cs typeface="+mn-cs"/>
              </a:rPr>
              <a:t>    float </a:t>
            </a:r>
            <a:r>
              <a:rPr lang="en-US" altLang="ko-KR" sz="1800" kern="1200" dirty="0" err="1">
                <a:latin typeface="Lucida Console" panose="020B0609040504020204" pitchFamily="49" charset="0"/>
                <a:ea typeface="+mn-ea"/>
                <a:cs typeface="+mn-cs"/>
              </a:rPr>
              <a:t>celsius</a:t>
            </a:r>
            <a:r>
              <a:rPr lang="en-US" altLang="ko-KR" sz="1800" kern="1200" dirty="0">
                <a:latin typeface="Lucida Console" panose="020B0609040504020204" pitchFamily="49" charset="0"/>
                <a:ea typeface="+mn-ea"/>
                <a:cs typeface="+mn-cs"/>
              </a:rPr>
              <a:t> = (</a:t>
            </a:r>
            <a:r>
              <a:rPr lang="en-US" altLang="ko-KR" sz="1800" kern="1200" dirty="0" err="1">
                <a:latin typeface="Lucida Console" panose="020B0609040504020204" pitchFamily="49" charset="0"/>
                <a:ea typeface="+mn-ea"/>
                <a:cs typeface="+mn-cs"/>
              </a:rPr>
              <a:t>fahrenheit</a:t>
            </a:r>
            <a:r>
              <a:rPr lang="en-US" altLang="ko-KR" sz="1800" kern="1200" dirty="0">
                <a:latin typeface="Lucida Console" panose="020B0609040504020204" pitchFamily="49" charset="0"/>
                <a:ea typeface="+mn-ea"/>
                <a:cs typeface="+mn-cs"/>
              </a:rPr>
              <a:t> - BASE) * 5.0 / 9.0;</a:t>
            </a:r>
          </a:p>
          <a:p>
            <a:pPr marL="457200" lvl="1" indent="0">
              <a:buNone/>
            </a:pPr>
            <a:r>
              <a:rPr lang="en-US" altLang="ko-KR" sz="1800" kern="1200" dirty="0">
                <a:latin typeface="Lucida Console" panose="020B0609040504020204" pitchFamily="49" charset="0"/>
                <a:ea typeface="+mn-ea"/>
                <a:cs typeface="+mn-cs"/>
              </a:rPr>
              <a:t>    return </a:t>
            </a:r>
            <a:r>
              <a:rPr lang="en-US" altLang="ko-KR" sz="1800" kern="1200" dirty="0" err="1">
                <a:latin typeface="Lucida Console" panose="020B0609040504020204" pitchFamily="49" charset="0"/>
                <a:ea typeface="+mn-ea"/>
                <a:cs typeface="+mn-cs"/>
              </a:rPr>
              <a:t>celsius</a:t>
            </a:r>
            <a:r>
              <a:rPr lang="en-US" altLang="ko-KR" sz="1800" kern="1200" dirty="0">
                <a:latin typeface="Lucida Console" panose="020B0609040504020204" pitchFamily="49" charset="0"/>
                <a:ea typeface="+mn-ea"/>
                <a:cs typeface="+mn-cs"/>
              </a:rPr>
              <a:t>;</a:t>
            </a:r>
          </a:p>
          <a:p>
            <a:pPr marL="457200" lvl="1" indent="0">
              <a:buNone/>
            </a:pPr>
            <a:r>
              <a:rPr lang="en-US" altLang="ko-KR" sz="1800" kern="1200" dirty="0">
                <a:latin typeface="Lucida Console" panose="020B0609040504020204" pitchFamily="49" charset="0"/>
                <a:ea typeface="+mn-ea"/>
                <a:cs typeface="+mn-cs"/>
              </a:rPr>
              <a:t>}</a:t>
            </a:r>
          </a:p>
          <a:p>
            <a:pPr lvl="1"/>
            <a:endParaRPr lang="en-US" altLang="ko-KR" dirty="0"/>
          </a:p>
          <a:p>
            <a:r>
              <a:rPr lang="ko-KR" altLang="en-US" dirty="0"/>
              <a:t>매크로를 이용하여 임의의 연산을 정의할 수 있다</a:t>
            </a:r>
            <a:r>
              <a:rPr lang="en-US" altLang="ko-KR" dirty="0"/>
              <a:t>.</a:t>
            </a:r>
          </a:p>
          <a:p>
            <a:pPr marL="457200" lvl="1" indent="0">
              <a:buNone/>
            </a:pPr>
            <a:endParaRPr lang="en-US" altLang="ko-KR" sz="1800" kern="1200" dirty="0">
              <a:latin typeface="Lucida Console" panose="020B0609040504020204" pitchFamily="49" charset="0"/>
              <a:ea typeface="+mn-ea"/>
              <a:cs typeface="+mn-cs"/>
            </a:endParaRPr>
          </a:p>
          <a:p>
            <a:pPr marL="457200" lvl="1" indent="0">
              <a:buNone/>
            </a:pPr>
            <a:r>
              <a:rPr lang="en-US" altLang="ko-KR" sz="1800" kern="1200" dirty="0">
                <a:latin typeface="Lucida Console" panose="020B0609040504020204" pitchFamily="49" charset="0"/>
                <a:ea typeface="+mn-ea"/>
                <a:cs typeface="+mn-cs"/>
              </a:rPr>
              <a:t>#define max(a, b) (a &gt; b)? a: b</a:t>
            </a:r>
          </a:p>
          <a:p>
            <a:pPr marL="457200" lvl="1" indent="0">
              <a:buNone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6F8C2E-3FA5-4F6D-BF49-1A614EA6B1D9}" type="slidenum">
              <a:rPr lang="ko-KR" altLang="en-US" smtClean="0"/>
              <a:pPr/>
              <a:t>46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31478194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매크로 사용 시 주의사항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우선순위에 따라 잘못 작동할 가능성</a:t>
            </a:r>
            <a:endParaRPr lang="en-US" altLang="ko-KR" dirty="0"/>
          </a:p>
          <a:p>
            <a:pPr lvl="1"/>
            <a:r>
              <a:rPr lang="ko-KR" altLang="en-US" dirty="0"/>
              <a:t>매크로를 확장해 볼까요</a:t>
            </a:r>
            <a:r>
              <a:rPr lang="en-US" altLang="ko-KR" dirty="0"/>
              <a:t>?</a:t>
            </a:r>
          </a:p>
          <a:p>
            <a:pPr marL="914400" lvl="2" indent="0">
              <a:buNone/>
            </a:pPr>
            <a:r>
              <a:rPr lang="en-US" altLang="ko-KR" sz="1800" kern="1200" dirty="0">
                <a:latin typeface="Lucida Console" panose="020B0609040504020204" pitchFamily="49" charset="0"/>
                <a:ea typeface="+mn-ea"/>
                <a:cs typeface="+mn-cs"/>
              </a:rPr>
              <a:t>#define square(x) x * x</a:t>
            </a:r>
          </a:p>
          <a:p>
            <a:pPr marL="914400" lvl="2" indent="0">
              <a:buNone/>
            </a:pPr>
            <a:r>
              <a:rPr lang="en-US" altLang="ko-KR" sz="1800" kern="1200" dirty="0">
                <a:latin typeface="Lucida Console" panose="020B0609040504020204" pitchFamily="49" charset="0"/>
                <a:ea typeface="+mn-ea"/>
                <a:cs typeface="+mn-cs"/>
              </a:rPr>
              <a:t>.. square(1+2) ..</a:t>
            </a:r>
          </a:p>
          <a:p>
            <a:pPr lvl="1"/>
            <a:r>
              <a:rPr lang="ko-KR" altLang="en-US" dirty="0"/>
              <a:t>괄호를 추가로 사용하여 해결 가능함</a:t>
            </a:r>
            <a:endParaRPr lang="en-US" altLang="ko-KR" dirty="0"/>
          </a:p>
          <a:p>
            <a:pPr marL="914400" lvl="2" indent="0">
              <a:buNone/>
            </a:pPr>
            <a:r>
              <a:rPr lang="en-US" altLang="ko-KR" sz="1800" kern="1200" dirty="0">
                <a:latin typeface="Lucida Console" panose="020B0609040504020204" pitchFamily="49" charset="0"/>
                <a:ea typeface="+mn-ea"/>
                <a:cs typeface="+mn-cs"/>
              </a:rPr>
              <a:t>#define square(x) ((x) * (x))</a:t>
            </a:r>
          </a:p>
          <a:p>
            <a:pPr marL="914400" lvl="2" indent="0">
              <a:buNone/>
            </a:pPr>
            <a:endParaRPr lang="en-US" altLang="ko-KR" dirty="0"/>
          </a:p>
          <a:p>
            <a:r>
              <a:rPr lang="ko-KR" altLang="en-US" dirty="0"/>
              <a:t>증감연산에 따라 잘못 작동할 가능성</a:t>
            </a:r>
            <a:endParaRPr lang="en-US" altLang="ko-KR" dirty="0"/>
          </a:p>
          <a:p>
            <a:pPr lvl="1"/>
            <a:r>
              <a:rPr lang="ko-KR" altLang="en-US" dirty="0"/>
              <a:t>증감연산이 적용되는 인수는 여러 번 사용되면 안 됨</a:t>
            </a:r>
            <a:endParaRPr lang="en-US" altLang="ko-KR" dirty="0"/>
          </a:p>
          <a:p>
            <a:pPr marL="914400" lvl="2" indent="0">
              <a:buNone/>
            </a:pPr>
            <a:r>
              <a:rPr lang="en-US" altLang="ko-KR" sz="1800" kern="1200" dirty="0">
                <a:latin typeface="Lucida Console" panose="020B0609040504020204" pitchFamily="49" charset="0"/>
                <a:ea typeface="+mn-ea"/>
                <a:cs typeface="+mn-cs"/>
              </a:rPr>
              <a:t>square(n++)</a:t>
            </a:r>
          </a:p>
          <a:p>
            <a:pPr lvl="1"/>
            <a:r>
              <a:rPr lang="ko-KR" altLang="en-US" dirty="0"/>
              <a:t>여러 번 사용될 경우 오류를 피할 방법이 없음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6F8C2E-3FA5-4F6D-BF49-1A614EA6B1D9}" type="slidenum">
              <a:rPr lang="ko-KR" altLang="en-US" smtClean="0"/>
              <a:pPr/>
              <a:t>47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73824807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2"/>
          <p:cNvSpPr>
            <a:spLocks noChangeArrowheads="1"/>
          </p:cNvSpPr>
          <p:nvPr/>
        </p:nvSpPr>
        <p:spPr bwMode="auto">
          <a:xfrm>
            <a:off x="1839913" y="1773238"/>
            <a:ext cx="7227887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en-US" altLang="ko-KR" sz="4600" b="1">
                <a:latin typeface="Tahoma" panose="020B0604030504040204" pitchFamily="34" charset="0"/>
              </a:rPr>
              <a:t>Key Point</a:t>
            </a:r>
          </a:p>
        </p:txBody>
      </p:sp>
    </p:spTree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>
                <a:solidFill>
                  <a:schemeClr val="tx1"/>
                </a:solidFill>
              </a:rPr>
              <a:t>Key Point 1</a:t>
            </a: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ko-KR" altLang="en-US" dirty="0"/>
              <a:t>수식은 어떤 값을 나타내기 위한 표현으로서 통상 연산자들과 피연산자들의 조합으로 구성된다</a:t>
            </a:r>
            <a:r>
              <a:rPr lang="en-US" altLang="ko-KR" dirty="0"/>
              <a:t>.</a:t>
            </a:r>
            <a:endParaRPr lang="ko-KR" altLang="en-US" dirty="0"/>
          </a:p>
          <a:p>
            <a:pPr lvl="0"/>
            <a:r>
              <a:rPr lang="ko-KR" altLang="en-US" dirty="0"/>
              <a:t>덧셈</a:t>
            </a:r>
            <a:r>
              <a:rPr lang="en-US" altLang="ko-KR" dirty="0"/>
              <a:t>(</a:t>
            </a:r>
            <a:r>
              <a:rPr lang="ko-KR" altLang="en-US" sz="2000" kern="1200" dirty="0">
                <a:latin typeface="Lucida Console" panose="020B0609040504020204" pitchFamily="49" charset="0"/>
                <a:ea typeface="+mn-ea"/>
                <a:cs typeface="+mn-cs"/>
              </a:rPr>
              <a:t>＋</a:t>
            </a:r>
            <a:r>
              <a:rPr lang="en-US" altLang="ko-KR" dirty="0"/>
              <a:t>), </a:t>
            </a:r>
            <a:r>
              <a:rPr lang="ko-KR" altLang="en-US" dirty="0"/>
              <a:t>뺄셈</a:t>
            </a:r>
            <a:r>
              <a:rPr lang="en-US" altLang="ko-KR" dirty="0"/>
              <a:t>(</a:t>
            </a:r>
            <a:r>
              <a:rPr lang="ko-KR" altLang="en-US" sz="2000" kern="1200" dirty="0">
                <a:latin typeface="Lucida Console" panose="020B0609040504020204" pitchFamily="49" charset="0"/>
                <a:ea typeface="+mn-ea"/>
                <a:cs typeface="+mn-cs"/>
              </a:rPr>
              <a:t>－</a:t>
            </a:r>
            <a:r>
              <a:rPr lang="en-US" altLang="ko-KR" dirty="0"/>
              <a:t>), </a:t>
            </a:r>
            <a:r>
              <a:rPr lang="ko-KR" altLang="en-US" dirty="0"/>
              <a:t>곱셈</a:t>
            </a:r>
            <a:r>
              <a:rPr lang="en-US" altLang="ko-KR" dirty="0"/>
              <a:t>(</a:t>
            </a:r>
            <a:r>
              <a:rPr lang="en-US" altLang="ko-KR" sz="2000" kern="1200" dirty="0">
                <a:latin typeface="Lucida Console" panose="020B0609040504020204" pitchFamily="49" charset="0"/>
                <a:ea typeface="+mn-ea"/>
                <a:cs typeface="+mn-cs"/>
              </a:rPr>
              <a:t>*</a:t>
            </a:r>
            <a:r>
              <a:rPr lang="en-US" altLang="ko-KR" dirty="0"/>
              <a:t>), </a:t>
            </a:r>
            <a:r>
              <a:rPr lang="ko-KR" altLang="en-US" dirty="0"/>
              <a:t>나눗셈</a:t>
            </a:r>
            <a:r>
              <a:rPr lang="en-US" altLang="ko-KR" dirty="0"/>
              <a:t>(</a:t>
            </a:r>
            <a:r>
              <a:rPr lang="en-US" altLang="ko-KR" sz="2000" kern="1200" dirty="0">
                <a:latin typeface="Lucida Console" panose="020B0609040504020204" pitchFamily="49" charset="0"/>
                <a:ea typeface="+mn-ea"/>
                <a:cs typeface="+mn-cs"/>
              </a:rPr>
              <a:t>/</a:t>
            </a:r>
            <a:r>
              <a:rPr lang="en-US" altLang="ko-KR" dirty="0"/>
              <a:t>) </a:t>
            </a:r>
            <a:r>
              <a:rPr lang="ko-KR" altLang="en-US" dirty="0"/>
              <a:t>연산은 정수형과 부동소수형에 대해서 가능하다</a:t>
            </a:r>
            <a:r>
              <a:rPr lang="en-US" altLang="ko-KR" dirty="0"/>
              <a:t>. </a:t>
            </a:r>
            <a:endParaRPr lang="ko-KR" altLang="en-US" dirty="0"/>
          </a:p>
          <a:p>
            <a:pPr lvl="0"/>
            <a:r>
              <a:rPr lang="ko-KR" altLang="en-US" dirty="0"/>
              <a:t>정수에 대한 나머지 연산 결과는 피제수</a:t>
            </a:r>
            <a:r>
              <a:rPr lang="en-US" altLang="ko-KR" dirty="0"/>
              <a:t>(</a:t>
            </a:r>
            <a:r>
              <a:rPr lang="ko-KR" altLang="en-US" dirty="0"/>
              <a:t>첫 번째 </a:t>
            </a:r>
            <a:r>
              <a:rPr lang="ko-KR" altLang="en-US" dirty="0" err="1"/>
              <a:t>피연산자</a:t>
            </a:r>
            <a:r>
              <a:rPr lang="en-US" altLang="ko-KR" dirty="0"/>
              <a:t>)</a:t>
            </a:r>
            <a:r>
              <a:rPr lang="ko-KR" altLang="en-US" dirty="0"/>
              <a:t>를 제수</a:t>
            </a:r>
            <a:r>
              <a:rPr lang="en-US" altLang="ko-KR" dirty="0"/>
              <a:t>(</a:t>
            </a:r>
            <a:r>
              <a:rPr lang="ko-KR" altLang="en-US" dirty="0"/>
              <a:t>두 번째 </a:t>
            </a:r>
            <a:r>
              <a:rPr lang="ko-KR" altLang="en-US" dirty="0" err="1"/>
              <a:t>피연산자</a:t>
            </a:r>
            <a:r>
              <a:rPr lang="en-US" altLang="ko-KR" dirty="0"/>
              <a:t>)</a:t>
            </a:r>
            <a:r>
              <a:rPr lang="ko-KR" altLang="en-US" dirty="0"/>
              <a:t>로 나눈 나머지 정수 값으로서 부호는 피제수의 부호를 따른다</a:t>
            </a:r>
            <a:r>
              <a:rPr lang="en-US" altLang="ko-KR" dirty="0"/>
              <a:t>. </a:t>
            </a:r>
            <a:endParaRPr lang="ko-KR" altLang="en-US" dirty="0"/>
          </a:p>
          <a:p>
            <a:pPr lvl="0"/>
            <a:r>
              <a:rPr lang="ko-KR" altLang="en-US" dirty="0"/>
              <a:t>정수 나눗셈의 결과는 정수 값이 되고 </a:t>
            </a:r>
            <a:r>
              <a:rPr lang="ko-KR" altLang="en-US" dirty="0" err="1"/>
              <a:t>부동소수형</a:t>
            </a:r>
            <a:r>
              <a:rPr lang="ko-KR" altLang="en-US" dirty="0"/>
              <a:t> 나눗셈의 결과는 부동소수점 값이 된다</a:t>
            </a:r>
            <a:r>
              <a:rPr lang="en-US" altLang="ko-KR" dirty="0"/>
              <a:t>. </a:t>
            </a:r>
            <a:endParaRPr lang="ko-KR" altLang="en-US" dirty="0"/>
          </a:p>
          <a:p>
            <a:pPr lvl="0"/>
            <a:r>
              <a:rPr lang="ko-KR" altLang="en-US" dirty="0"/>
              <a:t>묵시적 형 변환 혹은 캐스팅은 대상이 되는 변수나 수식 값 자체를 변경하지 않는다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6F8C2E-3FA5-4F6D-BF49-1A614EA6B1D9}" type="slidenum">
              <a:rPr lang="ko-KR" altLang="en-US" smtClean="0"/>
              <a:pPr/>
              <a:t>49</a:t>
            </a:fld>
            <a:endParaRPr lang="en-US" altLang="ko-K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연산자와 수식 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ko-KR" altLang="en-US" dirty="0">
                <a:solidFill>
                  <a:srgbClr val="FF00FF"/>
                </a:solidFill>
              </a:rPr>
              <a:t>수식</a:t>
            </a:r>
          </a:p>
          <a:p>
            <a:pPr lvl="1" eaLnBrk="1" hangingPunct="1"/>
            <a:r>
              <a:rPr lang="ko-KR" altLang="en-US" dirty="0">
                <a:solidFill>
                  <a:srgbClr val="FF6600"/>
                </a:solidFill>
              </a:rPr>
              <a:t>값을 나타내기 위해서 사용된 연산자들과 피연산자들의 조합</a:t>
            </a:r>
            <a:endParaRPr lang="en-US" altLang="ko-KR" dirty="0"/>
          </a:p>
          <a:p>
            <a:pPr eaLnBrk="1" hangingPunct="1"/>
            <a:r>
              <a:rPr lang="ko-KR" altLang="en-US" dirty="0">
                <a:solidFill>
                  <a:srgbClr val="FF00FF"/>
                </a:solidFill>
              </a:rPr>
              <a:t>연산자</a:t>
            </a:r>
            <a:r>
              <a:rPr lang="en-US" altLang="ko-KR" dirty="0">
                <a:solidFill>
                  <a:srgbClr val="FF00FF"/>
                </a:solidFill>
              </a:rPr>
              <a:t>(operator)</a:t>
            </a:r>
            <a:r>
              <a:rPr lang="ko-KR" altLang="en-US" dirty="0">
                <a:solidFill>
                  <a:srgbClr val="FF00FF"/>
                </a:solidFill>
              </a:rPr>
              <a:t>와 </a:t>
            </a:r>
            <a:r>
              <a:rPr lang="ko-KR" altLang="en-US" dirty="0" err="1">
                <a:solidFill>
                  <a:srgbClr val="FF00FF"/>
                </a:solidFill>
              </a:rPr>
              <a:t>피연산자</a:t>
            </a:r>
            <a:r>
              <a:rPr lang="en-US" altLang="ko-KR" dirty="0">
                <a:solidFill>
                  <a:srgbClr val="FF00FF"/>
                </a:solidFill>
              </a:rPr>
              <a:t>(operand)</a:t>
            </a:r>
          </a:p>
          <a:p>
            <a:pPr lvl="1" eaLnBrk="1" hangingPunct="1"/>
            <a:r>
              <a:rPr lang="ko-KR" altLang="en-US" dirty="0"/>
              <a:t>연산자</a:t>
            </a:r>
            <a:r>
              <a:rPr lang="en-US" altLang="ko-KR" dirty="0"/>
              <a:t>: </a:t>
            </a:r>
            <a:r>
              <a:rPr lang="ko-KR" altLang="en-US" dirty="0"/>
              <a:t>이미 정의된 산술 혹은 논리 연산을 수행하는 기호</a:t>
            </a:r>
          </a:p>
          <a:p>
            <a:pPr lvl="1" eaLnBrk="1" hangingPunct="1"/>
            <a:r>
              <a:rPr lang="ko-KR" altLang="en-US" dirty="0" err="1"/>
              <a:t>피연산자</a:t>
            </a:r>
            <a:r>
              <a:rPr lang="en-US" altLang="ko-KR" dirty="0"/>
              <a:t>: </a:t>
            </a:r>
            <a:r>
              <a:rPr lang="ko-KR" altLang="en-US" dirty="0"/>
              <a:t>연산의 대상이 되는 </a:t>
            </a:r>
            <a:r>
              <a:rPr lang="ko-KR" altLang="en-US" dirty="0" err="1"/>
              <a:t>리터럴</a:t>
            </a:r>
            <a:r>
              <a:rPr lang="en-US" altLang="ko-KR" dirty="0"/>
              <a:t>, </a:t>
            </a:r>
            <a:r>
              <a:rPr lang="ko-KR" altLang="en-US" dirty="0"/>
              <a:t>상수</a:t>
            </a:r>
            <a:r>
              <a:rPr lang="en-US" altLang="ko-KR" dirty="0"/>
              <a:t>, </a:t>
            </a:r>
            <a:r>
              <a:rPr lang="ko-KR" altLang="en-US" dirty="0"/>
              <a:t>변수</a:t>
            </a:r>
            <a:r>
              <a:rPr lang="en-US" altLang="ko-KR" dirty="0"/>
              <a:t>, </a:t>
            </a:r>
            <a:r>
              <a:rPr lang="ko-KR" altLang="en-US" dirty="0"/>
              <a:t>다른 수식 등</a:t>
            </a:r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6150" name="Rectangle 4"/>
          <p:cNvSpPr>
            <a:spLocks noChangeArrowheads="1"/>
          </p:cNvSpPr>
          <p:nvPr/>
        </p:nvSpPr>
        <p:spPr bwMode="auto">
          <a:xfrm>
            <a:off x="0" y="25495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endParaRPr lang="ko-KR" altLang="en-US"/>
          </a:p>
        </p:txBody>
      </p:sp>
      <p:sp>
        <p:nvSpPr>
          <p:cNvPr id="6151" name="Rectangle 80"/>
          <p:cNvSpPr>
            <a:spLocks noChangeArrowheads="1"/>
          </p:cNvSpPr>
          <p:nvPr/>
        </p:nvSpPr>
        <p:spPr bwMode="auto">
          <a:xfrm>
            <a:off x="0" y="43084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latinLnBrk="0"/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643777"/>
            <a:ext cx="5691688" cy="3061823"/>
          </a:xfrm>
          <a:prstGeom prst="rect">
            <a:avLst/>
          </a:prstGeom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6F8C2E-3FA5-4F6D-BF49-1A614EA6B1D9}" type="slidenum">
              <a:rPr lang="ko-KR" altLang="en-US" smtClean="0"/>
              <a:pPr/>
              <a:t>5</a:t>
            </a:fld>
            <a:endParaRPr lang="en-US" altLang="ko-KR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>
                <a:solidFill>
                  <a:schemeClr val="tx1"/>
                </a:solidFill>
              </a:rPr>
              <a:t>Key Point</a:t>
            </a:r>
            <a:r>
              <a:rPr lang="en-US" altLang="ko-KR">
                <a:solidFill>
                  <a:srgbClr val="9900FF"/>
                </a:solidFill>
              </a:rPr>
              <a:t> </a:t>
            </a:r>
            <a:r>
              <a:rPr lang="en-US" altLang="ko-KR">
                <a:solidFill>
                  <a:schemeClr val="tx1"/>
                </a:solidFill>
              </a:rPr>
              <a:t>2</a:t>
            </a:r>
            <a:r>
              <a:rPr lang="en-US" altLang="ko-KR">
                <a:solidFill>
                  <a:srgbClr val="9900FF"/>
                </a:solidFill>
              </a:rPr>
              <a:t> </a:t>
            </a:r>
            <a:endParaRPr lang="ko-KR" altLang="en-US">
              <a:solidFill>
                <a:srgbClr val="9900FF"/>
              </a:solidFill>
            </a:endParaRPr>
          </a:p>
        </p:txBody>
      </p:sp>
      <p:sp>
        <p:nvSpPr>
          <p:cNvPr id="430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altLang="ko-KR" dirty="0"/>
              <a:t>C </a:t>
            </a:r>
            <a:r>
              <a:rPr lang="ko-KR" altLang="en-US" dirty="0"/>
              <a:t>언어의 관계 연산자들은 두 값의 동치 관계나 두 값 간의 대소 관계를 비교한다</a:t>
            </a:r>
            <a:r>
              <a:rPr lang="en-US" altLang="ko-KR" dirty="0"/>
              <a:t>. </a:t>
            </a:r>
            <a:endParaRPr lang="ko-KR" altLang="en-US" dirty="0"/>
          </a:p>
          <a:p>
            <a:pPr lvl="0"/>
            <a:r>
              <a:rPr lang="ko-KR" altLang="en-US" dirty="0"/>
              <a:t>이항 논리 연산자는 </a:t>
            </a:r>
            <a:r>
              <a:rPr lang="ko-KR" altLang="en-US" dirty="0" err="1"/>
              <a:t>단락회로</a:t>
            </a:r>
            <a:r>
              <a:rPr lang="ko-KR" altLang="en-US" dirty="0"/>
              <a:t> 계산을 수행하는데</a:t>
            </a:r>
            <a:r>
              <a:rPr lang="en-US" altLang="ko-KR" dirty="0"/>
              <a:t>, </a:t>
            </a:r>
            <a:r>
              <a:rPr lang="ko-KR" altLang="en-US" dirty="0"/>
              <a:t>즉 왼쪽 </a:t>
            </a:r>
            <a:r>
              <a:rPr lang="ko-KR" altLang="en-US" dirty="0" err="1"/>
              <a:t>피연산자가</a:t>
            </a:r>
            <a:r>
              <a:rPr lang="ko-KR" altLang="en-US" dirty="0"/>
              <a:t> 연산의 결과 값을 결정하는 데 충분하면 오른쪽 </a:t>
            </a:r>
            <a:r>
              <a:rPr lang="ko-KR" altLang="en-US" dirty="0" err="1"/>
              <a:t>피연산자는</a:t>
            </a:r>
            <a:r>
              <a:rPr lang="ko-KR" altLang="en-US" dirty="0"/>
              <a:t> 계산하지 않는다</a:t>
            </a:r>
            <a:r>
              <a:rPr lang="en-US" altLang="ko-KR" dirty="0"/>
              <a:t>.</a:t>
            </a:r>
            <a:endParaRPr lang="ko-KR" altLang="en-US" dirty="0"/>
          </a:p>
          <a:p>
            <a:pPr lvl="0"/>
            <a:r>
              <a:rPr lang="ko-KR" altLang="en-US" dirty="0"/>
              <a:t>조건 연산자 </a:t>
            </a:r>
            <a:r>
              <a:rPr lang="en-US" altLang="ko-KR" sz="2200" kern="1200" dirty="0">
                <a:latin typeface="Lucida Console" panose="020B0609040504020204" pitchFamily="49" charset="0"/>
                <a:ea typeface="+mn-ea"/>
                <a:cs typeface="+mn-cs"/>
              </a:rPr>
              <a:t>?:</a:t>
            </a:r>
            <a:r>
              <a:rPr lang="ko-KR" altLang="en-US" dirty="0"/>
              <a:t>는 피연산자를 세 개 받는 </a:t>
            </a:r>
            <a:r>
              <a:rPr lang="ko-KR" altLang="en-US" dirty="0" err="1"/>
              <a:t>삼항</a:t>
            </a:r>
            <a:r>
              <a:rPr lang="ko-KR" altLang="en-US" dirty="0"/>
              <a:t> 연산자이다</a:t>
            </a:r>
            <a:r>
              <a:rPr lang="en-US" altLang="ko-KR" dirty="0"/>
              <a:t>. </a:t>
            </a:r>
            <a:r>
              <a:rPr lang="ko-KR" altLang="en-US" dirty="0"/>
              <a:t>조건 연산자를 사용한 수식 </a:t>
            </a:r>
            <a:r>
              <a:rPr lang="en-US" altLang="ko-KR" sz="2200" kern="1200" dirty="0" err="1">
                <a:latin typeface="Lucida Console" panose="020B0609040504020204" pitchFamily="49" charset="0"/>
                <a:ea typeface="+mn-ea"/>
                <a:cs typeface="+mn-cs"/>
              </a:rPr>
              <a:t>a?b:c</a:t>
            </a:r>
            <a:r>
              <a:rPr lang="ko-KR" altLang="en-US" dirty="0"/>
              <a:t>의 값은 </a:t>
            </a:r>
            <a:r>
              <a:rPr lang="en-US" altLang="ko-KR" sz="2200" kern="1200" dirty="0">
                <a:latin typeface="Lucida Console" panose="020B0609040504020204" pitchFamily="49" charset="0"/>
                <a:ea typeface="+mn-ea"/>
                <a:cs typeface="+mn-cs"/>
              </a:rPr>
              <a:t>a</a:t>
            </a:r>
            <a:r>
              <a:rPr lang="ko-KR" altLang="en-US" dirty="0"/>
              <a:t>가 참</a:t>
            </a:r>
            <a:r>
              <a:rPr lang="en-US" altLang="ko-KR" dirty="0"/>
              <a:t>(</a:t>
            </a:r>
            <a:r>
              <a:rPr lang="en-US" altLang="ko-KR" sz="2200" kern="1200" dirty="0">
                <a:latin typeface="Lucida Console" panose="020B0609040504020204" pitchFamily="49" charset="0"/>
                <a:ea typeface="+mn-ea"/>
                <a:cs typeface="+mn-cs"/>
              </a:rPr>
              <a:t>a</a:t>
            </a:r>
            <a:r>
              <a:rPr lang="ko-KR" altLang="en-US" dirty="0"/>
              <a:t>≠</a:t>
            </a:r>
            <a:r>
              <a:rPr lang="en-US" altLang="ko-KR" dirty="0"/>
              <a:t>0)</a:t>
            </a:r>
            <a:r>
              <a:rPr lang="ko-KR" altLang="en-US" dirty="0"/>
              <a:t>일 때 </a:t>
            </a:r>
            <a:r>
              <a:rPr lang="en-US" altLang="ko-KR" sz="2200" kern="1200" dirty="0">
                <a:latin typeface="Lucida Console" panose="020B0609040504020204" pitchFamily="49" charset="0"/>
                <a:ea typeface="+mn-ea"/>
                <a:cs typeface="+mn-cs"/>
              </a:rPr>
              <a:t>b</a:t>
            </a:r>
            <a:r>
              <a:rPr lang="ko-KR" altLang="en-US" dirty="0"/>
              <a:t>가 되고 </a:t>
            </a:r>
            <a:r>
              <a:rPr lang="en-US" altLang="ko-KR" sz="2200" kern="1200" dirty="0">
                <a:latin typeface="Lucida Console" panose="020B0609040504020204" pitchFamily="49" charset="0"/>
                <a:ea typeface="+mn-ea"/>
                <a:cs typeface="+mn-cs"/>
              </a:rPr>
              <a:t>a</a:t>
            </a:r>
            <a:r>
              <a:rPr lang="ko-KR" altLang="en-US" dirty="0"/>
              <a:t>가 거짓</a:t>
            </a:r>
            <a:r>
              <a:rPr lang="en-US" altLang="ko-KR" dirty="0"/>
              <a:t>(</a:t>
            </a:r>
            <a:r>
              <a:rPr lang="en-US" altLang="ko-KR" sz="2200" kern="1200" dirty="0">
                <a:latin typeface="Lucida Console" panose="020B0609040504020204" pitchFamily="49" charset="0"/>
                <a:ea typeface="+mn-ea"/>
                <a:cs typeface="+mn-cs"/>
              </a:rPr>
              <a:t>a</a:t>
            </a:r>
            <a:r>
              <a:rPr lang="en-US" altLang="ko-KR" dirty="0"/>
              <a:t>=0)</a:t>
            </a:r>
            <a:r>
              <a:rPr lang="ko-KR" altLang="en-US" dirty="0"/>
              <a:t>일 때 </a:t>
            </a:r>
            <a:r>
              <a:rPr lang="en-US" altLang="ko-KR" sz="2200" kern="1200" dirty="0">
                <a:latin typeface="Lucida Console" panose="020B0609040504020204" pitchFamily="49" charset="0"/>
                <a:ea typeface="+mn-ea"/>
                <a:cs typeface="+mn-cs"/>
              </a:rPr>
              <a:t>c</a:t>
            </a:r>
            <a:r>
              <a:rPr lang="ko-KR" altLang="en-US" dirty="0"/>
              <a:t>가 된다</a:t>
            </a:r>
            <a:r>
              <a:rPr lang="en-US" altLang="ko-KR" dirty="0"/>
              <a:t>.</a:t>
            </a:r>
            <a:endParaRPr lang="ko-KR" altLang="en-US" dirty="0"/>
          </a:p>
          <a:p>
            <a:pPr lvl="0"/>
            <a:r>
              <a:rPr lang="ko-KR" altLang="en-US" dirty="0"/>
              <a:t>조건 연산자도 </a:t>
            </a:r>
            <a:r>
              <a:rPr lang="ko-KR" altLang="en-US" dirty="0" err="1"/>
              <a:t>단락회로</a:t>
            </a:r>
            <a:r>
              <a:rPr lang="ko-KR" altLang="en-US" dirty="0"/>
              <a:t> 계산을 이용한다</a:t>
            </a:r>
            <a:r>
              <a:rPr lang="en-US" altLang="ko-KR" dirty="0"/>
              <a:t>. </a:t>
            </a:r>
            <a:r>
              <a:rPr lang="ko-KR" altLang="en-US" dirty="0"/>
              <a:t>즉 조건 연산자의 두 번째 </a:t>
            </a:r>
            <a:r>
              <a:rPr lang="ko-KR" altLang="en-US" dirty="0" err="1"/>
              <a:t>피연산자와</a:t>
            </a:r>
            <a:r>
              <a:rPr lang="ko-KR" altLang="en-US" dirty="0"/>
              <a:t> 세 번째 </a:t>
            </a:r>
            <a:r>
              <a:rPr lang="ko-KR" altLang="en-US" dirty="0" err="1"/>
              <a:t>피연산자</a:t>
            </a:r>
            <a:r>
              <a:rPr lang="ko-KR" altLang="en-US" dirty="0"/>
              <a:t> 중 하나는 계산되지 않는다</a:t>
            </a:r>
            <a:r>
              <a:rPr lang="en-US" altLang="ko-KR" dirty="0"/>
              <a:t>. </a:t>
            </a:r>
            <a:endParaRPr lang="ko-KR" altLang="en-US" dirty="0"/>
          </a:p>
          <a:p>
            <a:pPr lvl="0"/>
            <a:r>
              <a:rPr lang="ko-KR" altLang="en-US" dirty="0"/>
              <a:t>비트 이동 연산자 </a:t>
            </a:r>
            <a:r>
              <a:rPr lang="en-US" altLang="ko-KR" sz="2200" kern="1200" dirty="0">
                <a:latin typeface="Lucida Console" panose="020B0609040504020204" pitchFamily="49" charset="0"/>
                <a:ea typeface="+mn-ea"/>
                <a:cs typeface="+mn-cs"/>
              </a:rPr>
              <a:t>&lt;&lt;</a:t>
            </a:r>
            <a:r>
              <a:rPr lang="ko-KR" altLang="en-US" dirty="0"/>
              <a:t>와 </a:t>
            </a:r>
            <a:r>
              <a:rPr lang="en-US" altLang="ko-KR" sz="2200" kern="1200" dirty="0">
                <a:latin typeface="Lucida Console" panose="020B0609040504020204" pitchFamily="49" charset="0"/>
                <a:ea typeface="+mn-ea"/>
                <a:cs typeface="+mn-cs"/>
              </a:rPr>
              <a:t>&gt;&gt;</a:t>
            </a:r>
            <a:r>
              <a:rPr lang="ko-KR" altLang="en-US" dirty="0"/>
              <a:t>는 비트를 좌로 혹은 우로 이동시키는 연산자이다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6F8C2E-3FA5-4F6D-BF49-1A614EA6B1D9}" type="slidenum">
              <a:rPr lang="ko-KR" altLang="en-US" smtClean="0"/>
              <a:pPr/>
              <a:t>50</a:t>
            </a:fld>
            <a:endParaRPr lang="en-US" altLang="ko-KR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Key Point 3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ko-KR" altLang="en-US" dirty="0"/>
              <a:t>연산자의 </a:t>
            </a:r>
            <a:r>
              <a:rPr lang="ko-KR" altLang="en-US" dirty="0" err="1"/>
              <a:t>부수효과란</a:t>
            </a:r>
            <a:r>
              <a:rPr lang="ko-KR" altLang="en-US" dirty="0"/>
              <a:t> 연산자가 값을 돌려주는 것 외에 부수적으로 발생시키는 효과이다</a:t>
            </a:r>
            <a:r>
              <a:rPr lang="en-US" altLang="ko-KR" dirty="0"/>
              <a:t>. </a:t>
            </a:r>
            <a:endParaRPr lang="ko-KR" altLang="en-US" dirty="0"/>
          </a:p>
          <a:p>
            <a:pPr lvl="0"/>
            <a:r>
              <a:rPr lang="ko-KR" altLang="en-US" dirty="0"/>
              <a:t>대입 연산자는 변수에 값을 저장하는 부수효과를 발생시킬 뿐만 아니라 변수에 저장된 값을 돌려준다</a:t>
            </a:r>
            <a:r>
              <a:rPr lang="en-US" altLang="ko-KR" dirty="0"/>
              <a:t>. </a:t>
            </a:r>
            <a:endParaRPr lang="ko-KR" altLang="en-US" dirty="0"/>
          </a:p>
          <a:p>
            <a:pPr lvl="0"/>
            <a:r>
              <a:rPr lang="ko-KR" altLang="en-US" dirty="0"/>
              <a:t>누적대입 연산자 </a:t>
            </a:r>
            <a:r>
              <a:rPr lang="ko-KR" altLang="en-US" sz="2200" kern="1200" dirty="0">
                <a:latin typeface="Lucida Console" panose="020B0609040504020204" pitchFamily="49" charset="0"/>
                <a:ea typeface="+mn-ea"/>
                <a:cs typeface="+mn-cs"/>
              </a:rPr>
              <a:t>◎</a:t>
            </a:r>
            <a:r>
              <a:rPr lang="en-US" altLang="ko-KR" sz="2200" kern="1200" dirty="0">
                <a:latin typeface="Lucida Console" panose="020B0609040504020204" pitchFamily="49" charset="0"/>
                <a:ea typeface="+mn-ea"/>
                <a:cs typeface="+mn-cs"/>
              </a:rPr>
              <a:t>=</a:t>
            </a:r>
            <a:r>
              <a:rPr lang="en-US" altLang="ko-KR" dirty="0"/>
              <a:t>(</a:t>
            </a:r>
            <a:r>
              <a:rPr lang="ko-KR" altLang="en-US" dirty="0"/>
              <a:t>여기서 </a:t>
            </a:r>
            <a:r>
              <a:rPr lang="ko-KR" altLang="en-US" sz="2200" kern="1200" dirty="0">
                <a:latin typeface="Lucida Console" panose="020B0609040504020204" pitchFamily="49" charset="0"/>
                <a:ea typeface="+mn-ea"/>
                <a:cs typeface="+mn-cs"/>
              </a:rPr>
              <a:t>◎</a:t>
            </a:r>
            <a:r>
              <a:rPr lang="ko-KR" altLang="en-US" dirty="0"/>
              <a:t>는 이항 연산자</a:t>
            </a:r>
            <a:r>
              <a:rPr lang="en-US" altLang="ko-KR" dirty="0"/>
              <a:t>)</a:t>
            </a:r>
            <a:r>
              <a:rPr lang="ko-KR" altLang="en-US" dirty="0"/>
              <a:t>를 이용한 수식 </a:t>
            </a:r>
            <a:r>
              <a:rPr lang="en-US" altLang="ko-KR" sz="2200" kern="1200" dirty="0">
                <a:latin typeface="Lucida Console" panose="020B0609040504020204" pitchFamily="49" charset="0"/>
                <a:ea typeface="+mn-ea"/>
                <a:cs typeface="+mn-cs"/>
              </a:rPr>
              <a:t>a </a:t>
            </a:r>
            <a:r>
              <a:rPr lang="ko-KR" altLang="en-US" sz="2200" kern="1200" dirty="0">
                <a:latin typeface="Lucida Console" panose="020B0609040504020204" pitchFamily="49" charset="0"/>
                <a:ea typeface="+mn-ea"/>
                <a:cs typeface="+mn-cs"/>
              </a:rPr>
              <a:t>◎</a:t>
            </a:r>
            <a:r>
              <a:rPr lang="en-US" altLang="ko-KR" sz="2200" kern="1200" dirty="0">
                <a:latin typeface="Lucida Console" panose="020B0609040504020204" pitchFamily="49" charset="0"/>
                <a:ea typeface="+mn-ea"/>
                <a:cs typeface="+mn-cs"/>
              </a:rPr>
              <a:t>= b</a:t>
            </a:r>
            <a:r>
              <a:rPr lang="ko-KR" altLang="en-US" dirty="0"/>
              <a:t>는 </a:t>
            </a:r>
            <a:r>
              <a:rPr lang="en-US" altLang="ko-KR" sz="2200" kern="1200" dirty="0">
                <a:latin typeface="Lucida Console" panose="020B0609040504020204" pitchFamily="49" charset="0"/>
                <a:ea typeface="+mn-ea"/>
                <a:cs typeface="+mn-cs"/>
              </a:rPr>
              <a:t>a = a </a:t>
            </a:r>
            <a:r>
              <a:rPr lang="ko-KR" altLang="en-US" sz="2200" kern="1200" dirty="0">
                <a:latin typeface="Lucida Console" panose="020B0609040504020204" pitchFamily="49" charset="0"/>
                <a:ea typeface="+mn-ea"/>
                <a:cs typeface="+mn-cs"/>
              </a:rPr>
              <a:t>◎ </a:t>
            </a:r>
            <a:r>
              <a:rPr lang="en-US" altLang="ko-KR" sz="2200" kern="1200" dirty="0">
                <a:latin typeface="Lucida Console" panose="020B0609040504020204" pitchFamily="49" charset="0"/>
                <a:ea typeface="+mn-ea"/>
                <a:cs typeface="+mn-cs"/>
              </a:rPr>
              <a:t>(b)</a:t>
            </a:r>
            <a:r>
              <a:rPr lang="ko-KR" altLang="en-US" dirty="0"/>
              <a:t>와 같은 의미이다</a:t>
            </a:r>
            <a:r>
              <a:rPr lang="en-US" altLang="ko-KR" dirty="0"/>
              <a:t>. </a:t>
            </a:r>
            <a:endParaRPr lang="ko-KR" altLang="en-US" dirty="0"/>
          </a:p>
          <a:p>
            <a:pPr lvl="0"/>
            <a:r>
              <a:rPr lang="ko-KR" altLang="en-US" dirty="0" err="1"/>
              <a:t>누적대입</a:t>
            </a:r>
            <a:r>
              <a:rPr lang="ko-KR" altLang="en-US" dirty="0"/>
              <a:t> 연산자는 좌변이 매우 복잡할 경우에 특히 유용하다</a:t>
            </a:r>
            <a:r>
              <a:rPr lang="en-US" altLang="ko-KR" dirty="0"/>
              <a:t>. </a:t>
            </a:r>
            <a:endParaRPr lang="ko-KR" altLang="en-US" dirty="0"/>
          </a:p>
          <a:p>
            <a:pPr lvl="0"/>
            <a:r>
              <a:rPr lang="ko-KR" altLang="en-US" dirty="0"/>
              <a:t>증감 연산자는 변수의 값을 </a:t>
            </a:r>
            <a:r>
              <a:rPr lang="en-US" altLang="ko-KR" dirty="0"/>
              <a:t>1</a:t>
            </a:r>
            <a:r>
              <a:rPr lang="ko-KR" altLang="en-US" dirty="0"/>
              <a:t>만큼 증가시키거나 감소시킬 때 사용한다</a:t>
            </a:r>
            <a:r>
              <a:rPr lang="en-US" altLang="ko-KR" dirty="0"/>
              <a:t>. </a:t>
            </a:r>
            <a:r>
              <a:rPr lang="ko-KR" altLang="en-US" dirty="0"/>
              <a:t>변수 </a:t>
            </a:r>
            <a:r>
              <a:rPr lang="en-US" altLang="ko-KR" sz="2200" kern="1200" dirty="0">
                <a:latin typeface="Lucida Console" panose="020B0609040504020204" pitchFamily="49" charset="0"/>
                <a:ea typeface="+mn-ea"/>
                <a:cs typeface="+mn-cs"/>
              </a:rPr>
              <a:t>a</a:t>
            </a:r>
            <a:r>
              <a:rPr lang="ko-KR" altLang="en-US" dirty="0"/>
              <a:t>의 값을 </a:t>
            </a:r>
            <a:r>
              <a:rPr lang="en-US" altLang="ko-KR" dirty="0"/>
              <a:t>1 </a:t>
            </a:r>
            <a:r>
              <a:rPr lang="ko-KR" altLang="en-US" dirty="0"/>
              <a:t>증가시키려면 </a:t>
            </a:r>
            <a:r>
              <a:rPr lang="en-US" altLang="ko-KR" sz="2200" kern="1200" dirty="0">
                <a:latin typeface="Lucida Console" panose="020B0609040504020204" pitchFamily="49" charset="0"/>
                <a:ea typeface="+mn-ea"/>
                <a:cs typeface="+mn-cs"/>
              </a:rPr>
              <a:t>a++</a:t>
            </a:r>
            <a:r>
              <a:rPr lang="ko-KR" altLang="en-US" dirty="0"/>
              <a:t>나 </a:t>
            </a:r>
            <a:r>
              <a:rPr lang="en-US" altLang="ko-KR" sz="2200" kern="1200" dirty="0">
                <a:latin typeface="Lucida Console" panose="020B0609040504020204" pitchFamily="49" charset="0"/>
                <a:ea typeface="+mn-ea"/>
                <a:cs typeface="+mn-cs"/>
              </a:rPr>
              <a:t>++a</a:t>
            </a:r>
            <a:r>
              <a:rPr lang="ko-KR" altLang="en-US" dirty="0"/>
              <a:t>를 사용하고 </a:t>
            </a:r>
            <a:r>
              <a:rPr lang="en-US" altLang="ko-KR" dirty="0"/>
              <a:t>1 </a:t>
            </a:r>
            <a:r>
              <a:rPr lang="ko-KR" altLang="en-US" dirty="0"/>
              <a:t>감소시키려면 </a:t>
            </a:r>
            <a:r>
              <a:rPr lang="en-US" altLang="ko-KR" sz="2200" kern="1200" dirty="0">
                <a:latin typeface="Lucida Console" panose="020B0609040504020204" pitchFamily="49" charset="0"/>
                <a:ea typeface="+mn-ea"/>
                <a:cs typeface="+mn-cs"/>
              </a:rPr>
              <a:t>a--</a:t>
            </a:r>
            <a:r>
              <a:rPr lang="ko-KR" altLang="en-US" dirty="0"/>
              <a:t>나 </a:t>
            </a:r>
            <a:r>
              <a:rPr lang="en-US" altLang="ko-KR" sz="2200" kern="1200" dirty="0">
                <a:latin typeface="Lucida Console" panose="020B0609040504020204" pitchFamily="49" charset="0"/>
                <a:ea typeface="+mn-ea"/>
                <a:cs typeface="+mn-cs"/>
              </a:rPr>
              <a:t>--a</a:t>
            </a:r>
            <a:r>
              <a:rPr lang="ko-KR" altLang="en-US" dirty="0"/>
              <a:t>를 사용한다</a:t>
            </a:r>
            <a:r>
              <a:rPr lang="en-US" altLang="ko-KR" dirty="0"/>
              <a:t>. </a:t>
            </a:r>
            <a:endParaRPr lang="ko-KR" altLang="en-US" dirty="0"/>
          </a:p>
          <a:p>
            <a:pPr lvl="0"/>
            <a:r>
              <a:rPr lang="ko-KR" altLang="en-US" dirty="0"/>
              <a:t>증감 연산자는 전치로 사용했을 경우와 </a:t>
            </a:r>
            <a:r>
              <a:rPr lang="ko-KR" altLang="en-US" dirty="0" err="1"/>
              <a:t>후치로</a:t>
            </a:r>
            <a:r>
              <a:rPr lang="ko-KR" altLang="en-US" dirty="0"/>
              <a:t> 사용했을 경우에 결과 값이 다르다</a:t>
            </a:r>
            <a:r>
              <a:rPr lang="en-US" altLang="ko-KR" dirty="0"/>
              <a:t>. </a:t>
            </a:r>
            <a:r>
              <a:rPr lang="ko-KR" altLang="en-US" dirty="0"/>
              <a:t>전치로 사용하면 증감된 후의 값이 결과 값이 되며 </a:t>
            </a:r>
            <a:r>
              <a:rPr lang="ko-KR" altLang="en-US" dirty="0" err="1"/>
              <a:t>후치로</a:t>
            </a:r>
            <a:r>
              <a:rPr lang="ko-KR" altLang="en-US" dirty="0"/>
              <a:t> 사용하면 증감되기 전의 값이 결과 값이 된다</a:t>
            </a:r>
            <a:r>
              <a:rPr lang="en-US" altLang="ko-KR" dirty="0"/>
              <a:t>. </a:t>
            </a:r>
            <a:endParaRPr lang="ko-KR" altLang="en-US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6F8C2E-3FA5-4F6D-BF49-1A614EA6B1D9}" type="slidenum">
              <a:rPr lang="ko-KR" altLang="en-US" smtClean="0"/>
              <a:pPr/>
              <a:t>51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5314607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Key Point 4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ko-KR" altLang="en-US" dirty="0"/>
              <a:t>함수호출 연산자와 멤버 추출 연산자</a:t>
            </a:r>
            <a:r>
              <a:rPr lang="en-US" altLang="ko-KR" dirty="0"/>
              <a:t>(</a:t>
            </a:r>
            <a:r>
              <a:rPr lang="en-US" altLang="ko-KR" sz="2000" kern="1200" dirty="0">
                <a:latin typeface="Lucida Console" panose="020B0609040504020204" pitchFamily="49" charset="0"/>
                <a:ea typeface="+mn-ea"/>
                <a:cs typeface="+mn-cs"/>
              </a:rPr>
              <a:t>[]</a:t>
            </a:r>
            <a:r>
              <a:rPr lang="en-US" altLang="ko-KR" dirty="0"/>
              <a:t>, </a:t>
            </a:r>
            <a:r>
              <a:rPr lang="en-US" altLang="ko-KR" sz="2000" kern="1200" dirty="0">
                <a:latin typeface="Lucida Console" panose="020B0609040504020204" pitchFamily="49" charset="0"/>
                <a:ea typeface="+mn-ea"/>
                <a:cs typeface="+mn-cs"/>
              </a:rPr>
              <a:t>.</a:t>
            </a:r>
            <a:r>
              <a:rPr lang="en-US" altLang="ko-KR" dirty="0"/>
              <a:t>, </a:t>
            </a:r>
            <a:r>
              <a:rPr lang="en-US" altLang="ko-KR" sz="2000" kern="1200" dirty="0">
                <a:latin typeface="Lucida Console" panose="020B0609040504020204" pitchFamily="49" charset="0"/>
                <a:ea typeface="+mn-ea"/>
                <a:cs typeface="+mn-cs"/>
              </a:rPr>
              <a:t>-&gt;</a:t>
            </a:r>
            <a:r>
              <a:rPr lang="en-US" altLang="ko-KR" dirty="0"/>
              <a:t>)</a:t>
            </a:r>
            <a:r>
              <a:rPr lang="ko-KR" altLang="en-US" dirty="0"/>
              <a:t>가 가장 우선순위가 높다</a:t>
            </a:r>
            <a:r>
              <a:rPr lang="en-US" altLang="ko-KR" dirty="0"/>
              <a:t>. </a:t>
            </a:r>
            <a:r>
              <a:rPr lang="ko-KR" altLang="en-US" dirty="0"/>
              <a:t>나머지 연산자 중에서는 </a:t>
            </a:r>
            <a:r>
              <a:rPr lang="ko-KR" altLang="en-US" dirty="0" err="1"/>
              <a:t>단항</a:t>
            </a:r>
            <a:r>
              <a:rPr lang="ko-KR" altLang="en-US" dirty="0"/>
              <a:t> 연산자가 이항 연산자보다 우선순위가 높다</a:t>
            </a:r>
            <a:r>
              <a:rPr lang="en-US" altLang="ko-KR" dirty="0"/>
              <a:t>. </a:t>
            </a:r>
            <a:r>
              <a:rPr lang="ko-KR" altLang="en-US" dirty="0"/>
              <a:t>같은 부류의 이항 연산자들 사이에서는 곱에 해당하는 연산</a:t>
            </a:r>
            <a:r>
              <a:rPr lang="en-US" altLang="ko-KR" dirty="0"/>
              <a:t>(</a:t>
            </a:r>
            <a:r>
              <a:rPr lang="ko-KR" altLang="en-US" sz="2000" kern="1200" dirty="0">
                <a:latin typeface="Lucida Console" panose="020B0609040504020204" pitchFamily="49" charset="0"/>
                <a:ea typeface="+mn-ea"/>
                <a:cs typeface="+mn-cs"/>
              </a:rPr>
              <a:t>*</a:t>
            </a:r>
            <a:r>
              <a:rPr lang="en-US" altLang="ko-KR" dirty="0"/>
              <a:t>, </a:t>
            </a:r>
            <a:r>
              <a:rPr lang="en-US" altLang="ko-KR" sz="2000" kern="1200" dirty="0">
                <a:latin typeface="Lucida Console" panose="020B0609040504020204" pitchFamily="49" charset="0"/>
                <a:ea typeface="+mn-ea"/>
                <a:cs typeface="+mn-cs"/>
              </a:rPr>
              <a:t>/</a:t>
            </a:r>
            <a:r>
              <a:rPr lang="en-US" altLang="ko-KR" dirty="0"/>
              <a:t>, </a:t>
            </a:r>
            <a:r>
              <a:rPr lang="en-US" altLang="ko-KR" sz="2000" kern="1200" dirty="0">
                <a:latin typeface="Lucida Console" panose="020B0609040504020204" pitchFamily="49" charset="0"/>
                <a:ea typeface="+mn-ea"/>
                <a:cs typeface="+mn-cs"/>
              </a:rPr>
              <a:t>&amp;</a:t>
            </a:r>
            <a:r>
              <a:rPr lang="en-US" altLang="ko-KR" dirty="0"/>
              <a:t>, </a:t>
            </a:r>
            <a:r>
              <a:rPr lang="en-US" altLang="ko-KR" sz="2000" kern="1200" dirty="0">
                <a:latin typeface="Lucida Console" panose="020B0609040504020204" pitchFamily="49" charset="0"/>
                <a:ea typeface="+mn-ea"/>
                <a:cs typeface="+mn-cs"/>
              </a:rPr>
              <a:t>&amp;&amp;</a:t>
            </a:r>
            <a:r>
              <a:rPr lang="en-US" altLang="ko-KR" dirty="0"/>
              <a:t>)</a:t>
            </a:r>
            <a:r>
              <a:rPr lang="ko-KR" altLang="en-US" dirty="0"/>
              <a:t>이 합에 해당하는 연산</a:t>
            </a:r>
            <a:r>
              <a:rPr lang="en-US" altLang="ko-KR" dirty="0"/>
              <a:t>(</a:t>
            </a:r>
            <a:r>
              <a:rPr lang="en-US" altLang="ko-KR" sz="2000" kern="1200" dirty="0">
                <a:latin typeface="Lucida Console" panose="020B0609040504020204" pitchFamily="49" charset="0"/>
                <a:ea typeface="+mn-ea"/>
                <a:cs typeface="+mn-cs"/>
              </a:rPr>
              <a:t>+</a:t>
            </a:r>
            <a:r>
              <a:rPr lang="en-US" altLang="ko-KR" dirty="0"/>
              <a:t>, </a:t>
            </a:r>
            <a:r>
              <a:rPr lang="en-US" altLang="ko-KR" sz="2000" kern="1200" dirty="0">
                <a:latin typeface="Lucida Console" panose="020B0609040504020204" pitchFamily="49" charset="0"/>
                <a:ea typeface="+mn-ea"/>
                <a:cs typeface="+mn-cs"/>
              </a:rPr>
              <a:t>-</a:t>
            </a:r>
            <a:r>
              <a:rPr lang="en-US" altLang="ko-KR" dirty="0"/>
              <a:t>, </a:t>
            </a:r>
            <a:r>
              <a:rPr lang="en-US" altLang="ko-KR" sz="2000" kern="1200" dirty="0">
                <a:latin typeface="Lucida Console" panose="020B0609040504020204" pitchFamily="49" charset="0"/>
                <a:ea typeface="+mn-ea"/>
                <a:cs typeface="+mn-cs"/>
              </a:rPr>
              <a:t>^</a:t>
            </a:r>
            <a:r>
              <a:rPr lang="en-US" altLang="ko-KR" dirty="0"/>
              <a:t>, </a:t>
            </a:r>
            <a:r>
              <a:rPr lang="en-US" altLang="ko-KR" sz="2000" kern="1200" dirty="0">
                <a:latin typeface="Lucida Console" panose="020B0609040504020204" pitchFamily="49" charset="0"/>
                <a:ea typeface="+mn-ea"/>
                <a:cs typeface="+mn-cs"/>
              </a:rPr>
              <a:t>|</a:t>
            </a:r>
            <a:r>
              <a:rPr lang="en-US" altLang="ko-KR" dirty="0"/>
              <a:t>, </a:t>
            </a:r>
            <a:r>
              <a:rPr lang="en-US" altLang="ko-KR" sz="2000" kern="1200" dirty="0">
                <a:latin typeface="Lucida Console" panose="020B0609040504020204" pitchFamily="49" charset="0"/>
                <a:ea typeface="+mn-ea"/>
                <a:cs typeface="+mn-cs"/>
              </a:rPr>
              <a:t>||</a:t>
            </a:r>
            <a:r>
              <a:rPr lang="en-US" altLang="ko-KR" dirty="0"/>
              <a:t>)</a:t>
            </a:r>
            <a:r>
              <a:rPr lang="ko-KR" altLang="en-US" dirty="0"/>
              <a:t>보다 우선순위가 높다</a:t>
            </a:r>
            <a:r>
              <a:rPr lang="en-US" altLang="ko-KR" dirty="0"/>
              <a:t>.</a:t>
            </a:r>
            <a:endParaRPr lang="ko-KR" altLang="en-US" dirty="0"/>
          </a:p>
          <a:p>
            <a:pPr lvl="0"/>
            <a:r>
              <a:rPr lang="en-US" altLang="ko-KR" dirty="0"/>
              <a:t>C </a:t>
            </a:r>
            <a:r>
              <a:rPr lang="ko-KR" altLang="en-US" dirty="0"/>
              <a:t>연산자 중에서 홀수 항</a:t>
            </a:r>
            <a:r>
              <a:rPr lang="en-US" altLang="ko-KR" dirty="0"/>
              <a:t>(</a:t>
            </a:r>
            <a:r>
              <a:rPr lang="ko-KR" altLang="en-US" dirty="0" err="1"/>
              <a:t>단항</a:t>
            </a:r>
            <a:r>
              <a:rPr lang="en-US" altLang="ko-KR" dirty="0"/>
              <a:t>, </a:t>
            </a:r>
            <a:r>
              <a:rPr lang="ko-KR" altLang="en-US" dirty="0" err="1"/>
              <a:t>삼항</a:t>
            </a:r>
            <a:r>
              <a:rPr lang="en-US" altLang="ko-KR" dirty="0"/>
              <a:t>)</a:t>
            </a:r>
            <a:r>
              <a:rPr lang="ko-KR" altLang="en-US" dirty="0"/>
              <a:t> 연산자는 모두 우측에서 좌측으로 결합</a:t>
            </a:r>
            <a:r>
              <a:rPr lang="en-US" altLang="ko-KR" dirty="0"/>
              <a:t>(</a:t>
            </a:r>
            <a:r>
              <a:rPr lang="ko-KR" altLang="en-US" dirty="0"/>
              <a:t>우측 결합</a:t>
            </a:r>
            <a:r>
              <a:rPr lang="en-US" altLang="ko-KR" dirty="0"/>
              <a:t>)</a:t>
            </a:r>
            <a:r>
              <a:rPr lang="ko-KR" altLang="en-US" dirty="0"/>
              <a:t>한다</a:t>
            </a:r>
            <a:r>
              <a:rPr lang="en-US" altLang="ko-KR" dirty="0"/>
              <a:t>. </a:t>
            </a:r>
            <a:r>
              <a:rPr lang="ko-KR" altLang="en-US" dirty="0"/>
              <a:t>이항 연산자들 중에서 우측 결합인 연산자는 대입 연산자</a:t>
            </a:r>
            <a:r>
              <a:rPr lang="en-US" altLang="ko-KR" dirty="0"/>
              <a:t>(</a:t>
            </a:r>
            <a:r>
              <a:rPr lang="ko-KR" altLang="en-US" dirty="0" err="1"/>
              <a:t>누적대입</a:t>
            </a:r>
            <a:r>
              <a:rPr lang="ko-KR" altLang="en-US" dirty="0"/>
              <a:t> 연산자 포함</a:t>
            </a:r>
            <a:r>
              <a:rPr lang="en-US" altLang="ko-KR" dirty="0"/>
              <a:t>) </a:t>
            </a:r>
            <a:r>
              <a:rPr lang="ko-KR" altLang="en-US" dirty="0"/>
              <a:t>뿐이다</a:t>
            </a:r>
            <a:r>
              <a:rPr lang="en-US" altLang="ko-KR" dirty="0"/>
              <a:t>. </a:t>
            </a:r>
            <a:r>
              <a:rPr lang="ko-KR" altLang="en-US" dirty="0"/>
              <a:t>나머지 연산자들은 모두 좌측에서 우측으로 결합</a:t>
            </a:r>
            <a:r>
              <a:rPr lang="en-US" altLang="ko-KR" dirty="0"/>
              <a:t>(</a:t>
            </a:r>
            <a:r>
              <a:rPr lang="ko-KR" altLang="en-US" dirty="0"/>
              <a:t>좌측 결합</a:t>
            </a:r>
            <a:r>
              <a:rPr lang="en-US" altLang="ko-KR" dirty="0"/>
              <a:t>)</a:t>
            </a:r>
            <a:r>
              <a:rPr lang="ko-KR" altLang="en-US" dirty="0"/>
              <a:t>한다</a:t>
            </a:r>
            <a:r>
              <a:rPr lang="en-US" altLang="ko-KR" dirty="0"/>
              <a:t>.</a:t>
            </a:r>
            <a:r>
              <a:rPr lang="ko-KR" altLang="en-US" dirty="0"/>
              <a:t>한 수식 내에서 연산자의 계산 순서를 연산자 우선순위</a:t>
            </a:r>
            <a:r>
              <a:rPr lang="en-US" altLang="ko-KR" dirty="0"/>
              <a:t>(operator priority)</a:t>
            </a:r>
            <a:r>
              <a:rPr lang="ko-KR" altLang="en-US" dirty="0"/>
              <a:t>라고 한다</a:t>
            </a:r>
            <a:r>
              <a:rPr lang="en-US" altLang="ko-KR" dirty="0"/>
              <a:t>.</a:t>
            </a:r>
            <a:endParaRPr lang="ko-KR" altLang="en-US" dirty="0"/>
          </a:p>
          <a:p>
            <a:pPr lvl="0"/>
            <a:r>
              <a:rPr lang="ko-KR" altLang="en-US" dirty="0"/>
              <a:t>함수를 활용하면 사용자가 필요한 연산을 마음대로 정의할 수 있다</a:t>
            </a:r>
            <a:r>
              <a:rPr lang="en-US" altLang="ko-KR" dirty="0"/>
              <a:t>.</a:t>
            </a:r>
            <a:endParaRPr lang="ko-KR" altLang="en-US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6F8C2E-3FA5-4F6D-BF49-1A614EA6B1D9}" type="slidenum">
              <a:rPr lang="ko-KR" altLang="en-US" smtClean="0"/>
              <a:pPr/>
              <a:t>52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06603547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/>
              <a:t>프로그래밍 실습</a:t>
            </a:r>
          </a:p>
        </p:txBody>
      </p:sp>
    </p:spTree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dirty="0">
                <a:solidFill>
                  <a:schemeClr val="tx1"/>
                </a:solidFill>
              </a:rPr>
              <a:t>▶ 프로그래밍 실습 </a:t>
            </a:r>
            <a:r>
              <a:rPr lang="en-US" altLang="ko-KR" dirty="0">
                <a:solidFill>
                  <a:schemeClr val="tx1"/>
                </a:solidFill>
              </a:rPr>
              <a:t>1</a:t>
            </a:r>
            <a:r>
              <a:rPr lang="ko-KR" altLang="en-US" dirty="0">
                <a:solidFill>
                  <a:srgbClr val="9900FF"/>
                </a:solidFill>
              </a:rPr>
              <a:t> </a:t>
            </a:r>
            <a:r>
              <a:rPr lang="en-US" altLang="ko-KR" dirty="0"/>
              <a:t>(1/2)</a:t>
            </a:r>
            <a:endParaRPr lang="ko-KR" altLang="en-US" dirty="0"/>
          </a:p>
        </p:txBody>
      </p:sp>
      <p:sp>
        <p:nvSpPr>
          <p:cNvPr id="45061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ko-KR" altLang="en-US" dirty="0"/>
              <a:t>환율 계산기 작성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1916832"/>
            <a:ext cx="5832648" cy="4386896"/>
          </a:xfrm>
          <a:prstGeom prst="rect">
            <a:avLst/>
          </a:prstGeom>
        </p:spPr>
      </p:pic>
      <p:sp>
        <p:nvSpPr>
          <p:cNvPr id="7" name="슬라이드 번호 개체 틀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6F8C2E-3FA5-4F6D-BF49-1A614EA6B1D9}" type="slidenum">
              <a:rPr lang="ko-KR" altLang="en-US" smtClean="0"/>
              <a:pPr/>
              <a:t>54</a:t>
            </a:fld>
            <a:endParaRPr lang="en-US" altLang="ko-KR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▶ 프로그래밍 실습 </a:t>
            </a:r>
            <a:r>
              <a:rPr lang="en-US" altLang="ko-KR" dirty="0"/>
              <a:t>1 (2/2)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6F8C2E-3FA5-4F6D-BF49-1A614EA6B1D9}" type="slidenum">
              <a:rPr lang="ko-KR" altLang="en-US" smtClean="0"/>
              <a:pPr/>
              <a:t>55</a:t>
            </a:fld>
            <a:endParaRPr lang="en-US" altLang="ko-KR" dirty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412875"/>
            <a:ext cx="5852304" cy="4392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06439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dirty="0">
                <a:solidFill>
                  <a:schemeClr val="tx1"/>
                </a:solidFill>
              </a:rPr>
              <a:t>▶ 프로그래밍 실습 </a:t>
            </a:r>
            <a:r>
              <a:rPr lang="en-US" altLang="ko-KR" dirty="0">
                <a:solidFill>
                  <a:schemeClr val="tx1"/>
                </a:solidFill>
              </a:rPr>
              <a:t>2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6085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ko-KR" altLang="en-US" dirty="0" err="1"/>
              <a:t>체질량</a:t>
            </a:r>
            <a:r>
              <a:rPr lang="ko-KR" altLang="en-US" dirty="0"/>
              <a:t> 지수</a:t>
            </a:r>
            <a:r>
              <a:rPr lang="en-US" altLang="ko-KR" dirty="0"/>
              <a:t>(BMI)</a:t>
            </a:r>
            <a:r>
              <a:rPr lang="ko-KR" altLang="en-US" dirty="0"/>
              <a:t> 계산 프로그램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374" y="1962733"/>
            <a:ext cx="4695825" cy="1400175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7374" y="3578808"/>
            <a:ext cx="5429250" cy="2305050"/>
          </a:xfrm>
          <a:prstGeom prst="rect">
            <a:avLst/>
          </a:prstGeom>
        </p:spPr>
      </p:pic>
      <p:sp>
        <p:nvSpPr>
          <p:cNvPr id="9" name="슬라이드 번호 개체 틀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6F8C2E-3FA5-4F6D-BF49-1A614EA6B1D9}" type="slidenum">
              <a:rPr lang="ko-KR" altLang="en-US" smtClean="0"/>
              <a:pPr/>
              <a:t>56</a:t>
            </a:fld>
            <a:endParaRPr lang="en-US" altLang="ko-KR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dirty="0">
                <a:solidFill>
                  <a:schemeClr val="tx1"/>
                </a:solidFill>
              </a:rPr>
              <a:t>▶ 프로그래밍 실습 </a:t>
            </a:r>
            <a:r>
              <a:rPr lang="en-US" altLang="ko-KR" dirty="0">
                <a:solidFill>
                  <a:schemeClr val="tx1"/>
                </a:solidFill>
              </a:rPr>
              <a:t>3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6085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ko-KR" altLang="en-US" dirty="0"/>
              <a:t>이차 방정식의 두 근 계산 프로그램</a:t>
            </a:r>
            <a:endParaRPr lang="en-US" altLang="ko-KR" dirty="0"/>
          </a:p>
          <a:p>
            <a:pPr eaLnBrk="1" hangingPunct="1"/>
            <a:endParaRPr lang="en-US" altLang="ko-KR" dirty="0"/>
          </a:p>
          <a:p>
            <a:pPr eaLnBrk="1" hangingPunct="1"/>
            <a:endParaRPr lang="en-US" altLang="ko-KR" dirty="0"/>
          </a:p>
          <a:p>
            <a:pPr eaLnBrk="1" hangingPunct="1"/>
            <a:endParaRPr lang="en-US" altLang="ko-KR" dirty="0"/>
          </a:p>
          <a:p>
            <a:pPr lvl="1" eaLnBrk="1" hangingPunct="1"/>
            <a:r>
              <a:rPr lang="ko-KR" altLang="en-US" dirty="0"/>
              <a:t>제곱근은 </a:t>
            </a:r>
            <a:r>
              <a:rPr lang="en-US" altLang="ko-KR" kern="1200" dirty="0">
                <a:latin typeface="Lucida Console" panose="020B0609040504020204" pitchFamily="49" charset="0"/>
                <a:ea typeface="+mn-ea"/>
                <a:cs typeface="+mn-cs"/>
              </a:rPr>
              <a:t>sqrt</a:t>
            </a:r>
            <a:r>
              <a:rPr lang="en-US" altLang="ko-KR" dirty="0"/>
              <a:t> </a:t>
            </a:r>
            <a:r>
              <a:rPr lang="ko-KR" altLang="en-US" dirty="0"/>
              <a:t>함수를 이용함</a:t>
            </a:r>
            <a:endParaRPr lang="en-US" altLang="ko-KR" dirty="0"/>
          </a:p>
          <a:p>
            <a:pPr lvl="1" eaLnBrk="1" hangingPunct="1"/>
            <a:r>
              <a:rPr lang="en-US" altLang="ko-KR" kern="1200" dirty="0">
                <a:latin typeface="Lucida Console" panose="020B0609040504020204" pitchFamily="49" charset="0"/>
                <a:ea typeface="+mn-ea"/>
                <a:cs typeface="+mn-cs"/>
              </a:rPr>
              <a:t>sqrt</a:t>
            </a:r>
            <a:r>
              <a:rPr lang="en-US" altLang="ko-KR" dirty="0"/>
              <a:t> </a:t>
            </a:r>
            <a:r>
              <a:rPr lang="ko-KR" altLang="en-US" dirty="0"/>
              <a:t>함수를 사용하려면 </a:t>
            </a:r>
            <a:r>
              <a:rPr lang="en-US" altLang="ko-KR" kern="1200" dirty="0">
                <a:latin typeface="Lucida Console" panose="020B0609040504020204" pitchFamily="49" charset="0"/>
                <a:ea typeface="+mn-ea"/>
                <a:cs typeface="+mn-cs"/>
              </a:rPr>
              <a:t>#include &lt;</a:t>
            </a:r>
            <a:r>
              <a:rPr lang="en-US" altLang="ko-KR" kern="1200" dirty="0" err="1">
                <a:latin typeface="Lucida Console" panose="020B0609040504020204" pitchFamily="49" charset="0"/>
                <a:ea typeface="+mn-ea"/>
                <a:cs typeface="+mn-cs"/>
              </a:rPr>
              <a:t>math.h</a:t>
            </a:r>
            <a:r>
              <a:rPr lang="en-US" altLang="ko-KR" kern="1200" dirty="0">
                <a:latin typeface="Lucida Console" panose="020B0609040504020204" pitchFamily="49" charset="0"/>
                <a:ea typeface="+mn-ea"/>
                <a:cs typeface="+mn-cs"/>
              </a:rPr>
              <a:t>&gt;</a:t>
            </a:r>
          </a:p>
          <a:p>
            <a:pPr lvl="1" eaLnBrk="1" hangingPunct="1"/>
            <a:r>
              <a:rPr lang="ko-KR" altLang="en-US" dirty="0" err="1"/>
              <a:t>명령행</a:t>
            </a:r>
            <a:r>
              <a:rPr lang="ko-KR" altLang="en-US" dirty="0"/>
              <a:t> 환경에서는 링크 옵션 </a:t>
            </a:r>
            <a:r>
              <a:rPr lang="en-US" altLang="ko-KR" dirty="0"/>
              <a:t>-lm</a:t>
            </a:r>
            <a:r>
              <a:rPr lang="ko-KR" altLang="en-US" dirty="0"/>
              <a:t>을 이용하여 컴파일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374" y="2077033"/>
            <a:ext cx="3067050" cy="1285875"/>
          </a:xfrm>
          <a:prstGeom prst="rect">
            <a:avLst/>
          </a:prstGeom>
        </p:spPr>
      </p:pic>
      <p:sp>
        <p:nvSpPr>
          <p:cNvPr id="9" name="슬라이드 번호 개체 틀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6F8C2E-3FA5-4F6D-BF49-1A614EA6B1D9}" type="slidenum">
              <a:rPr lang="ko-KR" altLang="en-US" smtClean="0"/>
              <a:pPr/>
              <a:t>57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7721142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연산자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 dirty="0"/>
              <a:t>피연산자 수에 따라 </a:t>
            </a:r>
          </a:p>
          <a:p>
            <a:pPr lvl="1" eaLnBrk="1" hangingPunct="1"/>
            <a:r>
              <a:rPr lang="ko-KR" altLang="en-US" dirty="0" err="1">
                <a:solidFill>
                  <a:srgbClr val="FF3300"/>
                </a:solidFill>
              </a:rPr>
              <a:t>단항</a:t>
            </a:r>
            <a:r>
              <a:rPr lang="ko-KR" altLang="en-US" dirty="0">
                <a:solidFill>
                  <a:srgbClr val="FF3300"/>
                </a:solidFill>
              </a:rPr>
              <a:t> 연산자</a:t>
            </a:r>
            <a:r>
              <a:rPr lang="en-US" altLang="ko-KR" dirty="0">
                <a:solidFill>
                  <a:srgbClr val="FF3300"/>
                </a:solidFill>
              </a:rPr>
              <a:t>(unary operator):</a:t>
            </a:r>
            <a:r>
              <a:rPr lang="en-US" altLang="ko-KR" dirty="0"/>
              <a:t> </a:t>
            </a:r>
            <a:r>
              <a:rPr lang="ko-KR" altLang="en-US" dirty="0"/>
              <a:t> 한 개의 피연산자에 대해 연산 </a:t>
            </a:r>
          </a:p>
          <a:p>
            <a:pPr lvl="1" eaLnBrk="1" hangingPunct="1"/>
            <a:r>
              <a:rPr lang="ko-KR" altLang="en-US" dirty="0">
                <a:solidFill>
                  <a:srgbClr val="FF3300"/>
                </a:solidFill>
              </a:rPr>
              <a:t>이항 연산자</a:t>
            </a:r>
            <a:r>
              <a:rPr lang="en-US" altLang="ko-KR" dirty="0">
                <a:solidFill>
                  <a:srgbClr val="FF3300"/>
                </a:solidFill>
              </a:rPr>
              <a:t>(binary operator):</a:t>
            </a:r>
            <a:r>
              <a:rPr lang="en-US" altLang="ko-KR" dirty="0"/>
              <a:t> </a:t>
            </a:r>
            <a:r>
              <a:rPr lang="ko-KR" altLang="en-US" dirty="0"/>
              <a:t>두 개의 피연산자에 대해 연산</a:t>
            </a:r>
          </a:p>
        </p:txBody>
      </p:sp>
      <p:sp>
        <p:nvSpPr>
          <p:cNvPr id="7174" name="Rectangle 4"/>
          <p:cNvSpPr>
            <a:spLocks noChangeArrowheads="1"/>
          </p:cNvSpPr>
          <p:nvPr/>
        </p:nvSpPr>
        <p:spPr bwMode="auto">
          <a:xfrm>
            <a:off x="0" y="2940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endParaRPr lang="ko-KR" altLang="en-US"/>
          </a:p>
        </p:txBody>
      </p:sp>
      <p:sp>
        <p:nvSpPr>
          <p:cNvPr id="7175" name="Rectangle 44"/>
          <p:cNvSpPr>
            <a:spLocks noChangeArrowheads="1"/>
          </p:cNvSpPr>
          <p:nvPr/>
        </p:nvSpPr>
        <p:spPr bwMode="auto">
          <a:xfrm>
            <a:off x="0" y="3917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latinLnBrk="0"/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708920"/>
            <a:ext cx="6281261" cy="1962894"/>
          </a:xfrm>
          <a:prstGeom prst="rect">
            <a:avLst/>
          </a:prstGeom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6F8C2E-3FA5-4F6D-BF49-1A614EA6B1D9}" type="slidenum">
              <a:rPr lang="ko-KR" altLang="en-US" smtClean="0"/>
              <a:pPr/>
              <a:t>6</a:t>
            </a:fld>
            <a:endParaRPr lang="en-US" altLang="ko-K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산술 연산자</a:t>
            </a:r>
            <a:r>
              <a:rPr lang="ko-KR" altLang="en-US">
                <a:solidFill>
                  <a:srgbClr val="9900FF"/>
                </a:solidFill>
              </a:rPr>
              <a:t> 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 dirty="0"/>
              <a:t>덧셈</a:t>
            </a:r>
            <a:r>
              <a:rPr lang="en-US" altLang="ko-KR" dirty="0"/>
              <a:t>(</a:t>
            </a:r>
            <a:r>
              <a:rPr lang="ko-KR" altLang="en-US" sz="2000" kern="1200" dirty="0">
                <a:latin typeface="Lucida Console" panose="020B0609040504020204" pitchFamily="49" charset="0"/>
                <a:ea typeface="+mn-ea"/>
                <a:cs typeface="+mn-cs"/>
              </a:rPr>
              <a:t>＋</a:t>
            </a:r>
            <a:r>
              <a:rPr lang="en-US" altLang="ko-KR" dirty="0"/>
              <a:t>), </a:t>
            </a:r>
            <a:r>
              <a:rPr lang="ko-KR" altLang="en-US" dirty="0"/>
              <a:t>뺄셈</a:t>
            </a:r>
            <a:r>
              <a:rPr lang="en-US" altLang="ko-KR" dirty="0"/>
              <a:t>(</a:t>
            </a:r>
            <a:r>
              <a:rPr lang="ko-KR" altLang="en-US" sz="2000" kern="1200" dirty="0">
                <a:latin typeface="Lucida Console" panose="020B0609040504020204" pitchFamily="49" charset="0"/>
                <a:ea typeface="+mn-ea"/>
                <a:cs typeface="+mn-cs"/>
              </a:rPr>
              <a:t>－</a:t>
            </a:r>
            <a:r>
              <a:rPr lang="en-US" altLang="ko-KR" dirty="0"/>
              <a:t>), </a:t>
            </a:r>
            <a:r>
              <a:rPr lang="ko-KR" altLang="en-US" dirty="0"/>
              <a:t>곱셈</a:t>
            </a:r>
            <a:r>
              <a:rPr lang="en-US" altLang="ko-KR" dirty="0"/>
              <a:t>(</a:t>
            </a:r>
            <a:r>
              <a:rPr lang="en-US" altLang="ko-KR" sz="2000" kern="1200" dirty="0">
                <a:latin typeface="Lucida Console" panose="020B0609040504020204" pitchFamily="49" charset="0"/>
                <a:ea typeface="+mn-ea"/>
                <a:cs typeface="+mn-cs"/>
              </a:rPr>
              <a:t>*</a:t>
            </a:r>
            <a:r>
              <a:rPr lang="en-US" altLang="ko-KR" dirty="0"/>
              <a:t>), </a:t>
            </a:r>
            <a:r>
              <a:rPr lang="ko-KR" altLang="en-US" dirty="0"/>
              <a:t>나눗셈</a:t>
            </a:r>
            <a:r>
              <a:rPr lang="en-US" altLang="ko-KR" dirty="0"/>
              <a:t>(</a:t>
            </a:r>
            <a:r>
              <a:rPr lang="en-US" altLang="ko-KR" sz="2000" kern="1200" dirty="0">
                <a:latin typeface="Lucida Console" panose="020B0609040504020204" pitchFamily="49" charset="0"/>
                <a:ea typeface="+mn-ea"/>
                <a:cs typeface="+mn-cs"/>
              </a:rPr>
              <a:t>/</a:t>
            </a:r>
            <a:r>
              <a:rPr lang="en-US" altLang="ko-KR" dirty="0"/>
              <a:t>), </a:t>
            </a:r>
            <a:r>
              <a:rPr lang="ko-KR" altLang="en-US" dirty="0"/>
              <a:t>나머지</a:t>
            </a:r>
            <a:r>
              <a:rPr lang="en-US" altLang="ko-KR" dirty="0"/>
              <a:t>(</a:t>
            </a:r>
            <a:r>
              <a:rPr lang="en-US" altLang="ko-KR" sz="2000" kern="1200" dirty="0">
                <a:latin typeface="Lucida Console" panose="020B0609040504020204" pitchFamily="49" charset="0"/>
                <a:ea typeface="+mn-ea"/>
                <a:cs typeface="+mn-cs"/>
              </a:rPr>
              <a:t>%</a:t>
            </a:r>
            <a:r>
              <a:rPr lang="en-US" altLang="ko-KR" dirty="0"/>
              <a:t>) </a:t>
            </a:r>
            <a:r>
              <a:rPr lang="ko-KR" altLang="en-US" dirty="0"/>
              <a:t>연산</a:t>
            </a:r>
          </a:p>
          <a:p>
            <a:pPr lvl="1" eaLnBrk="1" hangingPunct="1"/>
            <a:r>
              <a:rPr lang="ko-KR" altLang="en-US" dirty="0"/>
              <a:t>정수형과 부동소수형에 대해서 적용 가능</a:t>
            </a:r>
            <a:endParaRPr lang="en-US" altLang="ko-KR" dirty="0"/>
          </a:p>
          <a:p>
            <a:pPr lvl="1" eaLnBrk="1" hangingPunct="1"/>
            <a:r>
              <a:rPr lang="en-US" altLang="ko-KR" kern="1200" dirty="0">
                <a:solidFill>
                  <a:srgbClr val="0000FF"/>
                </a:solidFill>
                <a:latin typeface="Lucida Console" panose="020B0609040504020204" pitchFamily="49" charset="0"/>
                <a:ea typeface="+mn-ea"/>
                <a:cs typeface="+mn-cs"/>
              </a:rPr>
              <a:t>char</a:t>
            </a:r>
            <a:r>
              <a:rPr lang="ko-KR" altLang="en-US" dirty="0"/>
              <a:t>형도 정수형으로 취급하므로 산술연산 가능</a:t>
            </a:r>
          </a:p>
        </p:txBody>
      </p:sp>
      <p:sp>
        <p:nvSpPr>
          <p:cNvPr id="9222" name="Rectangle 4"/>
          <p:cNvSpPr>
            <a:spLocks noChangeArrowheads="1"/>
          </p:cNvSpPr>
          <p:nvPr/>
        </p:nvSpPr>
        <p:spPr bwMode="auto">
          <a:xfrm>
            <a:off x="0" y="2159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/>
            <a:endParaRPr lang="ko-KR" altLang="en-US"/>
          </a:p>
        </p:txBody>
      </p:sp>
      <p:sp>
        <p:nvSpPr>
          <p:cNvPr id="9223" name="Rectangle 232"/>
          <p:cNvSpPr>
            <a:spLocks noChangeArrowheads="1"/>
          </p:cNvSpPr>
          <p:nvPr/>
        </p:nvSpPr>
        <p:spPr bwMode="auto">
          <a:xfrm>
            <a:off x="0" y="4699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latinLnBrk="0"/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722" y="2670993"/>
            <a:ext cx="7463321" cy="3494311"/>
          </a:xfrm>
          <a:prstGeom prst="rect">
            <a:avLst/>
          </a:prstGeom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6F8C2E-3FA5-4F6D-BF49-1A614EA6B1D9}" type="slidenum">
              <a:rPr lang="ko-KR" altLang="en-US" smtClean="0"/>
              <a:pPr/>
              <a:t>7</a:t>
            </a:fld>
            <a:endParaRPr lang="en-US" altLang="ko-K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3600">
                <a:solidFill>
                  <a:schemeClr val="tx1"/>
                </a:solidFill>
              </a:rPr>
              <a:t>나머지 연산</a:t>
            </a:r>
            <a:r>
              <a:rPr lang="en-US" altLang="ko-KR" sz="3600">
                <a:solidFill>
                  <a:schemeClr val="tx1"/>
                </a:solidFill>
              </a:rPr>
              <a:t>(remainder operation)</a:t>
            </a:r>
            <a:r>
              <a:rPr lang="en-US" altLang="ko-KR" sz="3600">
                <a:solidFill>
                  <a:srgbClr val="9900FF"/>
                </a:solidFill>
              </a:rPr>
              <a:t> </a:t>
            </a:r>
            <a:endParaRPr lang="ko-KR" altLang="en-US" sz="3600">
              <a:solidFill>
                <a:srgbClr val="9900FF"/>
              </a:solidFill>
            </a:endParaRPr>
          </a:p>
        </p:txBody>
      </p:sp>
      <p:sp>
        <p:nvSpPr>
          <p:cNvPr id="102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 dirty="0">
                <a:solidFill>
                  <a:srgbClr val="FF00FF"/>
                </a:solidFill>
              </a:rPr>
              <a:t>정수에 대한 나머지 연산</a:t>
            </a:r>
          </a:p>
          <a:p>
            <a:pPr lvl="1" eaLnBrk="1" hangingPunct="1"/>
            <a:r>
              <a:rPr lang="ko-KR" altLang="en-US" dirty="0">
                <a:solidFill>
                  <a:srgbClr val="FF3300"/>
                </a:solidFill>
              </a:rPr>
              <a:t>첫 번째 </a:t>
            </a:r>
            <a:r>
              <a:rPr lang="ko-KR" altLang="en-US" dirty="0" err="1">
                <a:solidFill>
                  <a:srgbClr val="FF3300"/>
                </a:solidFill>
              </a:rPr>
              <a:t>피연산자</a:t>
            </a:r>
            <a:r>
              <a:rPr lang="en-US" altLang="ko-KR" dirty="0">
                <a:solidFill>
                  <a:srgbClr val="FF3300"/>
                </a:solidFill>
              </a:rPr>
              <a:t>(</a:t>
            </a:r>
            <a:r>
              <a:rPr lang="ko-KR" altLang="en-US" dirty="0">
                <a:solidFill>
                  <a:srgbClr val="FF3300"/>
                </a:solidFill>
              </a:rPr>
              <a:t>피제수</a:t>
            </a:r>
            <a:r>
              <a:rPr lang="en-US" altLang="ko-KR" dirty="0">
                <a:solidFill>
                  <a:srgbClr val="FF3300"/>
                </a:solidFill>
              </a:rPr>
              <a:t>, dividend)</a:t>
            </a:r>
            <a:r>
              <a:rPr lang="ko-KR" altLang="en-US" dirty="0">
                <a:solidFill>
                  <a:srgbClr val="FF3300"/>
                </a:solidFill>
              </a:rPr>
              <a:t>를 두 번째 </a:t>
            </a:r>
            <a:r>
              <a:rPr lang="ko-KR" altLang="en-US" dirty="0" err="1">
                <a:solidFill>
                  <a:srgbClr val="FF3300"/>
                </a:solidFill>
              </a:rPr>
              <a:t>피연산자</a:t>
            </a:r>
            <a:r>
              <a:rPr lang="en-US" altLang="ko-KR" dirty="0">
                <a:solidFill>
                  <a:srgbClr val="FF3300"/>
                </a:solidFill>
              </a:rPr>
              <a:t>(</a:t>
            </a:r>
            <a:r>
              <a:rPr lang="ko-KR" altLang="en-US" dirty="0">
                <a:solidFill>
                  <a:srgbClr val="FF3300"/>
                </a:solidFill>
              </a:rPr>
              <a:t>제수</a:t>
            </a:r>
            <a:r>
              <a:rPr lang="en-US" altLang="ko-KR" dirty="0">
                <a:solidFill>
                  <a:srgbClr val="FF3300"/>
                </a:solidFill>
              </a:rPr>
              <a:t>, divider)</a:t>
            </a:r>
            <a:r>
              <a:rPr lang="ko-KR" altLang="en-US" dirty="0">
                <a:solidFill>
                  <a:srgbClr val="FF3300"/>
                </a:solidFill>
              </a:rPr>
              <a:t>로 나눈 나머지 정수 값</a:t>
            </a:r>
            <a:endParaRPr lang="en-US" altLang="ko-KR" dirty="0">
              <a:solidFill>
                <a:srgbClr val="FF3300"/>
              </a:solidFill>
            </a:endParaRPr>
          </a:p>
          <a:p>
            <a:pPr lvl="1" eaLnBrk="1" hangingPunct="1"/>
            <a:r>
              <a:rPr lang="ko-KR" altLang="en-US" dirty="0">
                <a:solidFill>
                  <a:srgbClr val="FF3300"/>
                </a:solidFill>
              </a:rPr>
              <a:t>나머지 연산 결과값의 부호는 통상 </a:t>
            </a:r>
            <a:r>
              <a:rPr lang="ko-KR" altLang="en-US" dirty="0">
                <a:solidFill>
                  <a:srgbClr val="00B0F0"/>
                </a:solidFill>
              </a:rPr>
              <a:t>피제수</a:t>
            </a:r>
            <a:r>
              <a:rPr lang="en-US" altLang="ko-KR" dirty="0">
                <a:solidFill>
                  <a:srgbClr val="00B0F0"/>
                </a:solidFill>
              </a:rPr>
              <a:t>(</a:t>
            </a:r>
            <a:r>
              <a:rPr lang="ko-KR" altLang="en-US" dirty="0">
                <a:solidFill>
                  <a:srgbClr val="00B0F0"/>
                </a:solidFill>
              </a:rPr>
              <a:t>좌측 피연산자</a:t>
            </a:r>
            <a:r>
              <a:rPr lang="en-US" altLang="ko-KR" dirty="0">
                <a:solidFill>
                  <a:srgbClr val="00B0F0"/>
                </a:solidFill>
              </a:rPr>
              <a:t>)</a:t>
            </a:r>
            <a:r>
              <a:rPr lang="ko-KR" altLang="en-US" dirty="0">
                <a:solidFill>
                  <a:srgbClr val="FF3300"/>
                </a:solidFill>
              </a:rPr>
              <a:t>의 부호와 같다</a:t>
            </a:r>
            <a:r>
              <a:rPr lang="en-US" altLang="ko-KR" dirty="0">
                <a:solidFill>
                  <a:srgbClr val="FF3300"/>
                </a:solidFill>
              </a:rPr>
              <a:t>.</a:t>
            </a:r>
            <a:endParaRPr lang="ko-KR" altLang="en-US" dirty="0">
              <a:solidFill>
                <a:srgbClr val="FF3300"/>
              </a:solidFill>
            </a:endParaRPr>
          </a:p>
          <a:p>
            <a:pPr lvl="1" eaLnBrk="1" hangingPunct="1"/>
            <a:endParaRPr lang="en-US" altLang="ko-KR" dirty="0"/>
          </a:p>
          <a:p>
            <a:pPr eaLnBrk="1" hangingPunct="1"/>
            <a:r>
              <a:rPr lang="ko-KR" altLang="en-US" dirty="0"/>
              <a:t>나머지 연산 적용 예</a:t>
            </a:r>
          </a:p>
          <a:p>
            <a:pPr lvl="1" eaLnBrk="1" hangingPunct="1"/>
            <a:r>
              <a:rPr lang="en-US" altLang="ko-KR" kern="1200" dirty="0">
                <a:latin typeface="Lucida Console" panose="020B0609040504020204" pitchFamily="49" charset="0"/>
                <a:ea typeface="+mn-ea"/>
                <a:cs typeface="+mn-cs"/>
              </a:rPr>
              <a:t> 14 %  3 =  2</a:t>
            </a:r>
            <a:r>
              <a:rPr lang="en-US" altLang="ko-KR" dirty="0"/>
              <a:t> </a:t>
            </a:r>
          </a:p>
          <a:p>
            <a:pPr lvl="1" eaLnBrk="1" hangingPunct="1"/>
            <a:r>
              <a:rPr lang="en-US" altLang="ko-KR" kern="1200" dirty="0">
                <a:solidFill>
                  <a:srgbClr val="00B0F0"/>
                </a:solidFill>
                <a:latin typeface="Lucida Console" panose="020B0609040504020204" pitchFamily="49" charset="0"/>
                <a:ea typeface="+mn-ea"/>
                <a:cs typeface="+mn-cs"/>
              </a:rPr>
              <a:t>-</a:t>
            </a:r>
            <a:r>
              <a:rPr lang="en-US" altLang="ko-KR" kern="1200" dirty="0">
                <a:latin typeface="Lucida Console" panose="020B0609040504020204" pitchFamily="49" charset="0"/>
                <a:ea typeface="+mn-ea"/>
                <a:cs typeface="+mn-cs"/>
              </a:rPr>
              <a:t>20 %  6 = </a:t>
            </a:r>
            <a:r>
              <a:rPr lang="en-US" altLang="ko-KR" kern="1200" dirty="0">
                <a:solidFill>
                  <a:srgbClr val="00B0F0"/>
                </a:solidFill>
                <a:latin typeface="Lucida Console" panose="020B0609040504020204" pitchFamily="49" charset="0"/>
                <a:ea typeface="+mn-ea"/>
                <a:cs typeface="+mn-cs"/>
              </a:rPr>
              <a:t>-</a:t>
            </a:r>
            <a:r>
              <a:rPr lang="en-US" altLang="ko-KR" kern="1200" dirty="0">
                <a:latin typeface="Lucida Console" panose="020B0609040504020204" pitchFamily="49" charset="0"/>
                <a:ea typeface="+mn-ea"/>
                <a:cs typeface="+mn-cs"/>
              </a:rPr>
              <a:t>2</a:t>
            </a:r>
            <a:r>
              <a:rPr lang="en-US" altLang="ko-KR" dirty="0"/>
              <a:t> </a:t>
            </a:r>
          </a:p>
          <a:p>
            <a:pPr lvl="1" eaLnBrk="1" hangingPunct="1"/>
            <a:r>
              <a:rPr lang="en-US" altLang="ko-KR" kern="1200" dirty="0">
                <a:latin typeface="Lucida Console" panose="020B0609040504020204" pitchFamily="49" charset="0"/>
                <a:ea typeface="+mn-ea"/>
                <a:cs typeface="+mn-cs"/>
              </a:rPr>
              <a:t> 10 % -3 =  1</a:t>
            </a:r>
            <a:r>
              <a:rPr lang="en-US" altLang="ko-KR" dirty="0"/>
              <a:t> </a:t>
            </a:r>
          </a:p>
          <a:p>
            <a:pPr lvl="1" eaLnBrk="1" hangingPunct="1"/>
            <a:r>
              <a:rPr lang="en-US" altLang="ko-KR" kern="1200" dirty="0">
                <a:latin typeface="Lucida Console" panose="020B0609040504020204" pitchFamily="49" charset="0"/>
                <a:ea typeface="+mn-ea"/>
                <a:cs typeface="+mn-cs"/>
              </a:rPr>
              <a:t>  2 %  7 =  2</a:t>
            </a:r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6F8C2E-3FA5-4F6D-BF49-1A614EA6B1D9}" type="slidenum">
              <a:rPr lang="ko-KR" altLang="en-US" smtClean="0"/>
              <a:pPr/>
              <a:t>8</a:t>
            </a:fld>
            <a:endParaRPr lang="en-US" altLang="ko-K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>
            <a:extLst>
              <a:ext uri="{FF2B5EF4-FFF2-40B4-BE49-F238E27FC236}">
                <a16:creationId xmlns:a16="http://schemas.microsoft.com/office/drawing/2014/main" id="{15B7C1A7-EBD3-4DA0-905E-1C9457A5C9A4}"/>
              </a:ext>
            </a:extLst>
          </p:cNvPr>
          <p:cNvGrpSpPr/>
          <p:nvPr/>
        </p:nvGrpSpPr>
        <p:grpSpPr>
          <a:xfrm>
            <a:off x="457200" y="1422003"/>
            <a:ext cx="6896486" cy="5304807"/>
            <a:chOff x="460162" y="238894"/>
            <a:chExt cx="7812360" cy="6265936"/>
          </a:xfrm>
        </p:grpSpPr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D9350B8C-3B29-4858-AD03-4836C1EC867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0162" y="238894"/>
              <a:ext cx="7812360" cy="2246692"/>
            </a:xfrm>
            <a:prstGeom prst="rect">
              <a:avLst/>
            </a:prstGeom>
          </p:spPr>
        </p:pic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C64E5A8A-5012-42D0-9C49-0C250693D32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0162" y="2485586"/>
              <a:ext cx="7812360" cy="4019244"/>
            </a:xfrm>
            <a:prstGeom prst="rect">
              <a:avLst/>
            </a:prstGeom>
          </p:spPr>
        </p:pic>
      </p:grp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err="1">
                <a:solidFill>
                  <a:schemeClr val="tx1"/>
                </a:solidFill>
              </a:rPr>
              <a:t>conversion.c</a:t>
            </a:r>
            <a:endParaRPr lang="en-US" altLang="ko-KR" dirty="0">
              <a:solidFill>
                <a:schemeClr val="tx1"/>
              </a:solidFill>
            </a:endParaRPr>
          </a:p>
        </p:txBody>
      </p:sp>
      <p:sp>
        <p:nvSpPr>
          <p:cNvPr id="9" name="AutoShape 30"/>
          <p:cNvSpPr>
            <a:spLocks/>
          </p:cNvSpPr>
          <p:nvPr/>
        </p:nvSpPr>
        <p:spPr bwMode="auto">
          <a:xfrm>
            <a:off x="4932040" y="3891104"/>
            <a:ext cx="3456384" cy="906048"/>
          </a:xfrm>
          <a:prstGeom prst="accentCallout2">
            <a:avLst>
              <a:gd name="adj1" fmla="val 17648"/>
              <a:gd name="adj2" fmla="val -3648"/>
              <a:gd name="adj3" fmla="val 17648"/>
              <a:gd name="adj4" fmla="val -16958"/>
              <a:gd name="adj5" fmla="val 120056"/>
              <a:gd name="adj6" fmla="val -38796"/>
            </a:avLst>
          </a:prstGeom>
          <a:solidFill>
            <a:srgbClr val="BCEFEE"/>
          </a:solidFill>
          <a:ln w="19050" algn="ctr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ko-KR" altLang="en-US" sz="1800" dirty="0">
                <a:latin typeface="Tahoma" panose="020B0604030504040204" pitchFamily="34" charset="0"/>
                <a:cs typeface="Tahoma" panose="020B0604030504040204" pitchFamily="34" charset="0"/>
              </a:rPr>
              <a:t>연산자 우선순위 때문에 괄호가 꼭 필요함</a:t>
            </a:r>
            <a:endParaRPr lang="en-US" altLang="ko-KR" sz="18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6F8C2E-3FA5-4F6D-BF49-1A614EA6B1D9}" type="slidenum">
              <a:rPr lang="ko-KR" altLang="en-US" smtClean="0"/>
              <a:pPr/>
              <a:t>9</a:t>
            </a:fld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2_모자이크">
  <a:themeElements>
    <a:clrScheme name="2_모자이크 9">
      <a:dk1>
        <a:srgbClr val="000000"/>
      </a:dk1>
      <a:lt1>
        <a:srgbClr val="FFFFFF"/>
      </a:lt1>
      <a:dk2>
        <a:srgbClr val="000000"/>
      </a:dk2>
      <a:lt2>
        <a:srgbClr val="440044"/>
      </a:lt2>
      <a:accent1>
        <a:srgbClr val="FFCCCC"/>
      </a:accent1>
      <a:accent2>
        <a:srgbClr val="790571"/>
      </a:accent2>
      <a:accent3>
        <a:srgbClr val="FFFFFF"/>
      </a:accent3>
      <a:accent4>
        <a:srgbClr val="000000"/>
      </a:accent4>
      <a:accent5>
        <a:srgbClr val="FFE2E2"/>
      </a:accent5>
      <a:accent6>
        <a:srgbClr val="6D0466"/>
      </a:accent6>
      <a:hlink>
        <a:srgbClr val="993366"/>
      </a:hlink>
      <a:folHlink>
        <a:srgbClr val="9F839F"/>
      </a:folHlink>
    </a:clrScheme>
    <a:fontScheme name="맑은고딕_Tahoma">
      <a:majorFont>
        <a:latin typeface="Tahoma"/>
        <a:ea typeface="맑은 고딕"/>
        <a:cs typeface=""/>
      </a:majorFont>
      <a:minorFont>
        <a:latin typeface="Tahoma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Console" pitchFamily="49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Console" pitchFamily="49" charset="0"/>
            <a:ea typeface="굴림" pitchFamily="50" charset="-127"/>
          </a:defRPr>
        </a:defPPr>
      </a:lstStyle>
    </a:lnDef>
  </a:objectDefaults>
  <a:extraClrSchemeLst>
    <a:extraClrScheme>
      <a:clrScheme name="2_모자이크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BFC1E402B583D243A3C554F6F4F17AB1" ma:contentTypeVersion="8" ma:contentTypeDescription="새 문서를 만듭니다." ma:contentTypeScope="" ma:versionID="9046bd18fe16b2697781b899c80c9df3">
  <xsd:schema xmlns:xsd="http://www.w3.org/2001/XMLSchema" xmlns:xs="http://www.w3.org/2001/XMLSchema" xmlns:p="http://schemas.microsoft.com/office/2006/metadata/properties" xmlns:ns3="14fbc630-f9ee-44d0-8c96-893ff621d69e" targetNamespace="http://schemas.microsoft.com/office/2006/metadata/properties" ma:root="true" ma:fieldsID="38064add94175b8e15f1465fa9a2db5a" ns3:_="">
    <xsd:import namespace="14fbc630-f9ee-44d0-8c96-893ff621d69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fbc630-f9ee-44d0-8c96-893ff621d69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81F2AD9-E5FA-473B-A53F-9344A2DF14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fbc630-f9ee-44d0-8c96-893ff621d6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A2FD53C-2362-4299-9CD0-13A98FECA75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D810DE7-8520-4FAC-940B-0156F287079A}">
  <ds:schemaRefs>
    <ds:schemaRef ds:uri="http://schemas.microsoft.com/office/2006/documentManagement/types"/>
    <ds:schemaRef ds:uri="http://purl.org/dc/dcmitype/"/>
    <ds:schemaRef ds:uri="http://purl.org/dc/terms/"/>
    <ds:schemaRef ds:uri="http://schemas.microsoft.com/office/infopath/2007/PartnerControls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14fbc630-f9ee-44d0-8c96-893ff621d69e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Box-Tahoma굴림-Violet</Template>
  <TotalTime>1221</TotalTime>
  <Words>2699</Words>
  <Application>Microsoft Office PowerPoint</Application>
  <PresentationFormat>화면 슬라이드 쇼(4:3)</PresentationFormat>
  <Paragraphs>559</Paragraphs>
  <Slides>57</Slides>
  <Notes>46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57</vt:i4>
      </vt:variant>
    </vt:vector>
  </HeadingPairs>
  <TitlesOfParts>
    <vt:vector size="64" baseType="lpstr">
      <vt:lpstr>굴림</vt:lpstr>
      <vt:lpstr>맑은 고딕</vt:lpstr>
      <vt:lpstr>Lucida Console</vt:lpstr>
      <vt:lpstr>Tahoma</vt:lpstr>
      <vt:lpstr>Times New Roman</vt:lpstr>
      <vt:lpstr>Wingdings</vt:lpstr>
      <vt:lpstr>2_모자이크</vt:lpstr>
      <vt:lpstr>PowerPoint 프레젠테이션</vt:lpstr>
      <vt:lpstr>Chap 05 연산자 </vt:lpstr>
      <vt:lpstr>이 장의 내용 </vt:lpstr>
      <vt:lpstr>5.1 연산자와 수식</vt:lpstr>
      <vt:lpstr>연산자와 수식 </vt:lpstr>
      <vt:lpstr>연산자</vt:lpstr>
      <vt:lpstr>산술 연산자 </vt:lpstr>
      <vt:lpstr>나머지 연산(remainder operation) </vt:lpstr>
      <vt:lpstr>conversion.c</vt:lpstr>
      <vt:lpstr>연산자 우선순위</vt:lpstr>
      <vt:lpstr>결합순서</vt:lpstr>
      <vt:lpstr>자동 형 변환</vt:lpstr>
      <vt:lpstr>확장 변환</vt:lpstr>
      <vt:lpstr>대입 변환</vt:lpstr>
      <vt:lpstr>수동 형 변환 </vt:lpstr>
      <vt:lpstr>수동 형 변환 예</vt:lpstr>
      <vt:lpstr>5.2 순수한 연산자</vt:lpstr>
      <vt:lpstr>관계 연산자 </vt:lpstr>
      <vt:lpstr>관계 연산자</vt:lpstr>
      <vt:lpstr>논리 연산자</vt:lpstr>
      <vt:lpstr>논리 연산자의 진리표</vt:lpstr>
      <vt:lpstr>scoreinput.c</vt:lpstr>
      <vt:lpstr>단락회로 계산</vt:lpstr>
      <vt:lpstr>조건연산자</vt:lpstr>
      <vt:lpstr>조건연산자에서 단락회로 계산</vt:lpstr>
      <vt:lpstr>비트 연산자 </vt:lpstr>
      <vt:lpstr>비트 이동 연산자</vt:lpstr>
      <vt:lpstr>shift.c</vt:lpstr>
      <vt:lpstr>비트 연산자 진리표</vt:lpstr>
      <vt:lpstr>bit.c</vt:lpstr>
      <vt:lpstr>비트 연산 사용 예</vt:lpstr>
      <vt:lpstr>5.3 부수효과를 내는 연산자</vt:lpstr>
      <vt:lpstr>대입 연산자</vt:lpstr>
      <vt:lpstr>대입 수식의 값</vt:lpstr>
      <vt:lpstr>누적대입 연산자</vt:lpstr>
      <vt:lpstr>증감연산자</vt:lpstr>
      <vt:lpstr>증가연산자 전치와 후치 비교</vt:lpstr>
      <vt:lpstr>감소연산자 전치와 후치 비교</vt:lpstr>
      <vt:lpstr>incr.c</vt:lpstr>
      <vt:lpstr>증감연산자에 관한 조언</vt:lpstr>
      <vt:lpstr>5.4 우선순위와 결합순서 정리</vt:lpstr>
      <vt:lpstr>C 연산자의 우선순위와 결합순서</vt:lpstr>
      <vt:lpstr>우선순위와 결합순서 기억 요령</vt:lpstr>
      <vt:lpstr>여러 의미로 사용되는 연산 기호</vt:lpstr>
      <vt:lpstr>5.5 사용자 정의 연산</vt:lpstr>
      <vt:lpstr>함수를 이용한 사용자 정의 연산</vt:lpstr>
      <vt:lpstr>매크로 사용 시 주의사항</vt:lpstr>
      <vt:lpstr>PowerPoint 프레젠테이션</vt:lpstr>
      <vt:lpstr>Key Point 1</vt:lpstr>
      <vt:lpstr>Key Point 2 </vt:lpstr>
      <vt:lpstr>Key Point 3</vt:lpstr>
      <vt:lpstr>Key Point 4</vt:lpstr>
      <vt:lpstr>프로그래밍 실습</vt:lpstr>
      <vt:lpstr>▶ 프로그래밍 실습 1 (1/2)</vt:lpstr>
      <vt:lpstr>▶ 프로그래밍 실습 1 (2/2)</vt:lpstr>
      <vt:lpstr>▶ 프로그래밍 실습 2</vt:lpstr>
      <vt:lpstr>▶ 프로그래밍 실습 3</vt:lpstr>
    </vt:vector>
  </TitlesOfParts>
  <Company>숙명여자대학교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05 순수한 연산자</dc:title>
  <dc:creator>창병모</dc:creator>
  <cp:lastModifiedBy>인피니티북스 편집부</cp:lastModifiedBy>
  <cp:revision>235</cp:revision>
  <cp:lastPrinted>1995-10-08T01:49:42Z</cp:lastPrinted>
  <dcterms:created xsi:type="dcterms:W3CDTF">1995-11-01T10:23:08Z</dcterms:created>
  <dcterms:modified xsi:type="dcterms:W3CDTF">2020-09-21T00:55:51Z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0x010100BFC1E402B583D243A3C554F6F4F17AB1</vt:lpwstr>
  </property>
</Properties>
</file>