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7" r:id="rId1"/>
  </p:sldMasterIdLst>
  <p:notesMasterIdLst>
    <p:notesMasterId r:id="rId45"/>
  </p:notesMasterIdLst>
  <p:handoutMasterIdLst>
    <p:handoutMasterId r:id="rId46"/>
  </p:handoutMasterIdLst>
  <p:sldIdLst>
    <p:sldId id="403" r:id="rId2"/>
    <p:sldId id="291" r:id="rId3"/>
    <p:sldId id="371" r:id="rId4"/>
    <p:sldId id="372" r:id="rId5"/>
    <p:sldId id="298" r:id="rId6"/>
    <p:sldId id="338" r:id="rId7"/>
    <p:sldId id="373" r:id="rId8"/>
    <p:sldId id="339" r:id="rId9"/>
    <p:sldId id="342" r:id="rId10"/>
    <p:sldId id="343" r:id="rId11"/>
    <p:sldId id="352" r:id="rId12"/>
    <p:sldId id="353" r:id="rId13"/>
    <p:sldId id="355" r:id="rId14"/>
    <p:sldId id="358" r:id="rId15"/>
    <p:sldId id="359" r:id="rId16"/>
    <p:sldId id="361" r:id="rId17"/>
    <p:sldId id="362" r:id="rId18"/>
    <p:sldId id="364" r:id="rId19"/>
    <p:sldId id="363" r:id="rId20"/>
    <p:sldId id="386" r:id="rId21"/>
    <p:sldId id="344" r:id="rId22"/>
    <p:sldId id="365" r:id="rId23"/>
    <p:sldId id="345" r:id="rId24"/>
    <p:sldId id="374" r:id="rId25"/>
    <p:sldId id="375" r:id="rId26"/>
    <p:sldId id="376" r:id="rId27"/>
    <p:sldId id="377" r:id="rId28"/>
    <p:sldId id="341" r:id="rId29"/>
    <p:sldId id="378" r:id="rId30"/>
    <p:sldId id="367" r:id="rId31"/>
    <p:sldId id="347" r:id="rId32"/>
    <p:sldId id="389" r:id="rId33"/>
    <p:sldId id="385" r:id="rId34"/>
    <p:sldId id="350" r:id="rId35"/>
    <p:sldId id="388" r:id="rId36"/>
    <p:sldId id="380" r:id="rId37"/>
    <p:sldId id="382" r:id="rId38"/>
    <p:sldId id="383" r:id="rId39"/>
    <p:sldId id="384" r:id="rId40"/>
    <p:sldId id="340" r:id="rId41"/>
    <p:sldId id="381" r:id="rId42"/>
    <p:sldId id="351" r:id="rId43"/>
    <p:sldId id="369" r:id="rId44"/>
  </p:sldIdLst>
  <p:sldSz cx="9144000" cy="6858000" type="screen4x3"/>
  <p:notesSz cx="6858000" cy="9144000"/>
  <p:defaultTextStyle>
    <a:defPPr>
      <a:defRPr lang="en-US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5">
          <p15:clr>
            <a:srgbClr val="A4A3A4"/>
          </p15:clr>
        </p15:guide>
        <p15:guide id="2" pos="144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3FF"/>
    <a:srgbClr val="FFFFCC"/>
    <a:srgbClr val="ECFFD9"/>
    <a:srgbClr val="B2B2B2"/>
    <a:srgbClr val="990000"/>
    <a:srgbClr val="FFFF00"/>
    <a:srgbClr val="FF33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39" autoAdjust="0"/>
    <p:restoredTop sz="86332" autoAdjust="0"/>
  </p:normalViewPr>
  <p:slideViewPr>
    <p:cSldViewPr>
      <p:cViewPr varScale="1">
        <p:scale>
          <a:sx n="98" d="100"/>
          <a:sy n="98" d="100"/>
        </p:scale>
        <p:origin x="1572" y="90"/>
      </p:cViewPr>
      <p:guideLst>
        <p:guide orient="horz" pos="2285"/>
        <p:guide pos="14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69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ko-K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ko-K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1E67B198-F786-42DE-97AF-8F3619EF2878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ko-KR" altLang="ko-K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endParaRPr lang="ko-KR" altLang="ko-K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ko-KR"/>
              <a:t>마스터 문자열 유형 편집</a:t>
            </a:r>
          </a:p>
          <a:p>
            <a:pPr lvl="1"/>
            <a:r>
              <a:rPr lang="ko-KR" altLang="ko-KR"/>
              <a:t>둘째 수준</a:t>
            </a:r>
          </a:p>
          <a:p>
            <a:pPr lvl="2"/>
            <a:r>
              <a:rPr lang="ko-KR" altLang="ko-KR"/>
              <a:t>셋째 수준</a:t>
            </a:r>
          </a:p>
          <a:p>
            <a:pPr lvl="3"/>
            <a:r>
              <a:rPr lang="ko-KR" altLang="ko-KR"/>
              <a:t>넷째 수준</a:t>
            </a:r>
          </a:p>
          <a:p>
            <a:pPr lvl="4"/>
            <a:r>
              <a:rPr lang="ko-KR" altLang="ko-KR"/>
              <a:t>다섯째 수준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ko-KR" altLang="ko-K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8EBB6049-6B10-444B-90BE-DCB7962646E6}" type="slidenum">
              <a:rPr lang="ko-KR" altLang="ko-KR"/>
              <a:pPr/>
              <a:t>‹#›</a:t>
            </a:fld>
            <a:endParaRPr lang="ko-KR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748393-7DE6-4A19-B453-D867696931DF}" type="slidenum">
              <a:rPr lang="ko-KR" altLang="ko-KR"/>
              <a:pPr/>
              <a:t>2</a:t>
            </a:fld>
            <a:endParaRPr lang="ko-KR" altLang="ko-KR"/>
          </a:p>
        </p:txBody>
      </p:sp>
      <p:sp>
        <p:nvSpPr>
          <p:cNvPr id="32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이 슬라이드는 부산대학교 우균이 작성하였습니다</a:t>
            </a:r>
            <a:r>
              <a:rPr lang="en-US" altLang="ko-KR"/>
              <a:t>. </a:t>
            </a:r>
            <a:r>
              <a:rPr lang="ko-KR" altLang="en-US"/>
              <a:t>오류나 수정할 사항 있으면 </a:t>
            </a:r>
            <a:r>
              <a:rPr lang="en-US" altLang="ko-KR"/>
              <a:t>woogyun@pusan.ac.kr</a:t>
            </a:r>
            <a:r>
              <a:rPr lang="ko-KR" altLang="en-US"/>
              <a:t>로 연락 주세요</a:t>
            </a:r>
            <a:r>
              <a:rPr lang="en-US" altLang="ko-KR"/>
              <a:t>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21FC2B-A0F9-4AE7-BA7E-F8D4EFF5F57D}" type="slidenum">
              <a:rPr lang="ko-KR" altLang="ko-KR"/>
              <a:pPr/>
              <a:t>11</a:t>
            </a:fld>
            <a:endParaRPr lang="ko-KR" altLang="ko-KR"/>
          </a:p>
        </p:txBody>
      </p:sp>
      <p:sp>
        <p:nvSpPr>
          <p:cNvPr id="34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18714E-A865-4270-A847-32D60836CB5C}" type="slidenum">
              <a:rPr lang="ko-KR" altLang="ko-KR"/>
              <a:pPr/>
              <a:t>12</a:t>
            </a:fld>
            <a:endParaRPr lang="ko-KR" altLang="ko-KR"/>
          </a:p>
        </p:txBody>
      </p:sp>
      <p:sp>
        <p:nvSpPr>
          <p:cNvPr id="347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ECFFE6-28C0-4C66-866A-BA9645A9B173}" type="slidenum">
              <a:rPr lang="ko-KR" altLang="ko-KR"/>
              <a:pPr/>
              <a:t>13</a:t>
            </a:fld>
            <a:endParaRPr lang="ko-KR" altLang="ko-KR"/>
          </a:p>
        </p:txBody>
      </p:sp>
      <p:sp>
        <p:nvSpPr>
          <p:cNvPr id="353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668B68-FD2B-4690-8E71-C1D107BF6C43}" type="slidenum">
              <a:rPr lang="ko-KR" altLang="ko-KR"/>
              <a:pPr/>
              <a:t>14</a:t>
            </a:fld>
            <a:endParaRPr lang="ko-KR" altLang="ko-KR"/>
          </a:p>
        </p:txBody>
      </p:sp>
      <p:sp>
        <p:nvSpPr>
          <p:cNvPr id="359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255A04-1877-4C9E-96BD-63BE10C80894}" type="slidenum">
              <a:rPr lang="ko-KR" altLang="ko-KR"/>
              <a:pPr/>
              <a:t>15</a:t>
            </a:fld>
            <a:endParaRPr lang="ko-KR" altLang="ko-KR"/>
          </a:p>
        </p:txBody>
      </p:sp>
      <p:sp>
        <p:nvSpPr>
          <p:cNvPr id="362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0D2295-93F4-490B-89E3-577D09CA2342}" type="slidenum">
              <a:rPr lang="ko-KR" altLang="ko-KR"/>
              <a:pPr/>
              <a:t>16</a:t>
            </a:fld>
            <a:endParaRPr lang="ko-KR" altLang="ko-KR"/>
          </a:p>
        </p:txBody>
      </p:sp>
      <p:sp>
        <p:nvSpPr>
          <p:cNvPr id="366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05F55F-91B0-4E16-A34A-0899E65DF235}" type="slidenum">
              <a:rPr lang="ko-KR" altLang="ko-KR"/>
              <a:pPr/>
              <a:t>17</a:t>
            </a:fld>
            <a:endParaRPr lang="ko-KR" altLang="ko-KR"/>
          </a:p>
        </p:txBody>
      </p:sp>
      <p:sp>
        <p:nvSpPr>
          <p:cNvPr id="375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A5BA42-B5B2-4952-BB5F-25A4C4095085}" type="slidenum">
              <a:rPr lang="ko-KR" altLang="ko-KR"/>
              <a:pPr/>
              <a:t>18</a:t>
            </a:fld>
            <a:endParaRPr lang="ko-KR" altLang="ko-KR"/>
          </a:p>
        </p:txBody>
      </p:sp>
      <p:sp>
        <p:nvSpPr>
          <p:cNvPr id="377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139DD6-0BFD-4952-9041-34625D8DDD08}" type="slidenum">
              <a:rPr lang="ko-KR" altLang="ko-KR"/>
              <a:pPr/>
              <a:t>19</a:t>
            </a:fld>
            <a:endParaRPr lang="ko-KR" altLang="ko-KR"/>
          </a:p>
        </p:txBody>
      </p:sp>
      <p:sp>
        <p:nvSpPr>
          <p:cNvPr id="376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444308-E849-4978-A059-CC8B156132D6}" type="slidenum">
              <a:rPr lang="ko-KR" altLang="ko-KR"/>
              <a:pPr/>
              <a:t>21</a:t>
            </a:fld>
            <a:endParaRPr lang="ko-KR" altLang="ko-KR"/>
          </a:p>
        </p:txBody>
      </p:sp>
      <p:sp>
        <p:nvSpPr>
          <p:cNvPr id="332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33B26E-79D7-4E62-A285-D8FFEDE3E569}" type="slidenum">
              <a:rPr lang="ko-KR" altLang="ko-KR"/>
              <a:pPr/>
              <a:t>3</a:t>
            </a:fld>
            <a:endParaRPr lang="ko-KR" altLang="ko-KR"/>
          </a:p>
        </p:txBody>
      </p:sp>
      <p:sp>
        <p:nvSpPr>
          <p:cNvPr id="395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469BD-DF67-4FCC-A57E-A2B3687E0398}" type="slidenum">
              <a:rPr lang="ko-KR" altLang="ko-KR"/>
              <a:pPr/>
              <a:t>22</a:t>
            </a:fld>
            <a:endParaRPr lang="ko-KR" altLang="ko-KR"/>
          </a:p>
        </p:txBody>
      </p:sp>
      <p:sp>
        <p:nvSpPr>
          <p:cNvPr id="38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434CC9-F1CB-47D8-A02B-A0FF7A6B4B3C}" type="slidenum">
              <a:rPr lang="ko-KR" altLang="ko-KR"/>
              <a:pPr/>
              <a:t>23</a:t>
            </a:fld>
            <a:endParaRPr lang="ko-KR" altLang="ko-KR"/>
          </a:p>
        </p:txBody>
      </p:sp>
      <p:sp>
        <p:nvSpPr>
          <p:cNvPr id="334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E5FAD4-2277-43D7-BADB-18B6EE265C64}" type="slidenum">
              <a:rPr lang="ko-KR" altLang="ko-KR"/>
              <a:pPr/>
              <a:t>24</a:t>
            </a:fld>
            <a:endParaRPr lang="ko-KR" altLang="ko-KR"/>
          </a:p>
        </p:txBody>
      </p:sp>
      <p:sp>
        <p:nvSpPr>
          <p:cNvPr id="403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FBC06A-4329-432E-BE53-494579C9295A}" type="slidenum">
              <a:rPr lang="ko-KR" altLang="ko-KR"/>
              <a:pPr/>
              <a:t>25</a:t>
            </a:fld>
            <a:endParaRPr lang="ko-KR" altLang="ko-KR"/>
          </a:p>
        </p:txBody>
      </p:sp>
      <p:sp>
        <p:nvSpPr>
          <p:cNvPr id="405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0177A8-D44C-406A-9D4F-980F8461EC52}" type="slidenum">
              <a:rPr lang="ko-KR" altLang="ko-KR"/>
              <a:pPr/>
              <a:t>26</a:t>
            </a:fld>
            <a:endParaRPr lang="ko-KR" altLang="ko-KR"/>
          </a:p>
        </p:txBody>
      </p:sp>
      <p:sp>
        <p:nvSpPr>
          <p:cNvPr id="407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DD4E91-2F7F-464F-B49A-F690A21DC54A}" type="slidenum">
              <a:rPr lang="ko-KR" altLang="ko-KR"/>
              <a:pPr/>
              <a:t>27</a:t>
            </a:fld>
            <a:endParaRPr lang="ko-KR" altLang="ko-KR"/>
          </a:p>
        </p:txBody>
      </p:sp>
      <p:sp>
        <p:nvSpPr>
          <p:cNvPr id="41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8D7D60-4E39-4773-8707-7EA59536BEAF}" type="slidenum">
              <a:rPr lang="ko-KR" altLang="ko-KR"/>
              <a:pPr/>
              <a:t>28</a:t>
            </a:fld>
            <a:endParaRPr lang="ko-KR" altLang="ko-KR"/>
          </a:p>
        </p:txBody>
      </p:sp>
      <p:sp>
        <p:nvSpPr>
          <p:cNvPr id="335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F080A9-E6C2-4453-ABC7-39D9D0020329}" type="slidenum">
              <a:rPr lang="ko-KR" altLang="ko-KR"/>
              <a:pPr/>
              <a:t>29</a:t>
            </a:fld>
            <a:endParaRPr lang="ko-KR" altLang="ko-KR"/>
          </a:p>
        </p:txBody>
      </p:sp>
      <p:sp>
        <p:nvSpPr>
          <p:cNvPr id="415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C4EFE9-2001-4D50-A14B-22959041E33D}" type="slidenum">
              <a:rPr lang="ko-KR" altLang="ko-KR"/>
              <a:pPr/>
              <a:t>30</a:t>
            </a:fld>
            <a:endParaRPr lang="ko-KR" altLang="ko-KR"/>
          </a:p>
        </p:txBody>
      </p:sp>
      <p:sp>
        <p:nvSpPr>
          <p:cNvPr id="386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6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0D4658-B181-41CA-9283-57B0C2F30937}" type="slidenum">
              <a:rPr lang="ko-KR" altLang="ko-KR"/>
              <a:pPr/>
              <a:t>31</a:t>
            </a:fld>
            <a:endParaRPr lang="ko-KR" altLang="ko-KR"/>
          </a:p>
        </p:txBody>
      </p:sp>
      <p:sp>
        <p:nvSpPr>
          <p:cNvPr id="33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7952B1-7874-4E99-907C-0BF57F490721}" type="slidenum">
              <a:rPr lang="ko-KR" altLang="ko-KR"/>
              <a:pPr/>
              <a:t>4</a:t>
            </a:fld>
            <a:endParaRPr lang="ko-KR" altLang="ko-KR"/>
          </a:p>
        </p:txBody>
      </p:sp>
      <p:sp>
        <p:nvSpPr>
          <p:cNvPr id="397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F080A9-E6C2-4453-ABC7-39D9D0020329}" type="slidenum">
              <a:rPr lang="ko-KR" altLang="ko-KR"/>
              <a:pPr/>
              <a:t>32</a:t>
            </a:fld>
            <a:endParaRPr lang="ko-KR" altLang="ko-KR"/>
          </a:p>
        </p:txBody>
      </p:sp>
      <p:sp>
        <p:nvSpPr>
          <p:cNvPr id="415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424442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F78A4A-2BBA-4D30-A9DD-5F2755937EBF}" type="slidenum">
              <a:rPr lang="ko-KR" altLang="ko-KR"/>
              <a:pPr/>
              <a:t>33</a:t>
            </a:fld>
            <a:endParaRPr lang="ko-KR" altLang="ko-KR"/>
          </a:p>
        </p:txBody>
      </p:sp>
      <p:sp>
        <p:nvSpPr>
          <p:cNvPr id="432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ADCCD6-E9C9-4E37-A997-C3D5DBA60FFD}" type="slidenum">
              <a:rPr lang="ko-KR" altLang="ko-KR"/>
              <a:pPr/>
              <a:t>34</a:t>
            </a:fld>
            <a:endParaRPr lang="ko-KR" altLang="ko-KR"/>
          </a:p>
        </p:txBody>
      </p:sp>
      <p:sp>
        <p:nvSpPr>
          <p:cNvPr id="338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F78A4A-2BBA-4D30-A9DD-5F2755937EBF}" type="slidenum">
              <a:rPr lang="ko-KR" altLang="ko-KR"/>
              <a:pPr/>
              <a:t>35</a:t>
            </a:fld>
            <a:endParaRPr lang="ko-KR" altLang="ko-KR"/>
          </a:p>
        </p:txBody>
      </p:sp>
      <p:sp>
        <p:nvSpPr>
          <p:cNvPr id="432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057318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1FBF9D-1899-4998-B283-011EFF49A573}" type="slidenum">
              <a:rPr lang="ko-KR" altLang="ko-KR"/>
              <a:pPr/>
              <a:t>36</a:t>
            </a:fld>
            <a:endParaRPr lang="ko-KR" altLang="ko-KR"/>
          </a:p>
        </p:txBody>
      </p:sp>
      <p:sp>
        <p:nvSpPr>
          <p:cNvPr id="419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20A0A5-0FD8-4276-8C90-2A62C5B7F068}" type="slidenum">
              <a:rPr lang="ko-KR" altLang="ko-KR"/>
              <a:pPr/>
              <a:t>37</a:t>
            </a:fld>
            <a:endParaRPr lang="ko-KR" altLang="ko-KR"/>
          </a:p>
        </p:txBody>
      </p:sp>
      <p:sp>
        <p:nvSpPr>
          <p:cNvPr id="423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C5C900-F094-4A6F-B364-06F28ECD2658}" type="slidenum">
              <a:rPr lang="ko-KR" altLang="ko-KR"/>
              <a:pPr/>
              <a:t>38</a:t>
            </a:fld>
            <a:endParaRPr lang="ko-KR" altLang="ko-KR"/>
          </a:p>
        </p:txBody>
      </p:sp>
      <p:sp>
        <p:nvSpPr>
          <p:cNvPr id="425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2453FF-9011-41DD-BCED-B967E823398F}" type="slidenum">
              <a:rPr lang="ko-KR" altLang="ko-KR"/>
              <a:pPr/>
              <a:t>39</a:t>
            </a:fld>
            <a:endParaRPr lang="ko-KR" altLang="ko-KR"/>
          </a:p>
        </p:txBody>
      </p:sp>
      <p:sp>
        <p:nvSpPr>
          <p:cNvPr id="428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89037B-8FBF-46AD-9767-1CC5C7F142D5}" type="slidenum">
              <a:rPr lang="ko-KR" altLang="ko-KR"/>
              <a:pPr/>
              <a:t>40</a:t>
            </a:fld>
            <a:endParaRPr lang="ko-KR" altLang="ko-KR"/>
          </a:p>
        </p:txBody>
      </p:sp>
      <p:sp>
        <p:nvSpPr>
          <p:cNvPr id="33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5E1C5F-9D89-4DB8-A391-F32BF47743DE}" type="slidenum">
              <a:rPr lang="ko-KR" altLang="ko-KR"/>
              <a:pPr/>
              <a:t>41</a:t>
            </a:fld>
            <a:endParaRPr lang="ko-KR" altLang="ko-KR"/>
          </a:p>
        </p:txBody>
      </p:sp>
      <p:sp>
        <p:nvSpPr>
          <p:cNvPr id="421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891F3E-8447-48D8-B959-E1689584C53A}" type="slidenum">
              <a:rPr lang="ko-KR" altLang="ko-KR"/>
              <a:pPr/>
              <a:t>5</a:t>
            </a:fld>
            <a:endParaRPr lang="ko-KR" altLang="ko-KR"/>
          </a:p>
        </p:txBody>
      </p:sp>
      <p:sp>
        <p:nvSpPr>
          <p:cNvPr id="32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3B9F1B-1EF6-4CDB-920F-118C15DCCE26}" type="slidenum">
              <a:rPr lang="ko-KR" altLang="ko-KR"/>
              <a:pPr/>
              <a:t>42</a:t>
            </a:fld>
            <a:endParaRPr lang="ko-KR" altLang="ko-KR"/>
          </a:p>
        </p:txBody>
      </p:sp>
      <p:sp>
        <p:nvSpPr>
          <p:cNvPr id="340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6A3B45-130B-4937-B3A2-C153033A83C6}" type="slidenum">
              <a:rPr lang="ko-KR" altLang="ko-KR"/>
              <a:pPr/>
              <a:t>43</a:t>
            </a:fld>
            <a:endParaRPr lang="ko-KR" altLang="ko-KR"/>
          </a:p>
        </p:txBody>
      </p:sp>
      <p:sp>
        <p:nvSpPr>
          <p:cNvPr id="39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C70F09-59A6-4B3C-A44C-0AC81C08FB2B}" type="slidenum">
              <a:rPr lang="ko-KR" altLang="ko-KR"/>
              <a:pPr/>
              <a:t>6</a:t>
            </a:fld>
            <a:endParaRPr lang="ko-KR" altLang="ko-KR"/>
          </a:p>
        </p:txBody>
      </p:sp>
      <p:sp>
        <p:nvSpPr>
          <p:cNvPr id="32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070506-1600-401C-9EB4-E64D13B7C9CB}" type="slidenum">
              <a:rPr lang="ko-KR" altLang="ko-KR"/>
              <a:pPr/>
              <a:t>7</a:t>
            </a:fld>
            <a:endParaRPr lang="ko-KR" altLang="ko-KR"/>
          </a:p>
        </p:txBody>
      </p:sp>
      <p:sp>
        <p:nvSpPr>
          <p:cNvPr id="399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E586C0-9D0B-4EE1-8B1A-7E9977D87633}" type="slidenum">
              <a:rPr lang="ko-KR" altLang="ko-KR"/>
              <a:pPr/>
              <a:t>8</a:t>
            </a:fld>
            <a:endParaRPr lang="ko-KR" altLang="ko-KR"/>
          </a:p>
        </p:txBody>
      </p:sp>
      <p:sp>
        <p:nvSpPr>
          <p:cNvPr id="32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327FE8-CB87-41D7-94F8-27E63C090AAC}" type="slidenum">
              <a:rPr lang="ko-KR" altLang="ko-KR"/>
              <a:pPr/>
              <a:t>9</a:t>
            </a:fld>
            <a:endParaRPr lang="ko-KR" altLang="ko-KR"/>
          </a:p>
        </p:txBody>
      </p:sp>
      <p:sp>
        <p:nvSpPr>
          <p:cNvPr id="33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BE9AAF-AEE5-457A-BDFB-6CAC2625A428}" type="slidenum">
              <a:rPr lang="ko-KR" altLang="ko-KR"/>
              <a:pPr/>
              <a:t>10</a:t>
            </a:fld>
            <a:endParaRPr lang="ko-KR" altLang="ko-KR"/>
          </a:p>
        </p:txBody>
      </p:sp>
      <p:sp>
        <p:nvSpPr>
          <p:cNvPr id="331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358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23587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latinLnBrk="0"/>
              <a:endParaRPr kumimoji="0" lang="ko-KR" altLang="en-US" sz="2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323588" name="Group 4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323589" name="Rectangle 5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latinLnBrk="0"/>
                <a:endParaRPr kumimoji="0" lang="ko-KR" altLang="en-US" sz="2400">
                  <a:latin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grpSp>
            <p:nvGrpSpPr>
              <p:cNvPr id="323590" name="Group 6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323591" name="Group 7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323592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593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594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595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596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597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598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599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323600" name="Rectangle 16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latinLnBrk="0"/>
                  <a:endParaRPr kumimoji="0" lang="ko-KR" altLang="en-US" sz="2400">
                    <a:latin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</p:grpSp>
        </p:grpSp>
      </p:grpSp>
      <p:sp>
        <p:nvSpPr>
          <p:cNvPr id="323601" name="Rectangle 17"/>
          <p:cNvSpPr>
            <a:spLocks noChangeArrowheads="1"/>
          </p:cNvSpPr>
          <p:nvPr/>
        </p:nvSpPr>
        <p:spPr bwMode="auto">
          <a:xfrm>
            <a:off x="0" y="1747838"/>
            <a:ext cx="582613" cy="6334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23602" name="Rectangle 18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endParaRPr lang="en-US" altLang="ko-KR"/>
          </a:p>
        </p:txBody>
      </p:sp>
      <p:sp>
        <p:nvSpPr>
          <p:cNvPr id="323603" name="Rectangle 1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endParaRPr lang="en-US" altLang="ko-KR"/>
          </a:p>
        </p:txBody>
      </p:sp>
      <p:sp>
        <p:nvSpPr>
          <p:cNvPr id="323604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fld id="{97D169D6-1381-4CEB-A309-9E189E3582CA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323605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1763713" y="1773238"/>
            <a:ext cx="7227887" cy="1727200"/>
          </a:xfrm>
        </p:spPr>
        <p:txBody>
          <a:bodyPr/>
          <a:lstStyle>
            <a:lvl1pPr>
              <a:defRPr sz="4600"/>
            </a:lvl1pPr>
          </a:lstStyle>
          <a:p>
            <a:pPr lvl="0"/>
            <a:r>
              <a:rPr lang="ko-KR" altLang="en-US" noProof="0" dirty="0"/>
              <a:t>마스터 제목 스타일 편집</a:t>
            </a:r>
          </a:p>
        </p:txBody>
      </p:sp>
      <p:sp>
        <p:nvSpPr>
          <p:cNvPr id="323606" name="Rectangle 22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005263"/>
            <a:ext cx="6019800" cy="2014537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600" b="1"/>
            </a:lvl1pPr>
          </a:lstStyle>
          <a:p>
            <a:pPr lvl="0"/>
            <a:r>
              <a:rPr lang="ko-KR" altLang="en-US" noProof="0" dirty="0"/>
              <a:t>마스터 부제목 스타일 편집</a:t>
            </a:r>
          </a:p>
        </p:txBody>
      </p:sp>
      <p:grpSp>
        <p:nvGrpSpPr>
          <p:cNvPr id="323607" name="Group 2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23608" name="Rectangle 24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latinLnBrk="0"/>
              <a:endParaRPr kumimoji="0" lang="ko-KR" altLang="en-US" sz="2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323609" name="Group 25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323610" name="Rectangle 26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latinLnBrk="0"/>
                <a:endParaRPr kumimoji="0" lang="ko-KR" altLang="en-US" sz="2400">
                  <a:latin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grpSp>
            <p:nvGrpSpPr>
              <p:cNvPr id="323611" name="Group 27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323612" name="Group 28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32361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614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615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616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617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618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619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323620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323621" name="Rectangle 37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latinLnBrk="0"/>
                  <a:endParaRPr kumimoji="0" lang="ko-KR" altLang="en-US" sz="2400">
                    <a:latin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</p:grpSp>
        </p:grpSp>
      </p:grpSp>
      <p:grpSp>
        <p:nvGrpSpPr>
          <p:cNvPr id="323622" name="Group 38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23623" name="Rectangle 39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latinLnBrk="0"/>
              <a:endParaRPr kumimoji="0" lang="ko-KR" altLang="en-US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323624" name="Group 40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323625" name="Rectangle 41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latinLnBrk="0"/>
                <a:endParaRPr kumimoji="0" lang="ko-KR" altLang="en-US" sz="2400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323626" name="Group 42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323627" name="Group 43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323628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29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0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1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2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3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4" name="Rectangle 50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3635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latinLnBrk="0"/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323636" name="Rectangle 52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latinLnBrk="0"/>
                  <a:endParaRPr kumimoji="0" lang="ko-KR" altLang="en-US" sz="2400">
                    <a:latin typeface="Times New Roman" panose="02020603050405020304" pitchFamily="18" charset="0"/>
                  </a:endParaRPr>
                </a:p>
              </p:txBody>
            </p:sp>
          </p:grpSp>
        </p:grp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1181F61-2F3C-456D-AB35-48875D57AA2C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92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9769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9769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88DDB8-4445-47BD-8CB3-F3EE31A94DF3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96155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51F4A1-692F-4470-AEA9-A140FECC5A69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8429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52AB3E-6C8B-4B22-B9C7-31F5C0C0351F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23674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82441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82441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03B9930-6F9F-4834-91AA-03F0FE7F122A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34343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7A1AA8F-4DA6-4C8A-8766-3F2EDFD7AC9A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9" name="날짜 개체 틀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2468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C1F44B9-9885-4441-8C2A-A213D06F451E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630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7A1923-8172-4466-ADCB-9A328AF4579C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19315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D174D40-A162-4FB8-967E-DBBB30BE7E1B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77691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736777-A8F0-443A-89AF-6FEB427792A5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48829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>
                <a:latin typeface="+mn-ea"/>
              </a:defRPr>
            </a:lvl1pPr>
          </a:lstStyle>
          <a:p>
            <a:endParaRPr lang="en-US" altLang="ko-KR"/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+mn-ea"/>
              </a:defRPr>
            </a:lvl1pPr>
          </a:lstStyle>
          <a:p>
            <a:fld id="{D941CC70-63FE-4CDB-88F0-88944934016E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322564" name="Rectangle 4"/>
          <p:cNvSpPr>
            <a:spLocks noChangeArrowheads="1"/>
          </p:cNvSpPr>
          <p:nvPr/>
        </p:nvSpPr>
        <p:spPr bwMode="auto">
          <a:xfrm>
            <a:off x="0" y="0"/>
            <a:ext cx="285750" cy="533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322565" name="Rectangle 5"/>
          <p:cNvSpPr>
            <a:spLocks noChangeArrowheads="1"/>
          </p:cNvSpPr>
          <p:nvPr/>
        </p:nvSpPr>
        <p:spPr bwMode="auto">
          <a:xfrm>
            <a:off x="684213" y="134938"/>
            <a:ext cx="8459787" cy="6985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322566" name="Rectangle 6"/>
          <p:cNvSpPr>
            <a:spLocks noChangeArrowheads="1"/>
          </p:cNvSpPr>
          <p:nvPr/>
        </p:nvSpPr>
        <p:spPr bwMode="auto">
          <a:xfrm>
            <a:off x="409575" y="134938"/>
            <a:ext cx="138113" cy="141287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322567" name="Rectangle 7"/>
          <p:cNvSpPr>
            <a:spLocks noChangeArrowheads="1"/>
          </p:cNvSpPr>
          <p:nvPr/>
        </p:nvSpPr>
        <p:spPr bwMode="auto">
          <a:xfrm>
            <a:off x="547688" y="0"/>
            <a:ext cx="139700" cy="1381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322568" name="Rectangle 8"/>
          <p:cNvSpPr>
            <a:spLocks noChangeArrowheads="1"/>
          </p:cNvSpPr>
          <p:nvPr/>
        </p:nvSpPr>
        <p:spPr bwMode="auto">
          <a:xfrm>
            <a:off x="547688" y="134938"/>
            <a:ext cx="139700" cy="1412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22569" name="Rectangle 9"/>
          <p:cNvSpPr>
            <a:spLocks noChangeArrowheads="1"/>
          </p:cNvSpPr>
          <p:nvPr/>
        </p:nvSpPr>
        <p:spPr bwMode="auto">
          <a:xfrm>
            <a:off x="274638" y="274638"/>
            <a:ext cx="136525" cy="13811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322570" name="Rectangle 10"/>
          <p:cNvSpPr>
            <a:spLocks noChangeArrowheads="1"/>
          </p:cNvSpPr>
          <p:nvPr/>
        </p:nvSpPr>
        <p:spPr bwMode="auto">
          <a:xfrm>
            <a:off x="131763" y="136525"/>
            <a:ext cx="141287" cy="1381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322571" name="Rectangle 11"/>
          <p:cNvSpPr>
            <a:spLocks noChangeArrowheads="1"/>
          </p:cNvSpPr>
          <p:nvPr/>
        </p:nvSpPr>
        <p:spPr bwMode="auto">
          <a:xfrm>
            <a:off x="409575" y="271463"/>
            <a:ext cx="138113" cy="13811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22572" name="Rectangle 12"/>
          <p:cNvSpPr>
            <a:spLocks noChangeArrowheads="1"/>
          </p:cNvSpPr>
          <p:nvPr/>
        </p:nvSpPr>
        <p:spPr bwMode="auto">
          <a:xfrm>
            <a:off x="274638" y="409575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22573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322574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322575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+mn-ea"/>
              </a:defRPr>
            </a:lvl1pPr>
          </a:lstStyle>
          <a:p>
            <a:endParaRPr lang="en-US" altLang="ko-KR"/>
          </a:p>
        </p:txBody>
      </p:sp>
      <p:sp>
        <p:nvSpPr>
          <p:cNvPr id="322576" name="Rectangle 16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322577" name="Rectangle 17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  <p:sp>
        <p:nvSpPr>
          <p:cNvPr id="322578" name="Rectangle 18"/>
          <p:cNvSpPr>
            <a:spLocks noChangeArrowheads="1"/>
          </p:cNvSpPr>
          <p:nvPr userDrawn="1"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0"/>
            <a:endParaRPr kumimoji="0" lang="ko-KR" altLang="en-US" sz="240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hf hdr="0" ftr="0" dt="0"/>
  <p:txStyles>
    <p:titleStyle>
      <a:lvl1pPr algn="l" rtl="0" fontAlgn="base" latinLnBrk="1">
        <a:spcBef>
          <a:spcPct val="0"/>
        </a:spcBef>
        <a:spcAft>
          <a:spcPct val="0"/>
        </a:spcAft>
        <a:defRPr kumimoji="1"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2pPr>
      <a:lvl3pPr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3pPr>
      <a:lvl4pPr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4pPr>
      <a:lvl5pPr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ahoma" panose="020B0604030504040204" pitchFamily="34" charset="0"/>
          <a:ea typeface="굴림" panose="020B0600000101010101" pitchFamily="50" charset="-127"/>
          <a:cs typeface="Tahoma" panose="020B0604030504040204" pitchFamily="34" charset="0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ris.com/ASCII/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hyperlink" Target="http://www.ascii-art.de/ascii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D7EB360-66DD-468D-AF31-E5ECEB54D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170" y="20950"/>
            <a:ext cx="4917659" cy="4464496"/>
          </a:xfrm>
          <a:prstGeom prst="rect">
            <a:avLst/>
          </a:prstGeom>
        </p:spPr>
      </p:pic>
      <p:pic>
        <p:nvPicPr>
          <p:cNvPr id="7" name="그림 6" descr="표지판, 그리기이(가) 표시된 사진&#10;&#10;자동 생성된 설명">
            <a:extLst>
              <a:ext uri="{FF2B5EF4-FFF2-40B4-BE49-F238E27FC236}">
                <a16:creationId xmlns:a16="http://schemas.microsoft.com/office/drawing/2014/main" id="{F9E2F7D4-6BD9-4F28-BCE5-4729574EB2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155" y="6124655"/>
            <a:ext cx="1870846" cy="6396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1710EB-7F6E-47E1-99ED-93D6A79F3044}"/>
              </a:ext>
            </a:extLst>
          </p:cNvPr>
          <p:cNvSpPr txBox="1"/>
          <p:nvPr/>
        </p:nvSpPr>
        <p:spPr>
          <a:xfrm>
            <a:off x="739665" y="4508828"/>
            <a:ext cx="736291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본 강의자료는 교수님의 원활한 강의를 돕기 위해</a:t>
            </a:r>
            <a:r>
              <a:rPr lang="en-US" altLang="ko-KR" sz="1100" dirty="0"/>
              <a:t> </a:t>
            </a:r>
            <a:r>
              <a:rPr lang="ko-KR" altLang="en-US" sz="1100" dirty="0"/>
              <a:t>출판사와 저자의 노력으로 만들어진 보조 자료입니다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강의자료는 교재의 핵심적인 내용만 담고 있어</a:t>
            </a:r>
            <a:r>
              <a:rPr lang="en-US" altLang="ko-KR" sz="1100" dirty="0"/>
              <a:t> </a:t>
            </a:r>
            <a:r>
              <a:rPr lang="ko-KR" altLang="en-US" sz="1100" dirty="0"/>
              <a:t>교재와 함께 사용할 때 학습에 더 큰 시너지 효과를 얻을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특히 본문 예제</a:t>
            </a:r>
            <a:r>
              <a:rPr lang="en-US" altLang="ko-KR" sz="1100" dirty="0"/>
              <a:t>, </a:t>
            </a:r>
            <a:r>
              <a:rPr lang="ko-KR" altLang="en-US" sz="1100" dirty="0"/>
              <a:t>연습문제 등을 각종 시험에 활용한다면</a:t>
            </a:r>
            <a:r>
              <a:rPr lang="en-US" altLang="ko-KR" sz="1100" dirty="0"/>
              <a:t> </a:t>
            </a:r>
            <a:r>
              <a:rPr lang="ko-KR" altLang="en-US" sz="1100" dirty="0"/>
              <a:t>학생들의 학업 성취도 향상에 큰 도움이 될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교수님의 알찬 강의는 새로운 콘텐츠 개발과 출판 문화 발전에 큰 힘이 되고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/>
              <a:t>   감사합니다</a:t>
            </a:r>
            <a:r>
              <a:rPr lang="en-US" altLang="ko-KR" sz="1100" dirty="0"/>
              <a:t>.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927016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BDFCD6-33C4-4B22-A3E0-A2709879F427}" type="slidenum">
              <a:rPr lang="ko-KR" altLang="en-US"/>
              <a:pPr/>
              <a:t>10</a:t>
            </a:fld>
            <a:endParaRPr lang="en-US" altLang="ko-KR"/>
          </a:p>
        </p:txBody>
      </p:sp>
      <p:sp>
        <p:nvSpPr>
          <p:cNvPr id="300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컴파일해 보자</a:t>
            </a:r>
          </a:p>
        </p:txBody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Microsoft Visual Studio </a:t>
            </a:r>
            <a:r>
              <a:rPr lang="ko-KR" altLang="en-US" dirty="0"/>
              <a:t>통합개발환경</a:t>
            </a:r>
            <a:r>
              <a:rPr lang="en-US" altLang="ko-KR" dirty="0"/>
              <a:t>(IDE) </a:t>
            </a:r>
            <a:endParaRPr lang="ko-KR" altLang="en-US" dirty="0"/>
          </a:p>
          <a:p>
            <a:pPr lvl="1"/>
            <a:r>
              <a:rPr lang="ko-KR" altLang="en-US" dirty="0"/>
              <a:t>프로젝트 구성 창</a:t>
            </a:r>
          </a:p>
          <a:p>
            <a:pPr lvl="1"/>
            <a:r>
              <a:rPr lang="ko-KR" altLang="en-US" dirty="0"/>
              <a:t>편집 창</a:t>
            </a:r>
          </a:p>
          <a:p>
            <a:pPr lvl="1"/>
            <a:r>
              <a:rPr lang="ko-KR" altLang="en-US" dirty="0"/>
              <a:t>메시지 창</a:t>
            </a:r>
          </a:p>
          <a:p>
            <a:endParaRPr lang="en-US" altLang="ko-KR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293" y="2405062"/>
            <a:ext cx="5349831" cy="3832226"/>
          </a:xfrm>
          <a:prstGeom prst="rect">
            <a:avLst/>
          </a:prstGeom>
        </p:spPr>
      </p:pic>
      <p:sp>
        <p:nvSpPr>
          <p:cNvPr id="300037" name="Line 5"/>
          <p:cNvSpPr>
            <a:spLocks noChangeShapeType="1"/>
          </p:cNvSpPr>
          <p:nvPr/>
        </p:nvSpPr>
        <p:spPr bwMode="auto">
          <a:xfrm>
            <a:off x="3239293" y="2060848"/>
            <a:ext cx="3636963" cy="1512169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ko-KR" altLang="en-US"/>
          </a:p>
        </p:txBody>
      </p:sp>
      <p:sp>
        <p:nvSpPr>
          <p:cNvPr id="300038" name="Line 6"/>
          <p:cNvSpPr>
            <a:spLocks noChangeShapeType="1"/>
          </p:cNvSpPr>
          <p:nvPr/>
        </p:nvSpPr>
        <p:spPr bwMode="auto">
          <a:xfrm>
            <a:off x="2195736" y="2405062"/>
            <a:ext cx="1584177" cy="1167954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ko-KR" altLang="en-US"/>
          </a:p>
        </p:txBody>
      </p:sp>
      <p:sp>
        <p:nvSpPr>
          <p:cNvPr id="300039" name="Line 7"/>
          <p:cNvSpPr>
            <a:spLocks noChangeShapeType="1"/>
          </p:cNvSpPr>
          <p:nvPr/>
        </p:nvSpPr>
        <p:spPr bwMode="auto">
          <a:xfrm>
            <a:off x="2411760" y="2708920"/>
            <a:ext cx="1872209" cy="2448272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DD765-0E68-44CD-A854-CA18F6645371}" type="slidenum">
              <a:rPr lang="ko-KR" altLang="en-US"/>
              <a:pPr/>
              <a:t>11</a:t>
            </a:fld>
            <a:endParaRPr lang="en-US" altLang="ko-KR"/>
          </a:p>
        </p:txBody>
      </p:sp>
      <p:sp>
        <p:nvSpPr>
          <p:cNvPr id="342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MSVS IDE</a:t>
            </a:r>
            <a:r>
              <a:rPr lang="ko-KR" altLang="en-US" dirty="0"/>
              <a:t>에서 프로그램 개발하기</a:t>
            </a:r>
          </a:p>
        </p:txBody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/>
            <a:r>
              <a:rPr lang="ko-KR" altLang="en-US"/>
              <a:t>프로그램 개발 단계</a:t>
            </a:r>
          </a:p>
          <a:p>
            <a:pPr marL="838200" lvl="1" indent="-381000">
              <a:buFont typeface="Wingdings" panose="05000000000000000000" pitchFamily="2" charset="2"/>
              <a:buAutoNum type="arabicPeriod"/>
            </a:pPr>
            <a:r>
              <a:rPr lang="ko-KR" altLang="en-US"/>
              <a:t>프로젝트 만들기</a:t>
            </a:r>
          </a:p>
          <a:p>
            <a:pPr marL="838200" lvl="1" indent="-381000">
              <a:buFont typeface="Wingdings" panose="05000000000000000000" pitchFamily="2" charset="2"/>
              <a:buAutoNum type="arabicPeriod"/>
            </a:pPr>
            <a:r>
              <a:rPr lang="ko-KR" altLang="en-US"/>
              <a:t>파일 추가</a:t>
            </a:r>
          </a:p>
          <a:p>
            <a:pPr marL="838200" lvl="1" indent="-381000">
              <a:buFont typeface="Wingdings" panose="05000000000000000000" pitchFamily="2" charset="2"/>
              <a:buAutoNum type="arabicPeriod"/>
            </a:pPr>
            <a:r>
              <a:rPr lang="ko-KR" altLang="en-US"/>
              <a:t>프로그램 편집</a:t>
            </a:r>
          </a:p>
          <a:p>
            <a:pPr marL="838200" lvl="1" indent="-381000">
              <a:buFont typeface="Wingdings" panose="05000000000000000000" pitchFamily="2" charset="2"/>
              <a:buAutoNum type="arabicPeriod"/>
            </a:pPr>
            <a:r>
              <a:rPr lang="ko-KR" altLang="en-US"/>
              <a:t>컴파일과 빌드</a:t>
            </a:r>
          </a:p>
          <a:p>
            <a:pPr marL="838200" lvl="1" indent="-381000">
              <a:buFont typeface="Wingdings" panose="05000000000000000000" pitchFamily="2" charset="2"/>
              <a:buAutoNum type="arabicPeriod"/>
            </a:pPr>
            <a:r>
              <a:rPr lang="ko-KR" altLang="en-US"/>
              <a:t>실행과 디버깅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844823"/>
            <a:ext cx="5688632" cy="461766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03757D-9A6A-42D8-A356-6BD6AE310903}" type="slidenum">
              <a:rPr lang="ko-KR" altLang="en-US"/>
              <a:pPr/>
              <a:t>12</a:t>
            </a:fld>
            <a:endParaRPr lang="en-US" altLang="ko-KR"/>
          </a:p>
        </p:txBody>
      </p:sp>
      <p:sp>
        <p:nvSpPr>
          <p:cNvPr id="346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MSVS IDE: </a:t>
            </a:r>
            <a:r>
              <a:rPr lang="ko-KR" altLang="en-US" dirty="0"/>
              <a:t>프로젝트 만들기</a:t>
            </a:r>
            <a:r>
              <a:rPr lang="en-US" altLang="ko-KR" dirty="0"/>
              <a:t>(1/2)</a:t>
            </a:r>
          </a:p>
        </p:txBody>
      </p:sp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AutoNum type="arabicPeriod"/>
            </a:pPr>
            <a:r>
              <a:rPr lang="ko-KR" altLang="en-US" dirty="0"/>
              <a:t>파일 </a:t>
            </a:r>
            <a:r>
              <a:rPr lang="ko-KR" altLang="en-US" dirty="0">
                <a:sym typeface="Wingdings" panose="05000000000000000000" pitchFamily="2" charset="2"/>
              </a:rPr>
              <a:t> 새로 만들기</a:t>
            </a:r>
            <a:r>
              <a:rPr lang="en-US" altLang="ko-KR" dirty="0">
                <a:sym typeface="Wingdings" panose="05000000000000000000" pitchFamily="2" charset="2"/>
              </a:rPr>
              <a:t>(N)</a:t>
            </a:r>
            <a:br>
              <a:rPr lang="en-US" altLang="ko-KR" dirty="0">
                <a:sym typeface="Wingdings" panose="05000000000000000000" pitchFamily="2" charset="2"/>
              </a:rPr>
            </a:br>
            <a:r>
              <a:rPr lang="en-US" altLang="ko-KR" dirty="0">
                <a:sym typeface="Wingdings" panose="05000000000000000000" pitchFamily="2" charset="2"/>
              </a:rPr>
              <a:t> </a:t>
            </a:r>
            <a:r>
              <a:rPr lang="ko-KR" altLang="en-US" dirty="0">
                <a:sym typeface="Wingdings" panose="05000000000000000000" pitchFamily="2" charset="2"/>
              </a:rPr>
              <a:t>프로젝트</a:t>
            </a:r>
            <a:r>
              <a:rPr lang="en-US" altLang="ko-KR" dirty="0">
                <a:sym typeface="Wingdings" panose="05000000000000000000" pitchFamily="2" charset="2"/>
              </a:rPr>
              <a:t>(P)…</a:t>
            </a:r>
            <a:r>
              <a:rPr lang="ko-KR" altLang="en-US" dirty="0">
                <a:sym typeface="Wingdings" panose="05000000000000000000" pitchFamily="2" charset="2"/>
              </a:rPr>
              <a:t> </a:t>
            </a:r>
          </a:p>
          <a:p>
            <a:pPr marL="838200" lvl="1" indent="-381000">
              <a:buFont typeface="Wingdings" panose="05000000000000000000" pitchFamily="2" charset="2"/>
              <a:buNone/>
            </a:pPr>
            <a:r>
              <a:rPr lang="en-US" altLang="ko-KR" dirty="0">
                <a:sym typeface="Wingdings" panose="05000000000000000000" pitchFamily="2" charset="2"/>
              </a:rPr>
              <a:t>Visual C++ </a:t>
            </a:r>
            <a:r>
              <a:rPr lang="ko-KR" altLang="en-US" dirty="0">
                <a:sym typeface="Wingdings" panose="05000000000000000000" pitchFamily="2" charset="2"/>
              </a:rPr>
              <a:t>템플릿에서</a:t>
            </a:r>
          </a:p>
          <a:p>
            <a:pPr marL="838200" lvl="1" indent="-381000">
              <a:buFont typeface="Wingdings" panose="05000000000000000000" pitchFamily="2" charset="2"/>
              <a:buNone/>
            </a:pPr>
            <a:r>
              <a:rPr lang="ko-KR" altLang="en-US" dirty="0">
                <a:sym typeface="Wingdings" panose="05000000000000000000" pitchFamily="2" charset="2"/>
              </a:rPr>
              <a:t>빈 프로젝트 선택</a:t>
            </a:r>
            <a:endParaRPr lang="en-US" altLang="ko-KR" dirty="0">
              <a:sym typeface="Wingdings" panose="05000000000000000000" pitchFamily="2" charset="2"/>
            </a:endParaRPr>
          </a:p>
          <a:p>
            <a:pPr marL="838200" lvl="1" indent="-381000">
              <a:buFont typeface="Wingdings" panose="05000000000000000000" pitchFamily="2" charset="2"/>
              <a:buNone/>
            </a:pPr>
            <a:r>
              <a:rPr lang="ko-KR" altLang="en-US" dirty="0">
                <a:sym typeface="Wingdings" panose="05000000000000000000" pitchFamily="2" charset="2"/>
              </a:rPr>
              <a:t>프로젝트 이름 입력</a:t>
            </a:r>
          </a:p>
          <a:p>
            <a:pPr marL="838200" lvl="1" indent="-381000">
              <a:buFont typeface="Wingdings" panose="05000000000000000000" pitchFamily="2" charset="2"/>
              <a:buNone/>
            </a:pPr>
            <a:r>
              <a:rPr lang="ko-KR" altLang="en-US" dirty="0">
                <a:sym typeface="Wingdings" panose="05000000000000000000" pitchFamily="2" charset="2"/>
              </a:rPr>
              <a:t>위치 설정</a:t>
            </a:r>
            <a:endParaRPr lang="en-US" altLang="ko-KR" dirty="0">
              <a:sym typeface="Wingdings" panose="05000000000000000000" pitchFamily="2" charset="2"/>
            </a:endParaRPr>
          </a:p>
          <a:p>
            <a:pPr marL="838200" lvl="1" indent="-381000">
              <a:buFont typeface="Wingdings" panose="05000000000000000000" pitchFamily="2" charset="2"/>
              <a:buNone/>
            </a:pPr>
            <a:r>
              <a:rPr lang="en-US" altLang="ko-KR" dirty="0">
                <a:sym typeface="Wingdings" panose="05000000000000000000" pitchFamily="2" charset="2"/>
              </a:rPr>
              <a:t>“</a:t>
            </a:r>
            <a:r>
              <a:rPr lang="ko-KR" altLang="en-US" dirty="0" err="1">
                <a:sym typeface="Wingdings" panose="05000000000000000000" pitchFamily="2" charset="2"/>
              </a:rPr>
              <a:t>솔루션용</a:t>
            </a:r>
            <a:r>
              <a:rPr lang="ko-KR" altLang="en-US" dirty="0">
                <a:sym typeface="Wingdings" panose="05000000000000000000" pitchFamily="2" charset="2"/>
              </a:rPr>
              <a:t> </a:t>
            </a:r>
            <a:r>
              <a:rPr lang="ko-KR" altLang="en-US" dirty="0" err="1">
                <a:sym typeface="Wingdings" panose="05000000000000000000" pitchFamily="2" charset="2"/>
              </a:rPr>
              <a:t>리렉터리</a:t>
            </a:r>
            <a:r>
              <a:rPr lang="ko-KR" altLang="en-US" dirty="0">
                <a:sym typeface="Wingdings" panose="05000000000000000000" pitchFamily="2" charset="2"/>
              </a:rPr>
              <a:t> 만들기</a:t>
            </a:r>
            <a:r>
              <a:rPr lang="en-US" altLang="ko-KR" dirty="0">
                <a:sym typeface="Wingdings" panose="05000000000000000000" pitchFamily="2" charset="2"/>
              </a:rPr>
              <a:t>(D)”</a:t>
            </a:r>
            <a:br>
              <a:rPr lang="en-US" altLang="ko-KR" dirty="0">
                <a:sym typeface="Wingdings" panose="05000000000000000000" pitchFamily="2" charset="2"/>
              </a:rPr>
            </a:br>
            <a:r>
              <a:rPr lang="ko-KR" altLang="en-US" dirty="0">
                <a:sym typeface="Wingdings" panose="05000000000000000000" pitchFamily="2" charset="2"/>
              </a:rPr>
              <a:t>체크 해제</a:t>
            </a:r>
          </a:p>
          <a:p>
            <a:pPr marL="457200" indent="-457200">
              <a:buFont typeface="Wingdings" panose="05000000000000000000" pitchFamily="2" charset="2"/>
              <a:buAutoNum type="arabicPeriod"/>
            </a:pPr>
            <a:r>
              <a:rPr lang="ko-KR" altLang="en-US" dirty="0">
                <a:solidFill>
                  <a:srgbClr val="B2B2B2"/>
                </a:solidFill>
                <a:sym typeface="Wingdings" panose="05000000000000000000" pitchFamily="2" charset="2"/>
              </a:rPr>
              <a:t>프로젝트 생성 완료</a:t>
            </a:r>
            <a:endParaRPr lang="en-US" altLang="ko-KR" dirty="0">
              <a:solidFill>
                <a:srgbClr val="B2B2B2"/>
              </a:solidFill>
              <a:sym typeface="Wingdings" panose="05000000000000000000" pitchFamily="2" charset="2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429499"/>
            <a:ext cx="4422050" cy="3323184"/>
          </a:xfrm>
          <a:prstGeom prst="rect">
            <a:avLst/>
          </a:prstGeom>
        </p:spPr>
      </p:pic>
      <p:sp>
        <p:nvSpPr>
          <p:cNvPr id="346117" name="Line 5"/>
          <p:cNvSpPr>
            <a:spLocks noChangeShapeType="1"/>
          </p:cNvSpPr>
          <p:nvPr/>
        </p:nvSpPr>
        <p:spPr bwMode="auto">
          <a:xfrm>
            <a:off x="2987824" y="2769815"/>
            <a:ext cx="2880320" cy="11113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ko-KR" altLang="en-US"/>
          </a:p>
        </p:txBody>
      </p:sp>
      <p:sp>
        <p:nvSpPr>
          <p:cNvPr id="346118" name="Line 6"/>
          <p:cNvSpPr>
            <a:spLocks noChangeShapeType="1"/>
          </p:cNvSpPr>
          <p:nvPr/>
        </p:nvSpPr>
        <p:spPr bwMode="auto">
          <a:xfrm flipV="1">
            <a:off x="3635375" y="2132856"/>
            <a:ext cx="1152649" cy="288081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0006A8-0F0F-4BA3-8F47-94C4FA31D05D}" type="slidenum">
              <a:rPr lang="ko-KR" altLang="en-US"/>
              <a:pPr/>
              <a:t>13</a:t>
            </a:fld>
            <a:endParaRPr lang="en-US" altLang="ko-KR"/>
          </a:p>
        </p:txBody>
      </p:sp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MSVC IDE: </a:t>
            </a:r>
            <a:r>
              <a:rPr lang="ko-KR" altLang="en-US" dirty="0"/>
              <a:t>프로젝트 만들기</a:t>
            </a:r>
            <a:r>
              <a:rPr lang="en-US" altLang="ko-KR" dirty="0"/>
              <a:t>(2/2)</a:t>
            </a:r>
          </a:p>
        </p:txBody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AutoNum type="arabicPeriod"/>
            </a:pPr>
            <a:r>
              <a:rPr lang="ko-KR" altLang="en-US" dirty="0">
                <a:solidFill>
                  <a:srgbClr val="B2B2B2"/>
                </a:solidFill>
              </a:rPr>
              <a:t>파일 </a:t>
            </a:r>
            <a:r>
              <a:rPr lang="ko-KR" altLang="en-US" dirty="0">
                <a:solidFill>
                  <a:srgbClr val="B2B2B2"/>
                </a:solidFill>
                <a:sym typeface="Wingdings" panose="05000000000000000000" pitchFamily="2" charset="2"/>
              </a:rPr>
              <a:t> 새로 만들기</a:t>
            </a:r>
            <a:r>
              <a:rPr lang="en-US" altLang="ko-KR" dirty="0">
                <a:solidFill>
                  <a:srgbClr val="B2B2B2"/>
                </a:solidFill>
                <a:sym typeface="Wingdings" panose="05000000000000000000" pitchFamily="2" charset="2"/>
              </a:rPr>
              <a:t>(N)</a:t>
            </a:r>
            <a:br>
              <a:rPr lang="en-US" altLang="ko-KR" dirty="0">
                <a:solidFill>
                  <a:srgbClr val="B2B2B2"/>
                </a:solidFill>
                <a:sym typeface="Wingdings" panose="05000000000000000000" pitchFamily="2" charset="2"/>
              </a:rPr>
            </a:br>
            <a:r>
              <a:rPr lang="en-US" altLang="ko-KR" dirty="0">
                <a:solidFill>
                  <a:srgbClr val="B2B2B2"/>
                </a:solidFill>
                <a:sym typeface="Wingdings" panose="05000000000000000000" pitchFamily="2" charset="2"/>
              </a:rPr>
              <a:t> </a:t>
            </a:r>
            <a:r>
              <a:rPr lang="ko-KR" altLang="en-US" dirty="0">
                <a:solidFill>
                  <a:srgbClr val="B2B2B2"/>
                </a:solidFill>
                <a:sym typeface="Wingdings" panose="05000000000000000000" pitchFamily="2" charset="2"/>
              </a:rPr>
              <a:t>프로젝트</a:t>
            </a:r>
            <a:r>
              <a:rPr lang="en-US" altLang="ko-KR" dirty="0">
                <a:solidFill>
                  <a:srgbClr val="B2B2B2"/>
                </a:solidFill>
                <a:sym typeface="Wingdings" panose="05000000000000000000" pitchFamily="2" charset="2"/>
              </a:rPr>
              <a:t>(P)…</a:t>
            </a:r>
          </a:p>
          <a:p>
            <a:pPr marL="457200" indent="-457200">
              <a:buFont typeface="Wingdings" panose="05000000000000000000" pitchFamily="2" charset="2"/>
              <a:buAutoNum type="arabicPeriod"/>
            </a:pPr>
            <a:r>
              <a:rPr lang="ko-KR" altLang="en-US" dirty="0">
                <a:sym typeface="Wingdings" panose="05000000000000000000" pitchFamily="2" charset="2"/>
              </a:rPr>
              <a:t>프로젝트 생성 완료</a:t>
            </a:r>
            <a:endParaRPr lang="en-US" altLang="ko-KR" dirty="0">
              <a:sym typeface="Wingdings" panose="05000000000000000000" pitchFamily="2" charset="2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636912"/>
            <a:ext cx="5400600" cy="390471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C2D1B2-A976-4097-B0D6-EA98CF1A703A}" type="slidenum">
              <a:rPr lang="ko-KR" altLang="en-US"/>
              <a:pPr/>
              <a:t>14</a:t>
            </a:fld>
            <a:endParaRPr lang="en-US" altLang="ko-KR"/>
          </a:p>
        </p:txBody>
      </p:sp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MSVS IDE: </a:t>
            </a:r>
            <a:r>
              <a:rPr lang="ko-KR" altLang="en-US" dirty="0"/>
              <a:t>파일 추가</a:t>
            </a:r>
            <a:r>
              <a:rPr lang="en-US" altLang="ko-KR" dirty="0"/>
              <a:t>(1/2)</a:t>
            </a:r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AutoNum type="arabicPeriod"/>
            </a:pPr>
            <a:r>
              <a:rPr lang="ko-KR" altLang="en-US" dirty="0"/>
              <a:t>소스파일 추가</a:t>
            </a:r>
            <a:endParaRPr lang="ko-KR" altLang="en-US" dirty="0">
              <a:sym typeface="Wingdings" panose="05000000000000000000" pitchFamily="2" charset="2"/>
            </a:endParaRPr>
          </a:p>
          <a:p>
            <a:pPr marL="838200" lvl="1" indent="-381000">
              <a:buFont typeface="Wingdings" panose="05000000000000000000" pitchFamily="2" charset="2"/>
              <a:buNone/>
            </a:pPr>
            <a:r>
              <a:rPr lang="ko-KR" altLang="en-US" dirty="0"/>
              <a:t>솔루션 탐색기의 팝업 메뉴</a:t>
            </a:r>
          </a:p>
          <a:p>
            <a:pPr marL="838200" lvl="1" indent="-381000">
              <a:buFont typeface="Wingdings" panose="05000000000000000000" pitchFamily="2" charset="2"/>
              <a:buNone/>
            </a:pPr>
            <a:r>
              <a:rPr lang="ko-KR" altLang="en-US" dirty="0"/>
              <a:t>추가</a:t>
            </a:r>
            <a:r>
              <a:rPr lang="en-US" altLang="ko-KR" dirty="0"/>
              <a:t>(D) </a:t>
            </a:r>
            <a:r>
              <a:rPr lang="en-US" altLang="ko-KR" dirty="0">
                <a:sym typeface="Wingdings" panose="05000000000000000000" pitchFamily="2" charset="2"/>
              </a:rPr>
              <a:t> </a:t>
            </a:r>
            <a:r>
              <a:rPr lang="ko-KR" altLang="en-US" dirty="0">
                <a:sym typeface="Wingdings" panose="05000000000000000000" pitchFamily="2" charset="2"/>
              </a:rPr>
              <a:t>새 항목</a:t>
            </a:r>
            <a:r>
              <a:rPr lang="en-US" altLang="ko-KR" dirty="0">
                <a:sym typeface="Wingdings" panose="05000000000000000000" pitchFamily="2" charset="2"/>
              </a:rPr>
              <a:t>(W)</a:t>
            </a:r>
          </a:p>
          <a:p>
            <a:pPr marL="838200" lvl="1" indent="-381000">
              <a:buFont typeface="Wingdings" panose="05000000000000000000" pitchFamily="2" charset="2"/>
              <a:buNone/>
            </a:pPr>
            <a:r>
              <a:rPr lang="en-US" altLang="ko-KR" dirty="0">
                <a:sym typeface="Wingdings" panose="05000000000000000000" pitchFamily="2" charset="2"/>
              </a:rPr>
              <a:t>C++ </a:t>
            </a:r>
            <a:r>
              <a:rPr lang="ko-KR" altLang="en-US" dirty="0">
                <a:sym typeface="Wingdings" panose="05000000000000000000" pitchFamily="2" charset="2"/>
              </a:rPr>
              <a:t>파일</a:t>
            </a:r>
          </a:p>
          <a:p>
            <a:pPr marL="838200" lvl="1" indent="-381000">
              <a:buFont typeface="Wingdings" panose="05000000000000000000" pitchFamily="2" charset="2"/>
              <a:buNone/>
            </a:pPr>
            <a:r>
              <a:rPr lang="ko-KR" altLang="en-US" dirty="0">
                <a:sym typeface="Wingdings" panose="05000000000000000000" pitchFamily="2" charset="2"/>
              </a:rPr>
              <a:t>파일이름 입력</a:t>
            </a:r>
            <a:endParaRPr lang="ko-KR" altLang="en-US" dirty="0"/>
          </a:p>
          <a:p>
            <a:pPr marL="457200" indent="-457200">
              <a:buFont typeface="Wingdings" panose="05000000000000000000" pitchFamily="2" charset="2"/>
              <a:buAutoNum type="arabicPeriod"/>
            </a:pPr>
            <a:r>
              <a:rPr lang="ko-KR" altLang="en-US" dirty="0">
                <a:solidFill>
                  <a:srgbClr val="B2B2B2"/>
                </a:solidFill>
              </a:rPr>
              <a:t>소스파일 추가 완료</a:t>
            </a:r>
            <a:endParaRPr lang="en-US" altLang="ko-KR" dirty="0">
              <a:solidFill>
                <a:srgbClr val="B2B2B2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2902" y="2348880"/>
            <a:ext cx="4933897" cy="3710788"/>
          </a:xfrm>
          <a:prstGeom prst="rect">
            <a:avLst/>
          </a:prstGeom>
        </p:spPr>
      </p:pic>
      <p:sp>
        <p:nvSpPr>
          <p:cNvPr id="358406" name="Line 6"/>
          <p:cNvSpPr>
            <a:spLocks noChangeShapeType="1"/>
          </p:cNvSpPr>
          <p:nvPr/>
        </p:nvSpPr>
        <p:spPr bwMode="auto">
          <a:xfrm>
            <a:off x="2699321" y="3141662"/>
            <a:ext cx="1872679" cy="2159546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ko-KR" altLang="en-US"/>
          </a:p>
        </p:txBody>
      </p:sp>
      <p:sp>
        <p:nvSpPr>
          <p:cNvPr id="358405" name="Line 5"/>
          <p:cNvSpPr>
            <a:spLocks noChangeShapeType="1"/>
          </p:cNvSpPr>
          <p:nvPr/>
        </p:nvSpPr>
        <p:spPr bwMode="auto">
          <a:xfrm>
            <a:off x="2124075" y="2781301"/>
            <a:ext cx="2879973" cy="71636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ko-KR" altLang="en-US"/>
          </a:p>
        </p:txBody>
      </p:sp>
      <p:sp>
        <p:nvSpPr>
          <p:cNvPr id="358408" name="AutoShape 8"/>
          <p:cNvSpPr>
            <a:spLocks noChangeArrowheads="1"/>
          </p:cNvSpPr>
          <p:nvPr/>
        </p:nvSpPr>
        <p:spPr bwMode="auto">
          <a:xfrm>
            <a:off x="971550" y="5013325"/>
            <a:ext cx="2376488" cy="1152525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ko-KR" altLang="en-US" sz="1600">
                <a:latin typeface="Tahoma" panose="020B0604030504040204" pitchFamily="34" charset="0"/>
                <a:cs typeface="Tahoma" panose="020B0604030504040204" pitchFamily="34" charset="0"/>
              </a:rPr>
              <a:t>파일 확장자를 </a:t>
            </a:r>
            <a:r>
              <a:rPr lang="en-US" altLang="ko-KR" sz="1600">
                <a:latin typeface="Tahoma" panose="020B0604030504040204" pitchFamily="34" charset="0"/>
                <a:cs typeface="Tahoma" panose="020B0604030504040204" pitchFamily="34" charset="0"/>
              </a:rPr>
              <a:t>.c</a:t>
            </a:r>
            <a:r>
              <a:rPr lang="ko-KR" altLang="en-US" sz="1600">
                <a:latin typeface="Tahoma" panose="020B0604030504040204" pitchFamily="34" charset="0"/>
                <a:cs typeface="Tahoma" panose="020B0604030504040204" pitchFamily="34" charset="0"/>
              </a:rPr>
              <a:t>로 정하면 알아서 </a:t>
            </a:r>
            <a:r>
              <a:rPr lang="en-US" altLang="ko-KR" sz="1600">
                <a:latin typeface="Tahoma" panose="020B0604030504040204" pitchFamily="34" charset="0"/>
                <a:cs typeface="Tahoma" panose="020B0604030504040204" pitchFamily="34" charset="0"/>
              </a:rPr>
              <a:t>C </a:t>
            </a:r>
            <a:r>
              <a:rPr lang="ko-KR" altLang="en-US" sz="1600">
                <a:latin typeface="Tahoma" panose="020B0604030504040204" pitchFamily="34" charset="0"/>
                <a:cs typeface="Tahoma" panose="020B0604030504040204" pitchFamily="34" charset="0"/>
              </a:rPr>
              <a:t>컴파일러로 컴파일해 준다</a:t>
            </a:r>
            <a:r>
              <a:rPr lang="en-US" altLang="ko-KR" sz="1600">
                <a:latin typeface="Tahoma" panose="020B0604030504040204" pitchFamily="34" charset="0"/>
                <a:cs typeface="Tahoma" panose="020B060403050404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584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58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58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0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6654EC-B0A1-47DD-92CA-1423B6E46125}" type="slidenum">
              <a:rPr lang="ko-KR" altLang="en-US"/>
              <a:pPr/>
              <a:t>15</a:t>
            </a:fld>
            <a:endParaRPr lang="en-US" altLang="ko-KR"/>
          </a:p>
        </p:txBody>
      </p:sp>
      <p:sp>
        <p:nvSpPr>
          <p:cNvPr id="361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MSVS IDE: </a:t>
            </a:r>
            <a:r>
              <a:rPr lang="ko-KR" altLang="en-US" dirty="0"/>
              <a:t>파일 추가</a:t>
            </a:r>
            <a:r>
              <a:rPr lang="en-US" altLang="ko-KR" dirty="0"/>
              <a:t>(2/2)</a:t>
            </a:r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AutoNum type="arabicPeriod"/>
            </a:pPr>
            <a:r>
              <a:rPr lang="ko-KR" altLang="en-US">
                <a:solidFill>
                  <a:srgbClr val="B2B2B2"/>
                </a:solidFill>
              </a:rPr>
              <a:t>소스파일 추가</a:t>
            </a:r>
            <a:endParaRPr lang="ko-KR" altLang="en-US">
              <a:solidFill>
                <a:srgbClr val="B2B2B2"/>
              </a:solidFill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AutoNum type="arabicPeriod"/>
            </a:pPr>
            <a:r>
              <a:rPr lang="ko-KR" altLang="en-US"/>
              <a:t>소스파일 추가 완료</a:t>
            </a:r>
            <a:endParaRPr lang="en-US" altLang="ko-KR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668" y="2375568"/>
            <a:ext cx="5976664" cy="433003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5C6274-2373-4C5D-8153-1856E8F0351E}" type="slidenum">
              <a:rPr lang="ko-KR" altLang="en-US"/>
              <a:pPr/>
              <a:t>16</a:t>
            </a:fld>
            <a:endParaRPr lang="en-US" altLang="ko-KR"/>
          </a:p>
        </p:txBody>
      </p:sp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MSVS IDE: </a:t>
            </a:r>
            <a:r>
              <a:rPr lang="ko-KR" altLang="en-US" dirty="0"/>
              <a:t>파일 편집</a:t>
            </a:r>
          </a:p>
        </p:txBody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편집 창에 프로그램 내용을 적어 넣는다</a:t>
            </a:r>
            <a:r>
              <a:rPr lang="en-US" altLang="ko-KR"/>
              <a:t>.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060848"/>
            <a:ext cx="6269540" cy="4491038"/>
          </a:xfrm>
          <a:prstGeom prst="rect">
            <a:avLst/>
          </a:prstGeom>
        </p:spPr>
      </p:pic>
      <p:sp>
        <p:nvSpPr>
          <p:cNvPr id="365573" name="Rectangle 5"/>
          <p:cNvSpPr>
            <a:spLocks noChangeArrowheads="1"/>
          </p:cNvSpPr>
          <p:nvPr/>
        </p:nvSpPr>
        <p:spPr bwMode="auto">
          <a:xfrm>
            <a:off x="2411759" y="2924945"/>
            <a:ext cx="2880321" cy="1296144"/>
          </a:xfrm>
          <a:prstGeom prst="rect">
            <a:avLst/>
          </a:prstGeom>
          <a:noFill/>
          <a:ln w="1905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5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5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EC9265-71C6-4CC5-B3F0-D638DB246DC7}" type="slidenum">
              <a:rPr lang="ko-KR" altLang="en-US"/>
              <a:pPr/>
              <a:t>17</a:t>
            </a:fld>
            <a:endParaRPr lang="en-US" altLang="ko-KR"/>
          </a:p>
        </p:txBody>
      </p:sp>
      <p:sp>
        <p:nvSpPr>
          <p:cNvPr id="369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MSVS IDE: </a:t>
            </a:r>
            <a:r>
              <a:rPr lang="ko-KR" altLang="en-US" dirty="0"/>
              <a:t>컴파일 및 빌드</a:t>
            </a:r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빌드</a:t>
            </a:r>
            <a:r>
              <a:rPr lang="en-US" altLang="ko-KR"/>
              <a:t>(B) </a:t>
            </a:r>
            <a:r>
              <a:rPr lang="en-US" altLang="ko-KR">
                <a:sym typeface="Wingdings" panose="05000000000000000000" pitchFamily="2" charset="2"/>
              </a:rPr>
              <a:t> </a:t>
            </a:r>
            <a:r>
              <a:rPr lang="ko-KR" altLang="en-US">
                <a:sym typeface="Wingdings" panose="05000000000000000000" pitchFamily="2" charset="2"/>
              </a:rPr>
              <a:t>솔루션 빌드</a:t>
            </a:r>
            <a:r>
              <a:rPr lang="en-US" altLang="ko-KR">
                <a:sym typeface="Wingdings" panose="05000000000000000000" pitchFamily="2" charset="2"/>
              </a:rPr>
              <a:t>(B)</a:t>
            </a:r>
          </a:p>
          <a:p>
            <a:endParaRPr lang="en-US" altLang="ko-KR">
              <a:sym typeface="Wingdings" panose="05000000000000000000" pitchFamily="2" charset="2"/>
            </a:endParaRPr>
          </a:p>
          <a:p>
            <a:endParaRPr lang="en-US" altLang="ko-KR">
              <a:sym typeface="Wingdings" panose="05000000000000000000" pitchFamily="2" charset="2"/>
            </a:endParaRPr>
          </a:p>
          <a:p>
            <a:endParaRPr lang="en-US" altLang="ko-KR">
              <a:sym typeface="Wingdings" panose="05000000000000000000" pitchFamily="2" charset="2"/>
            </a:endParaRPr>
          </a:p>
          <a:p>
            <a:pPr lvl="1"/>
            <a:endParaRPr lang="en-US" altLang="ko-KR">
              <a:sym typeface="Wingdings" panose="05000000000000000000" pitchFamily="2" charset="2"/>
            </a:endParaRPr>
          </a:p>
          <a:p>
            <a:pPr lvl="1"/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988840"/>
            <a:ext cx="7524328" cy="153646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6D01A5-B531-4ADF-80AE-D676AF07FAD5}" type="slidenum">
              <a:rPr lang="ko-KR" altLang="en-US"/>
              <a:pPr/>
              <a:t>18</a:t>
            </a:fld>
            <a:endParaRPr lang="en-US" altLang="ko-KR"/>
          </a:p>
        </p:txBody>
      </p:sp>
      <p:sp>
        <p:nvSpPr>
          <p:cNvPr id="373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MSVS IDE: </a:t>
            </a:r>
            <a:r>
              <a:rPr lang="ko-KR" altLang="en-US" dirty="0"/>
              <a:t>컴파일 오류 처리</a:t>
            </a:r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컴파일 오류</a:t>
            </a:r>
          </a:p>
          <a:p>
            <a:pPr lvl="1"/>
            <a:r>
              <a:rPr lang="ko-KR" altLang="en-US" dirty="0"/>
              <a:t>프로그램 구문 오류로 인해 </a:t>
            </a:r>
            <a:r>
              <a:rPr lang="ko-KR" altLang="en-US" dirty="0" err="1"/>
              <a:t>목적파일을</a:t>
            </a:r>
            <a:r>
              <a:rPr lang="ko-KR" altLang="en-US" dirty="0"/>
              <a:t> 생성할 수 없는 상태</a:t>
            </a:r>
          </a:p>
          <a:p>
            <a:pPr lvl="1"/>
            <a:r>
              <a:rPr lang="en-US" altLang="ko-KR" dirty="0"/>
              <a:t>IDE</a:t>
            </a:r>
            <a:r>
              <a:rPr lang="ko-KR" altLang="en-US" dirty="0"/>
              <a:t>의 메시지 박스에서 확인한 후</a:t>
            </a:r>
            <a:r>
              <a:rPr lang="en-US" altLang="ko-KR" dirty="0"/>
              <a:t>, </a:t>
            </a:r>
            <a:r>
              <a:rPr lang="ko-KR" altLang="en-US" dirty="0"/>
              <a:t>오류 메시지를 더블클릭하면 오류 위치</a:t>
            </a:r>
            <a:r>
              <a:rPr lang="en-US" altLang="ko-KR" dirty="0"/>
              <a:t>(</a:t>
            </a:r>
            <a:r>
              <a:rPr lang="ko-KR" altLang="en-US" dirty="0"/>
              <a:t>해당 라인</a:t>
            </a:r>
            <a:r>
              <a:rPr lang="en-US" altLang="ko-KR" dirty="0"/>
              <a:t>)</a:t>
            </a:r>
            <a:r>
              <a:rPr lang="ko-KR" altLang="en-US" dirty="0"/>
              <a:t>를 가리킨다</a:t>
            </a:r>
            <a:r>
              <a:rPr lang="en-US" altLang="ko-KR" dirty="0"/>
              <a:t>.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513" y="2852738"/>
            <a:ext cx="5353199" cy="3864375"/>
          </a:xfrm>
          <a:prstGeom prst="rect">
            <a:avLst/>
          </a:prstGeom>
        </p:spPr>
      </p:pic>
      <p:sp>
        <p:nvSpPr>
          <p:cNvPr id="373765" name="Line 5"/>
          <p:cNvSpPr>
            <a:spLocks noChangeShapeType="1"/>
          </p:cNvSpPr>
          <p:nvPr/>
        </p:nvSpPr>
        <p:spPr bwMode="auto">
          <a:xfrm>
            <a:off x="2195513" y="2852738"/>
            <a:ext cx="2880543" cy="1152326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ko-KR" altLang="en-US"/>
          </a:p>
        </p:txBody>
      </p:sp>
      <p:sp>
        <p:nvSpPr>
          <p:cNvPr id="373766" name="Line 6"/>
          <p:cNvSpPr>
            <a:spLocks noChangeShapeType="1"/>
          </p:cNvSpPr>
          <p:nvPr/>
        </p:nvSpPr>
        <p:spPr bwMode="auto">
          <a:xfrm flipH="1">
            <a:off x="3491880" y="2565400"/>
            <a:ext cx="3743945" cy="3167856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E90F08-4089-4716-8852-F1021F569DB6}" type="slidenum">
              <a:rPr lang="ko-KR" altLang="en-US"/>
              <a:pPr/>
              <a:t>19</a:t>
            </a:fld>
            <a:endParaRPr lang="en-US" altLang="ko-KR"/>
          </a:p>
        </p:txBody>
      </p:sp>
      <p:sp>
        <p:nvSpPr>
          <p:cNvPr id="371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MSVS IDE: </a:t>
            </a:r>
            <a:r>
              <a:rPr lang="ko-KR" altLang="en-US" dirty="0"/>
              <a:t>실행 및 디버깅</a:t>
            </a:r>
          </a:p>
        </p:txBody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실행</a:t>
            </a:r>
            <a:r>
              <a:rPr lang="en-US" altLang="ko-KR" dirty="0"/>
              <a:t>: </a:t>
            </a:r>
            <a:r>
              <a:rPr lang="ko-KR" altLang="en-US" dirty="0"/>
              <a:t>디버그</a:t>
            </a:r>
            <a:r>
              <a:rPr lang="en-US" altLang="ko-KR" dirty="0"/>
              <a:t>(D)</a:t>
            </a:r>
            <a:r>
              <a:rPr lang="ko-KR" altLang="en-US" dirty="0"/>
              <a:t> </a:t>
            </a:r>
            <a:r>
              <a:rPr lang="ko-KR" altLang="en-US" dirty="0">
                <a:sym typeface="Wingdings" panose="05000000000000000000" pitchFamily="2" charset="2"/>
              </a:rPr>
              <a:t> 디버깅하지 않고 시작</a:t>
            </a:r>
            <a:r>
              <a:rPr lang="en-US" altLang="ko-KR" dirty="0">
                <a:sym typeface="Wingdings" panose="05000000000000000000" pitchFamily="2" charset="2"/>
              </a:rPr>
              <a:t>(H)</a:t>
            </a:r>
            <a:endParaRPr lang="ko-KR" altLang="en-US" dirty="0">
              <a:sym typeface="Wingdings" panose="05000000000000000000" pitchFamily="2" charset="2"/>
            </a:endParaRPr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endParaRPr lang="en-US" altLang="ko-KR" dirty="0"/>
          </a:p>
          <a:p>
            <a:pPr lvl="1"/>
            <a:endParaRPr lang="en-US" altLang="ko-KR" dirty="0"/>
          </a:p>
          <a:p>
            <a:endParaRPr lang="en-US" altLang="ko-KR" dirty="0"/>
          </a:p>
          <a:p>
            <a:pPr lvl="1"/>
            <a:endParaRPr lang="en-US" altLang="ko-KR" dirty="0"/>
          </a:p>
          <a:p>
            <a:r>
              <a:rPr lang="ko-KR" altLang="en-US" dirty="0"/>
              <a:t>디버깅</a:t>
            </a:r>
            <a:r>
              <a:rPr lang="en-US" altLang="ko-KR" dirty="0"/>
              <a:t>: </a:t>
            </a:r>
            <a:r>
              <a:rPr lang="ko-KR" altLang="en-US" dirty="0"/>
              <a:t>디버그</a:t>
            </a:r>
            <a:r>
              <a:rPr lang="en-US" altLang="ko-KR" dirty="0"/>
              <a:t>(D)</a:t>
            </a:r>
            <a:r>
              <a:rPr lang="ko-KR" altLang="en-US" dirty="0"/>
              <a:t> </a:t>
            </a:r>
            <a:r>
              <a:rPr lang="en-US" altLang="ko-KR" dirty="0">
                <a:sym typeface="Wingdings" panose="05000000000000000000" pitchFamily="2" charset="2"/>
              </a:rPr>
              <a:t> </a:t>
            </a:r>
            <a:r>
              <a:rPr lang="ko-KR" altLang="en-US" dirty="0">
                <a:sym typeface="Wingdings" panose="05000000000000000000" pitchFamily="2" charset="2"/>
              </a:rPr>
              <a:t>디버깅 시작</a:t>
            </a:r>
            <a:r>
              <a:rPr lang="en-US" altLang="ko-KR" dirty="0">
                <a:sym typeface="Wingdings" panose="05000000000000000000" pitchFamily="2" charset="2"/>
              </a:rPr>
              <a:t>(S)</a:t>
            </a:r>
            <a:endParaRPr lang="ko-KR" altLang="en-US" dirty="0"/>
          </a:p>
          <a:p>
            <a:pPr lvl="1"/>
            <a:r>
              <a:rPr lang="ko-KR" altLang="en-US" dirty="0"/>
              <a:t>프로그램 오류</a:t>
            </a:r>
            <a:r>
              <a:rPr lang="en-US" altLang="ko-KR" dirty="0"/>
              <a:t>(bug)</a:t>
            </a:r>
            <a:r>
              <a:rPr lang="ko-KR" altLang="en-US" dirty="0"/>
              <a:t>를 떼어 내는</a:t>
            </a:r>
            <a:r>
              <a:rPr lang="en-US" altLang="ko-KR" dirty="0"/>
              <a:t>(de-) </a:t>
            </a:r>
            <a:r>
              <a:rPr lang="ko-KR" altLang="en-US" dirty="0"/>
              <a:t>과정</a:t>
            </a:r>
          </a:p>
          <a:p>
            <a:pPr lvl="1"/>
            <a:r>
              <a:rPr lang="ko-KR" altLang="en-US" dirty="0"/>
              <a:t>프로그램 중간에 중단 지점을 설정하고 거기까지 실행 후에 한 단계씩 실행해 보며 변수 값을 확인할 수 있음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333" y="1844824"/>
            <a:ext cx="5309334" cy="220936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Chap 02  C </a:t>
            </a:r>
            <a:r>
              <a:rPr lang="ko-KR" altLang="en-US" dirty="0"/>
              <a:t>언어 개요 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/>
              <a:t>©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MSVS IDE: </a:t>
            </a:r>
            <a:r>
              <a:rPr lang="ko-KR" altLang="en-US" dirty="0" err="1"/>
              <a:t>출력창</a:t>
            </a:r>
            <a:r>
              <a:rPr lang="ko-KR" altLang="en-US" dirty="0"/>
              <a:t> 유지하기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프로젝트 속성 변경</a:t>
            </a:r>
            <a:endParaRPr lang="en-US" altLang="ko-KR" dirty="0"/>
          </a:p>
          <a:p>
            <a:pPr lvl="1"/>
            <a:r>
              <a:rPr lang="ko-KR" altLang="en-US" dirty="0"/>
              <a:t>프로젝트</a:t>
            </a:r>
            <a:r>
              <a:rPr lang="en-US" altLang="ko-KR" dirty="0"/>
              <a:t>(P) </a:t>
            </a:r>
            <a:r>
              <a:rPr lang="en-US" altLang="ko-KR" dirty="0">
                <a:sym typeface="Wingdings" panose="05000000000000000000" pitchFamily="2" charset="2"/>
              </a:rPr>
              <a:t> Hello </a:t>
            </a:r>
            <a:r>
              <a:rPr lang="ko-KR" altLang="en-US" dirty="0">
                <a:sym typeface="Wingdings" panose="05000000000000000000" pitchFamily="2" charset="2"/>
              </a:rPr>
              <a:t>속성</a:t>
            </a:r>
            <a:r>
              <a:rPr lang="en-US" altLang="ko-KR" dirty="0">
                <a:sym typeface="Wingdings" panose="05000000000000000000" pitchFamily="2" charset="2"/>
              </a:rPr>
              <a:t>(P)</a:t>
            </a:r>
          </a:p>
          <a:p>
            <a:pPr lvl="1"/>
            <a:r>
              <a:rPr lang="ko-KR" altLang="en-US" dirty="0" err="1">
                <a:sym typeface="Wingdings" panose="05000000000000000000" pitchFamily="2" charset="2"/>
              </a:rPr>
              <a:t>링커</a:t>
            </a:r>
            <a:r>
              <a:rPr lang="ko-KR" altLang="en-US" dirty="0">
                <a:sym typeface="Wingdings" panose="05000000000000000000" pitchFamily="2" charset="2"/>
              </a:rPr>
              <a:t> </a:t>
            </a:r>
            <a:r>
              <a:rPr lang="en-US" altLang="ko-KR" dirty="0">
                <a:sym typeface="Wingdings" panose="05000000000000000000" pitchFamily="2" charset="2"/>
              </a:rPr>
              <a:t> </a:t>
            </a:r>
            <a:r>
              <a:rPr lang="ko-KR" altLang="en-US" dirty="0">
                <a:sym typeface="Wingdings" panose="05000000000000000000" pitchFamily="2" charset="2"/>
              </a:rPr>
              <a:t>시스템</a:t>
            </a:r>
            <a:r>
              <a:rPr lang="en-US" altLang="ko-KR" dirty="0">
                <a:sym typeface="Wingdings" panose="05000000000000000000" pitchFamily="2" charset="2"/>
              </a:rPr>
              <a:t>: /SUBSYSTEM:CONSOLE </a:t>
            </a:r>
            <a:r>
              <a:rPr lang="ko-KR" altLang="en-US" dirty="0">
                <a:sym typeface="Wingdings" panose="05000000000000000000" pitchFamily="2" charset="2"/>
              </a:rPr>
              <a:t>선택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51F4A1-692F-4470-AEA9-A140FECC5A69}" type="slidenum">
              <a:rPr lang="ko-KR" altLang="en-US" smtClean="0"/>
              <a:pPr/>
              <a:t>20</a:t>
            </a:fld>
            <a:endParaRPr lang="en-US" altLang="ko-KR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701716"/>
            <a:ext cx="4896544" cy="375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7798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775B15-B65D-4464-9E5C-CBF42402B975}" type="slidenum">
              <a:rPr lang="ko-KR" altLang="en-US"/>
              <a:pPr/>
              <a:t>21</a:t>
            </a:fld>
            <a:endParaRPr lang="en-US" altLang="ko-KR"/>
          </a:p>
        </p:txBody>
      </p:sp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MSVS IDE: </a:t>
            </a:r>
            <a:r>
              <a:rPr lang="ko-KR" altLang="en-US" dirty="0" err="1"/>
              <a:t>비하인드</a:t>
            </a:r>
            <a:r>
              <a:rPr lang="ko-KR" altLang="en-US" dirty="0"/>
              <a:t> 스토리</a:t>
            </a:r>
          </a:p>
        </p:txBody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생성된 실행파일 </a:t>
            </a:r>
            <a:r>
              <a:rPr lang="en-US" altLang="ko-KR"/>
              <a:t>Hello.exe</a:t>
            </a:r>
            <a:r>
              <a:rPr lang="ko-KR" altLang="en-US"/>
              <a:t>를 찾아 보자</a:t>
            </a:r>
            <a:r>
              <a:rPr lang="en-US" altLang="ko-KR"/>
              <a:t>!</a:t>
            </a:r>
          </a:p>
          <a:p>
            <a:r>
              <a:rPr lang="ko-KR" altLang="en-US"/>
              <a:t>프로젝트 폴더 찾기</a:t>
            </a:r>
          </a:p>
          <a:p>
            <a:pPr lvl="1"/>
            <a:r>
              <a:rPr lang="ko-KR" altLang="en-US"/>
              <a:t>프로젝트 생성 위치에 있음</a:t>
            </a:r>
          </a:p>
          <a:p>
            <a:pPr lvl="1"/>
            <a:r>
              <a:rPr lang="ko-KR" altLang="en-US"/>
              <a:t>잊은 사람은 다음부터는 프로젝트 생성위치를 잘 봐 두자</a:t>
            </a:r>
            <a:r>
              <a:rPr lang="en-US" altLang="ko-KR"/>
              <a:t>!</a:t>
            </a:r>
          </a:p>
          <a:p>
            <a:r>
              <a:rPr lang="ko-KR" altLang="en-US"/>
              <a:t>앗</a:t>
            </a:r>
            <a:r>
              <a:rPr lang="en-US" altLang="ko-KR"/>
              <a:t>, </a:t>
            </a:r>
            <a:r>
              <a:rPr lang="ko-KR" altLang="en-US"/>
              <a:t>이럴 수가</a:t>
            </a:r>
            <a:r>
              <a:rPr lang="en-US" altLang="ko-KR"/>
              <a:t>!</a:t>
            </a:r>
          </a:p>
          <a:p>
            <a:pPr lvl="1"/>
            <a:r>
              <a:rPr lang="ko-KR" altLang="en-US"/>
              <a:t>프로젝트 폴더에 실행파일</a:t>
            </a:r>
            <a:r>
              <a:rPr lang="en-US" altLang="ko-KR"/>
              <a:t>(*.exe)</a:t>
            </a:r>
            <a:r>
              <a:rPr lang="ko-KR" altLang="en-US"/>
              <a:t>파일이 없네</a:t>
            </a:r>
          </a:p>
          <a:p>
            <a:pPr lvl="1"/>
            <a:r>
              <a:rPr lang="en-US" altLang="ko-KR"/>
              <a:t>Debug </a:t>
            </a:r>
            <a:r>
              <a:rPr lang="ko-KR" altLang="en-US"/>
              <a:t>폴더에 있음</a:t>
            </a:r>
          </a:p>
          <a:p>
            <a:r>
              <a:rPr lang="ko-KR" altLang="en-US"/>
              <a:t>비하인드 스토리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578034"/>
            <a:ext cx="7432432" cy="2138677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625" y="1368041"/>
            <a:ext cx="8784976" cy="4399732"/>
          </a:xfrm>
          <a:prstGeom prst="rect">
            <a:avLst/>
          </a:prstGeom>
        </p:spPr>
      </p:pic>
      <p:sp>
        <p:nvSpPr>
          <p:cNvPr id="10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7C9D6A-78BF-4203-8C9B-3A2E1978DAAE}" type="slidenum">
              <a:rPr lang="ko-KR" altLang="en-US"/>
              <a:pPr/>
              <a:t>22</a:t>
            </a:fld>
            <a:endParaRPr lang="en-US" altLang="ko-KR"/>
          </a:p>
        </p:txBody>
      </p:sp>
      <p:sp>
        <p:nvSpPr>
          <p:cNvPr id="380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hello.c </a:t>
            </a:r>
            <a:r>
              <a:rPr lang="ko-KR" altLang="en-US"/>
              <a:t>분석</a:t>
            </a:r>
          </a:p>
        </p:txBody>
      </p:sp>
      <p:sp>
        <p:nvSpPr>
          <p:cNvPr id="380935" name="AutoShape 7"/>
          <p:cNvSpPr>
            <a:spLocks/>
          </p:cNvSpPr>
          <p:nvPr/>
        </p:nvSpPr>
        <p:spPr bwMode="auto">
          <a:xfrm>
            <a:off x="8028384" y="2128045"/>
            <a:ext cx="360040" cy="940916"/>
          </a:xfrm>
          <a:prstGeom prst="rightBrace">
            <a:avLst>
              <a:gd name="adj1" fmla="val 33297"/>
              <a:gd name="adj2" fmla="val 50000"/>
            </a:avLst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60363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539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800" dirty="0">
                <a:latin typeface="Tahoma" panose="020B0604030504040204" pitchFamily="34" charset="0"/>
                <a:cs typeface="Tahoma" panose="020B0604030504040204" pitchFamily="34" charset="0"/>
              </a:rPr>
              <a:t>주석</a:t>
            </a:r>
          </a:p>
        </p:txBody>
      </p:sp>
      <p:sp>
        <p:nvSpPr>
          <p:cNvPr id="380936" name="AutoShape 8"/>
          <p:cNvSpPr>
            <a:spLocks/>
          </p:cNvSpPr>
          <p:nvPr/>
        </p:nvSpPr>
        <p:spPr bwMode="auto">
          <a:xfrm>
            <a:off x="2915816" y="3207544"/>
            <a:ext cx="360362" cy="360363"/>
          </a:xfrm>
          <a:prstGeom prst="rightBrace">
            <a:avLst>
              <a:gd name="adj1" fmla="val 8333"/>
              <a:gd name="adj2" fmla="val 50000"/>
            </a:avLst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60363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539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800" dirty="0" err="1">
                <a:latin typeface="Tahoma" panose="020B0604030504040204" pitchFamily="34" charset="0"/>
                <a:cs typeface="Tahoma" panose="020B0604030504040204" pitchFamily="34" charset="0"/>
              </a:rPr>
              <a:t>전처리기</a:t>
            </a:r>
            <a:r>
              <a:rPr lang="ko-KR" altLang="en-US" sz="1800" dirty="0">
                <a:latin typeface="Tahoma" panose="020B0604030504040204" pitchFamily="34" charset="0"/>
                <a:cs typeface="Tahoma" panose="020B0604030504040204" pitchFamily="34" charset="0"/>
              </a:rPr>
              <a:t> 지시자</a:t>
            </a:r>
          </a:p>
        </p:txBody>
      </p:sp>
      <p:sp>
        <p:nvSpPr>
          <p:cNvPr id="380937" name="AutoShape 9"/>
          <p:cNvSpPr>
            <a:spLocks/>
          </p:cNvSpPr>
          <p:nvPr/>
        </p:nvSpPr>
        <p:spPr bwMode="auto">
          <a:xfrm>
            <a:off x="6228184" y="4149081"/>
            <a:ext cx="433487" cy="1224136"/>
          </a:xfrm>
          <a:prstGeom prst="rightBrace">
            <a:avLst>
              <a:gd name="adj1" fmla="val 33297"/>
              <a:gd name="adj2" fmla="val 50000"/>
            </a:avLst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60363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539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en-US" altLang="ko-KR" sz="1800">
                <a:latin typeface="Tahoma" panose="020B0604030504040204" pitchFamily="34" charset="0"/>
                <a:cs typeface="Tahoma" panose="020B0604030504040204" pitchFamily="34" charset="0"/>
              </a:rPr>
              <a:t>main </a:t>
            </a:r>
            <a:r>
              <a:rPr lang="ko-KR" altLang="en-US" sz="1800">
                <a:latin typeface="Tahoma" panose="020B0604030504040204" pitchFamily="34" charset="0"/>
                <a:cs typeface="Tahoma" panose="020B0604030504040204" pitchFamily="34" charset="0"/>
              </a:rPr>
              <a:t>함수</a:t>
            </a:r>
          </a:p>
        </p:txBody>
      </p:sp>
      <p:sp>
        <p:nvSpPr>
          <p:cNvPr id="380940" name="AutoShape 12"/>
          <p:cNvSpPr>
            <a:spLocks/>
          </p:cNvSpPr>
          <p:nvPr/>
        </p:nvSpPr>
        <p:spPr bwMode="auto">
          <a:xfrm>
            <a:off x="3635896" y="4436864"/>
            <a:ext cx="360363" cy="287338"/>
          </a:xfrm>
          <a:prstGeom prst="rightBrace">
            <a:avLst>
              <a:gd name="adj1" fmla="val 8333"/>
              <a:gd name="adj2" fmla="val 50000"/>
            </a:avLst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60363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539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800">
                <a:latin typeface="Tahoma" panose="020B0604030504040204" pitchFamily="34" charset="0"/>
                <a:cs typeface="Tahoma" panose="020B0604030504040204" pitchFamily="34" charset="0"/>
              </a:rPr>
              <a:t>라이브러리 </a:t>
            </a:r>
            <a:r>
              <a:rPr lang="en-US" altLang="ko-KR" sz="1800">
                <a:latin typeface="Tahoma" panose="020B0604030504040204" pitchFamily="34" charset="0"/>
                <a:cs typeface="Tahoma" panose="020B0604030504040204" pitchFamily="34" charset="0"/>
              </a:rPr>
              <a:t>puts </a:t>
            </a:r>
            <a:r>
              <a:rPr lang="ko-KR" altLang="en-US" sz="1800">
                <a:latin typeface="Tahoma" panose="020B0604030504040204" pitchFamily="34" charset="0"/>
                <a:cs typeface="Tahoma" panose="020B0604030504040204" pitchFamily="34" charset="0"/>
              </a:rPr>
              <a:t>호출</a:t>
            </a:r>
          </a:p>
        </p:txBody>
      </p:sp>
      <p:sp>
        <p:nvSpPr>
          <p:cNvPr id="380941" name="AutoShape 13"/>
          <p:cNvSpPr>
            <a:spLocks/>
          </p:cNvSpPr>
          <p:nvPr/>
        </p:nvSpPr>
        <p:spPr bwMode="auto">
          <a:xfrm>
            <a:off x="3635896" y="4724202"/>
            <a:ext cx="360363" cy="287337"/>
          </a:xfrm>
          <a:prstGeom prst="rightBrace">
            <a:avLst>
              <a:gd name="adj1" fmla="val 8333"/>
              <a:gd name="adj2" fmla="val 50000"/>
            </a:avLst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60363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539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1800">
                <a:latin typeface="Tahoma" panose="020B0604030504040204" pitchFamily="34" charset="0"/>
                <a:cs typeface="Tahoma" panose="020B0604030504040204" pitchFamily="34" charset="0"/>
              </a:rPr>
              <a:t>운영체제에 </a:t>
            </a:r>
            <a:r>
              <a:rPr lang="en-US" altLang="ko-KR" sz="1800">
                <a:latin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ko-KR" altLang="en-US" sz="1800">
                <a:latin typeface="Tahoma" panose="020B0604030504040204" pitchFamily="34" charset="0"/>
                <a:cs typeface="Tahoma" panose="020B0604030504040204" pitchFamily="34" charset="0"/>
              </a:rPr>
              <a:t>값 리턴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0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0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09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09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0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0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09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09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0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0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0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0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80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0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80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0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809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0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80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0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0935" grpId="0" animBg="1"/>
      <p:bldP spid="380936" grpId="0" animBg="1"/>
      <p:bldP spid="380937" grpId="0" animBg="1"/>
      <p:bldP spid="380940" grpId="0" animBg="1"/>
      <p:bldP spid="38094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main</a:t>
            </a:r>
            <a:r>
              <a:rPr lang="ko-KR" altLang="en-US" dirty="0"/>
              <a:t>의 반환 값</a:t>
            </a:r>
          </a:p>
        </p:txBody>
      </p:sp>
      <p:sp>
        <p:nvSpPr>
          <p:cNvPr id="30515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412875"/>
            <a:ext cx="3394720" cy="4824413"/>
          </a:xfrm>
        </p:spPr>
        <p:txBody>
          <a:bodyPr/>
          <a:lstStyle/>
          <a:p>
            <a:r>
              <a:rPr lang="en-US" altLang="ko-KR" dirty="0"/>
              <a:t>main</a:t>
            </a:r>
            <a:r>
              <a:rPr lang="ko-KR" altLang="en-US" dirty="0"/>
              <a:t>의 반환 형</a:t>
            </a:r>
            <a:endParaRPr lang="en-US" altLang="ko-KR" dirty="0"/>
          </a:p>
          <a:p>
            <a:pPr lvl="1"/>
            <a:r>
              <a:rPr lang="en-US" altLang="ko-KR" dirty="0"/>
              <a:t>main</a:t>
            </a:r>
            <a:r>
              <a:rPr lang="ko-KR" altLang="en-US" dirty="0"/>
              <a:t>의 반환 값은 항상 정수여야 함</a:t>
            </a:r>
          </a:p>
          <a:p>
            <a:pPr lvl="1"/>
            <a:r>
              <a:rPr lang="ko-KR" altLang="en-US" dirty="0"/>
              <a:t>따라서 </a:t>
            </a:r>
            <a:r>
              <a:rPr lang="en-US" altLang="ko-KR" dirty="0" err="1">
                <a:solidFill>
                  <a:srgbClr val="0066FF"/>
                </a:solidFill>
                <a:latin typeface="Lucida Console" panose="020B0609040504020204" pitchFamily="49" charset="0"/>
              </a:rPr>
              <a:t>int</a:t>
            </a:r>
            <a:r>
              <a:rPr lang="en-US" altLang="ko-KR" dirty="0">
                <a:latin typeface="Lucida Console" panose="020B0609040504020204" pitchFamily="49" charset="0"/>
              </a:rPr>
              <a:t> main()</a:t>
            </a:r>
            <a:r>
              <a:rPr lang="ko-KR" altLang="en-US" dirty="0"/>
              <a:t>이라고 선언해 줌</a:t>
            </a:r>
          </a:p>
          <a:p>
            <a:r>
              <a:rPr lang="ko-KR" altLang="en-US" dirty="0"/>
              <a:t>비 표준 방법</a:t>
            </a:r>
          </a:p>
          <a:p>
            <a:pPr lvl="1"/>
            <a:r>
              <a:rPr lang="en-US" altLang="ko-KR" dirty="0">
                <a:solidFill>
                  <a:srgbClr val="0066FF"/>
                </a:solidFill>
                <a:latin typeface="Lucida Console" panose="020B0609040504020204" pitchFamily="49" charset="0"/>
              </a:rPr>
              <a:t>void</a:t>
            </a:r>
            <a:r>
              <a:rPr lang="en-US" altLang="ko-KR" dirty="0">
                <a:latin typeface="Lucida Console" panose="020B0609040504020204" pitchFamily="49" charset="0"/>
              </a:rPr>
              <a:t> main() { }</a:t>
            </a:r>
            <a:r>
              <a:rPr lang="ko-KR" altLang="en-US" dirty="0"/>
              <a:t>도 컴파일은</a:t>
            </a:r>
            <a:r>
              <a:rPr lang="en-US" altLang="ko-KR" dirty="0"/>
              <a:t> </a:t>
            </a:r>
            <a:r>
              <a:rPr lang="ko-KR" altLang="en-US" dirty="0"/>
              <a:t>잘 됨</a:t>
            </a:r>
          </a:p>
          <a:p>
            <a:pPr lvl="1"/>
            <a:r>
              <a:rPr lang="ko-KR" altLang="en-US" dirty="0"/>
              <a:t>그러나 표준에 맞는 방법은 아니므로 사용해선 안 됨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867" y="1772816"/>
            <a:ext cx="5046410" cy="3744416"/>
          </a:xfrm>
        </p:spPr>
      </p:pic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C46081-6C51-4AA6-806D-54EA1CD4E5F2}" type="slidenum">
              <a:rPr lang="ko-KR" altLang="en-US"/>
              <a:pPr/>
              <a:t>23</a:t>
            </a:fld>
            <a:endParaRPr lang="en-US" altLang="ko-KR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2.3  </a:t>
            </a:r>
            <a:r>
              <a:rPr lang="ko-KR" altLang="en-US" dirty="0"/>
              <a:t>프로그래밍 환경</a:t>
            </a:r>
            <a:endParaRPr lang="en-US" altLang="ko-KR" dirty="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36B78D-82F1-4036-9395-1A351CA3025A}" type="slidenum">
              <a:rPr lang="ko-KR" altLang="en-US"/>
              <a:pPr/>
              <a:t>25</a:t>
            </a:fld>
            <a:endParaRPr lang="en-US" altLang="ko-KR"/>
          </a:p>
        </p:txBody>
      </p:sp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소스파일에서 실행파일까지</a:t>
            </a:r>
          </a:p>
        </p:txBody>
      </p:sp>
      <p:pic>
        <p:nvPicPr>
          <p:cNvPr id="3" name="내용 개체 틀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3" y="1514805"/>
            <a:ext cx="8265581" cy="4763616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FE199D-E06E-4DD6-A22E-326AE4C48394}" type="slidenum">
              <a:rPr lang="ko-KR" altLang="en-US"/>
              <a:pPr/>
              <a:t>26</a:t>
            </a:fld>
            <a:endParaRPr lang="en-US" altLang="ko-KR"/>
          </a:p>
        </p:txBody>
      </p:sp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명령줄 프로그래밍 환경</a:t>
            </a:r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명령줄 프로그래밍 환경이란</a:t>
            </a:r>
            <a:r>
              <a:rPr lang="en-US" altLang="ko-KR"/>
              <a:t>?</a:t>
            </a:r>
          </a:p>
          <a:p>
            <a:pPr lvl="1"/>
            <a:r>
              <a:rPr lang="ko-KR" altLang="en-US"/>
              <a:t>필요한 프로그램을 별도로 실행시켜 프로그래밍 하는 환경</a:t>
            </a:r>
          </a:p>
          <a:p>
            <a:pPr lvl="1"/>
            <a:r>
              <a:rPr lang="ko-KR" altLang="en-US"/>
              <a:t>필요한 프로그램</a:t>
            </a:r>
            <a:r>
              <a:rPr lang="en-US" altLang="ko-KR"/>
              <a:t>: </a:t>
            </a:r>
            <a:r>
              <a:rPr lang="ko-KR" altLang="en-US"/>
              <a:t>편집기</a:t>
            </a:r>
            <a:r>
              <a:rPr lang="en-US" altLang="ko-KR"/>
              <a:t>, </a:t>
            </a:r>
            <a:r>
              <a:rPr lang="ko-KR" altLang="en-US"/>
              <a:t>컴파일러</a:t>
            </a:r>
            <a:r>
              <a:rPr lang="en-US" altLang="ko-KR"/>
              <a:t>, </a:t>
            </a:r>
            <a:r>
              <a:rPr lang="ko-KR" altLang="en-US"/>
              <a:t>디버거</a:t>
            </a:r>
          </a:p>
          <a:p>
            <a:r>
              <a:rPr lang="ko-KR" altLang="en-US"/>
              <a:t>윈도우 명령창에서 프로그램을 개발하는 과정</a:t>
            </a:r>
          </a:p>
          <a:p>
            <a:pPr lvl="1"/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086100"/>
            <a:ext cx="4029075" cy="36195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ABBD9E-236F-4AF6-BA51-8F1016E37BC8}" type="slidenum">
              <a:rPr lang="ko-KR" altLang="en-US"/>
              <a:pPr/>
              <a:t>27</a:t>
            </a:fld>
            <a:endParaRPr lang="en-US" altLang="ko-KR"/>
          </a:p>
        </p:txBody>
      </p:sp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명령줄</a:t>
            </a:r>
            <a:r>
              <a:rPr lang="en-US" altLang="ko-KR"/>
              <a:t> </a:t>
            </a:r>
            <a:r>
              <a:rPr lang="ko-KR" altLang="en-US"/>
              <a:t>프로그래밍 환경 체험</a:t>
            </a:r>
          </a:p>
        </p:txBody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ko-KR" altLang="en-US" dirty="0"/>
              <a:t>명령어 패스 설정</a:t>
            </a:r>
            <a:br>
              <a:rPr lang="ko-KR" altLang="en-US" dirty="0"/>
            </a:br>
            <a:r>
              <a:rPr lang="ko-KR" altLang="en-US" sz="2000" dirty="0"/>
              <a:t>검색 키 </a:t>
            </a:r>
            <a:r>
              <a:rPr lang="en-US" altLang="ko-KR" sz="2000" dirty="0">
                <a:sym typeface="Wingdings" panose="05000000000000000000" pitchFamily="2" charset="2"/>
              </a:rPr>
              <a:t> “</a:t>
            </a:r>
            <a:r>
              <a:rPr lang="ko-KR" altLang="en-US" sz="2000" dirty="0">
                <a:sym typeface="Wingdings" panose="05000000000000000000" pitchFamily="2" charset="2"/>
              </a:rPr>
              <a:t>개발자 명령 프롬프트</a:t>
            </a:r>
            <a:r>
              <a:rPr lang="en-US" altLang="ko-KR" sz="2000" dirty="0">
                <a:sym typeface="Wingdings" panose="05000000000000000000" pitchFamily="2" charset="2"/>
              </a:rPr>
              <a:t>”</a:t>
            </a:r>
            <a:br>
              <a:rPr lang="en-US" altLang="ko-KR" sz="2000" dirty="0">
                <a:sym typeface="Wingdings" panose="05000000000000000000" pitchFamily="2" charset="2"/>
              </a:rPr>
            </a:br>
            <a:r>
              <a:rPr lang="en-US" altLang="ko-KR" sz="2000" dirty="0">
                <a:sym typeface="Wingdings" panose="05000000000000000000" pitchFamily="2" charset="2"/>
              </a:rPr>
              <a:t>(</a:t>
            </a:r>
            <a:r>
              <a:rPr lang="ko-KR" altLang="en-US" sz="2000" dirty="0">
                <a:sym typeface="Wingdings" panose="05000000000000000000" pitchFamily="2" charset="2"/>
              </a:rPr>
              <a:t>영문 윈도우의 경우 </a:t>
            </a:r>
            <a:r>
              <a:rPr lang="en-US" altLang="ko-KR" sz="2000" dirty="0">
                <a:sym typeface="Wingdings" panose="05000000000000000000" pitchFamily="2" charset="2"/>
              </a:rPr>
              <a:t>“Developer Command Prompt”)</a:t>
            </a:r>
            <a:br>
              <a:rPr lang="ko-KR" altLang="en-US" sz="2000" dirty="0">
                <a:sym typeface="Wingdings" panose="05000000000000000000" pitchFamily="2" charset="2"/>
              </a:rPr>
            </a:br>
            <a:endParaRPr lang="en-US" altLang="ko-KR" sz="1800" dirty="0">
              <a:latin typeface="Lucida Console" panose="020B0609040504020204" pitchFamily="49" charset="0"/>
            </a:endParaRP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ko-KR" altLang="en-US" dirty="0"/>
              <a:t>프로그램 편집</a:t>
            </a:r>
            <a:br>
              <a:rPr lang="ko-KR" altLang="en-US" dirty="0"/>
            </a:br>
            <a:r>
              <a:rPr lang="en-US" altLang="ko-KR" sz="1800" dirty="0">
                <a:latin typeface="Lucida Console" panose="020B0609040504020204" pitchFamily="49" charset="0"/>
              </a:rPr>
              <a:t>notepad </a:t>
            </a:r>
            <a:r>
              <a:rPr lang="en-US" altLang="ko-KR" sz="1800" dirty="0" err="1">
                <a:latin typeface="Lucida Console" panose="020B0609040504020204" pitchFamily="49" charset="0"/>
              </a:rPr>
              <a:t>hello.c</a:t>
            </a:r>
            <a:endParaRPr lang="en-US" altLang="ko-KR" sz="1800" dirty="0">
              <a:latin typeface="Lucida Console" panose="020B0609040504020204" pitchFamily="49" charset="0"/>
            </a:endParaRP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en-US" altLang="ko-KR" sz="1800" dirty="0">
              <a:latin typeface="Lucida Console" panose="020B0609040504020204" pitchFamily="49" charset="0"/>
            </a:endParaRP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ko-KR" altLang="en-US" dirty="0"/>
              <a:t>컴파일</a:t>
            </a:r>
            <a:br>
              <a:rPr lang="ko-KR" altLang="en-US" dirty="0"/>
            </a:br>
            <a:r>
              <a:rPr lang="en-US" altLang="ko-KR" sz="1800" dirty="0">
                <a:latin typeface="Lucida Console" panose="020B0609040504020204" pitchFamily="49" charset="0"/>
              </a:rPr>
              <a:t>cl </a:t>
            </a:r>
            <a:r>
              <a:rPr lang="en-US" altLang="ko-KR" sz="1800" dirty="0" err="1">
                <a:latin typeface="Lucida Console" panose="020B0609040504020204" pitchFamily="49" charset="0"/>
              </a:rPr>
              <a:t>hello.c</a:t>
            </a:r>
            <a:endParaRPr lang="en-US" altLang="ko-KR" sz="1800" dirty="0">
              <a:latin typeface="Lucida Console" panose="020B0609040504020204" pitchFamily="49" charset="0"/>
            </a:endParaRP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en-US" altLang="ko-KR" sz="1800" dirty="0">
              <a:latin typeface="Lucida Console" panose="020B0609040504020204" pitchFamily="49" charset="0"/>
            </a:endParaRP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ko-KR" altLang="en-US" dirty="0"/>
              <a:t>실행</a:t>
            </a:r>
            <a:br>
              <a:rPr lang="ko-KR" altLang="en-US" dirty="0"/>
            </a:br>
            <a:r>
              <a:rPr lang="en-US" altLang="ko-KR" sz="1800" dirty="0">
                <a:latin typeface="Lucida Console" panose="020B0609040504020204" pitchFamily="49" charset="0"/>
              </a:rPr>
              <a:t>.\hello.exe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564903"/>
            <a:ext cx="4824536" cy="3956339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0646C3-3A37-451A-B75F-FC60A99654FF}" type="slidenum">
              <a:rPr lang="ko-KR" altLang="en-US"/>
              <a:pPr/>
              <a:t>28</a:t>
            </a:fld>
            <a:endParaRPr lang="en-US" altLang="ko-KR"/>
          </a:p>
        </p:txBody>
      </p:sp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편집</a:t>
            </a:r>
            <a:r>
              <a:rPr lang="en-US" altLang="ko-KR"/>
              <a:t>, </a:t>
            </a:r>
            <a:r>
              <a:rPr lang="ko-KR" altLang="en-US"/>
              <a:t>컴파일</a:t>
            </a:r>
            <a:r>
              <a:rPr lang="en-US" altLang="ko-KR"/>
              <a:t>, </a:t>
            </a:r>
            <a:r>
              <a:rPr lang="ko-KR" altLang="en-US"/>
              <a:t>실행</a:t>
            </a:r>
          </a:p>
        </p:txBody>
      </p:sp>
      <p:sp>
        <p:nvSpPr>
          <p:cNvPr id="2969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87" y="1795275"/>
            <a:ext cx="4162425" cy="3476625"/>
          </a:xfrm>
          <a:prstGeom prst="rect">
            <a:avLst/>
          </a:prstGeom>
        </p:spPr>
      </p:pic>
      <p:sp>
        <p:nvSpPr>
          <p:cNvPr id="296972" name="Rectangle 12"/>
          <p:cNvSpPr>
            <a:spLocks noChangeArrowheads="1"/>
          </p:cNvSpPr>
          <p:nvPr/>
        </p:nvSpPr>
        <p:spPr bwMode="auto">
          <a:xfrm>
            <a:off x="1043608" y="2125992"/>
            <a:ext cx="647700" cy="215900"/>
          </a:xfrm>
          <a:prstGeom prst="rect">
            <a:avLst/>
          </a:prstGeom>
          <a:noFill/>
          <a:ln w="28575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CFFD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963" y="3373420"/>
            <a:ext cx="4171950" cy="3448050"/>
          </a:xfrm>
          <a:prstGeom prst="rect">
            <a:avLst/>
          </a:prstGeom>
        </p:spPr>
      </p:pic>
      <p:sp>
        <p:nvSpPr>
          <p:cNvPr id="296973" name="Rectangle 13"/>
          <p:cNvSpPr>
            <a:spLocks noChangeArrowheads="1"/>
          </p:cNvSpPr>
          <p:nvPr/>
        </p:nvSpPr>
        <p:spPr bwMode="auto">
          <a:xfrm>
            <a:off x="4457512" y="4899639"/>
            <a:ext cx="1584325" cy="360362"/>
          </a:xfrm>
          <a:prstGeom prst="rect">
            <a:avLst/>
          </a:prstGeom>
          <a:noFill/>
          <a:ln w="28575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CFFD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550" y="1121104"/>
            <a:ext cx="4362450" cy="2009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6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6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2.4  </a:t>
            </a:r>
            <a:r>
              <a:rPr lang="ko-KR" altLang="en-US" dirty="0"/>
              <a:t>더 간단한 </a:t>
            </a:r>
            <a:r>
              <a:rPr lang="en-US" altLang="ko-KR" dirty="0"/>
              <a:t>C </a:t>
            </a:r>
            <a:r>
              <a:rPr lang="ko-KR" altLang="en-US" dirty="0"/>
              <a:t>프로그램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4FCCA9-3A01-4C11-9B72-81BDA50583F8}" type="slidenum">
              <a:rPr lang="ko-KR" altLang="en-US"/>
              <a:pPr/>
              <a:t>3</a:t>
            </a:fld>
            <a:endParaRPr lang="en-US" altLang="ko-KR"/>
          </a:p>
        </p:txBody>
      </p:sp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이 장의 내용 </a:t>
            </a:r>
            <a:endParaRPr lang="en-US" altLang="ko-KR"/>
          </a:p>
        </p:txBody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FF6600"/>
                </a:solidFill>
              </a:rPr>
              <a:t>C </a:t>
            </a:r>
            <a:r>
              <a:rPr lang="ko-KR" altLang="en-US" dirty="0">
                <a:solidFill>
                  <a:srgbClr val="FF6600"/>
                </a:solidFill>
              </a:rPr>
              <a:t>언어 소개</a:t>
            </a:r>
          </a:p>
          <a:p>
            <a:r>
              <a:rPr lang="ko-KR" altLang="en-US" dirty="0">
                <a:solidFill>
                  <a:srgbClr val="FF6600"/>
                </a:solidFill>
              </a:rPr>
              <a:t>간단한 </a:t>
            </a:r>
            <a:r>
              <a:rPr lang="en-US" altLang="ko-KR" dirty="0">
                <a:solidFill>
                  <a:srgbClr val="FF6600"/>
                </a:solidFill>
              </a:rPr>
              <a:t>C </a:t>
            </a:r>
            <a:r>
              <a:rPr lang="ko-KR" altLang="en-US" dirty="0">
                <a:solidFill>
                  <a:srgbClr val="FF6600"/>
                </a:solidFill>
              </a:rPr>
              <a:t>프로그램</a:t>
            </a:r>
          </a:p>
          <a:p>
            <a:r>
              <a:rPr lang="ko-KR" altLang="en-US" dirty="0">
                <a:solidFill>
                  <a:srgbClr val="FF6600"/>
                </a:solidFill>
              </a:rPr>
              <a:t>프로그래밍 환경</a:t>
            </a:r>
            <a:endParaRPr lang="en-US" altLang="ko-KR" dirty="0">
              <a:solidFill>
                <a:srgbClr val="FF6600"/>
              </a:solidFill>
            </a:endParaRPr>
          </a:p>
          <a:p>
            <a:r>
              <a:rPr lang="ko-KR" altLang="en-US" dirty="0">
                <a:solidFill>
                  <a:srgbClr val="FF6600"/>
                </a:solidFill>
              </a:rPr>
              <a:t>더 간단한 </a:t>
            </a:r>
            <a:r>
              <a:rPr lang="en-US" altLang="ko-KR" dirty="0">
                <a:solidFill>
                  <a:srgbClr val="FF6600"/>
                </a:solidFill>
              </a:rPr>
              <a:t>C </a:t>
            </a:r>
            <a:r>
              <a:rPr lang="ko-KR" altLang="en-US" dirty="0">
                <a:solidFill>
                  <a:srgbClr val="FF6600"/>
                </a:solidFill>
              </a:rPr>
              <a:t>프로그램</a:t>
            </a:r>
            <a:endParaRPr lang="en-US" altLang="ko-KR" dirty="0">
              <a:solidFill>
                <a:srgbClr val="FF6600"/>
              </a:solidFill>
            </a:endParaRPr>
          </a:p>
          <a:p>
            <a:r>
              <a:rPr lang="ko-KR" altLang="en-US" dirty="0" err="1">
                <a:solidFill>
                  <a:srgbClr val="FF6600"/>
                </a:solidFill>
              </a:rPr>
              <a:t>표준출력</a:t>
            </a:r>
            <a:r>
              <a:rPr lang="ko-KR" altLang="en-US" dirty="0">
                <a:solidFill>
                  <a:srgbClr val="FF6600"/>
                </a:solidFill>
              </a:rPr>
              <a:t> 함수 </a:t>
            </a:r>
            <a:r>
              <a:rPr lang="en-US" altLang="ko-KR" dirty="0" err="1">
                <a:solidFill>
                  <a:srgbClr val="FF6600"/>
                </a:solidFill>
                <a:latin typeface="Consolas" panose="020B0609020204030204" pitchFamily="49" charset="0"/>
              </a:rPr>
              <a:t>printf</a:t>
            </a:r>
            <a:endParaRPr lang="ko-KR" altLang="en-US" dirty="0">
              <a:solidFill>
                <a:srgbClr val="FF6600"/>
              </a:solidFill>
              <a:latin typeface="Consolas" panose="020B0609020204030204" pitchFamily="49" charset="0"/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714" y="1560478"/>
            <a:ext cx="8537761" cy="3643592"/>
          </a:xfrm>
          <a:prstGeom prst="rect">
            <a:avLst/>
          </a:prstGeom>
        </p:spPr>
      </p:pic>
      <p:sp>
        <p:nvSpPr>
          <p:cNvPr id="10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C53B31-7FC6-4BC3-9D4C-04359F32E344}" type="slidenum">
              <a:rPr lang="ko-KR" altLang="en-US"/>
              <a:pPr/>
              <a:t>30</a:t>
            </a:fld>
            <a:endParaRPr lang="en-US" altLang="ko-KR"/>
          </a:p>
        </p:txBody>
      </p:sp>
      <p:sp>
        <p:nvSpPr>
          <p:cNvPr id="385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main</a:t>
            </a:r>
            <a:r>
              <a:rPr lang="ko-KR" altLang="en-US" dirty="0"/>
              <a:t>의 반환 값이 없으면</a:t>
            </a:r>
            <a:r>
              <a:rPr lang="en-US" altLang="ko-KR" dirty="0"/>
              <a:t>?</a:t>
            </a:r>
          </a:p>
        </p:txBody>
      </p:sp>
      <p:sp>
        <p:nvSpPr>
          <p:cNvPr id="385034" name="Text Box 10"/>
          <p:cNvSpPr txBox="1">
            <a:spLocks noChangeArrowheads="1"/>
          </p:cNvSpPr>
          <p:nvPr/>
        </p:nvSpPr>
        <p:spPr bwMode="auto">
          <a:xfrm>
            <a:off x="4499992" y="4482438"/>
            <a:ext cx="35131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CFFD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반환 값이 없으므로 </a:t>
            </a:r>
          </a:p>
          <a:p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경고</a:t>
            </a:r>
            <a:r>
              <a:rPr lang="en-US" altLang="ko-KR" dirty="0">
                <a:latin typeface="Tahoma" panose="020B0604030504040204" pitchFamily="34" charset="0"/>
                <a:cs typeface="Tahoma" panose="020B0604030504040204" pitchFamily="34" charset="0"/>
              </a:rPr>
              <a:t>(warning)</a:t>
            </a:r>
            <a:r>
              <a:rPr lang="ko-KR" altLang="en-US" dirty="0">
                <a:latin typeface="Tahoma" panose="020B0604030504040204" pitchFamily="34" charset="0"/>
                <a:cs typeface="Tahoma" panose="020B0604030504040204" pitchFamily="34" charset="0"/>
              </a:rPr>
              <a:t>가 발생할 수 있다</a:t>
            </a:r>
            <a:r>
              <a:rPr lang="en-US" altLang="ko-KR" dirty="0">
                <a:latin typeface="Tahoma" panose="020B0604030504040204" pitchFamily="34" charset="0"/>
                <a:cs typeface="Tahoma" panose="020B0604030504040204" pitchFamily="34" charset="0"/>
              </a:rPr>
              <a:t>!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7819" y="2021413"/>
            <a:ext cx="6406629" cy="1767627"/>
          </a:xfrm>
          <a:prstGeom prst="rect">
            <a:avLst/>
          </a:prstGeom>
        </p:spPr>
      </p:pic>
      <p:grpSp>
        <p:nvGrpSpPr>
          <p:cNvPr id="385040" name="Group 16"/>
          <p:cNvGrpSpPr>
            <a:grpSpLocks/>
          </p:cNvGrpSpPr>
          <p:nvPr/>
        </p:nvGrpSpPr>
        <p:grpSpPr bwMode="auto">
          <a:xfrm>
            <a:off x="3792539" y="3501007"/>
            <a:ext cx="1787574" cy="1388247"/>
            <a:chOff x="2426" y="1570"/>
            <a:chExt cx="2041" cy="1860"/>
          </a:xfrm>
        </p:grpSpPr>
        <p:sp>
          <p:nvSpPr>
            <p:cNvPr id="385032" name="Rectangle 8"/>
            <p:cNvSpPr>
              <a:spLocks noChangeArrowheads="1"/>
            </p:cNvSpPr>
            <p:nvPr/>
          </p:nvSpPr>
          <p:spPr bwMode="auto">
            <a:xfrm>
              <a:off x="3234" y="1570"/>
              <a:ext cx="1233" cy="386"/>
            </a:xfrm>
            <a:prstGeom prst="rect">
              <a:avLst/>
            </a:prstGeom>
            <a:noFill/>
            <a:ln w="19050" algn="ctr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CFFD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85033" name="Line 9"/>
            <p:cNvSpPr>
              <a:spLocks noChangeShapeType="1"/>
            </p:cNvSpPr>
            <p:nvPr/>
          </p:nvSpPr>
          <p:spPr bwMode="auto">
            <a:xfrm flipV="1">
              <a:off x="2426" y="1956"/>
              <a:ext cx="1548" cy="1474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5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5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5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5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85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503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2" y="1411730"/>
            <a:ext cx="8274429" cy="3313413"/>
          </a:xfrm>
          <a:prstGeom prst="rect">
            <a:avLst/>
          </a:prstGeom>
        </p:spPr>
      </p:pic>
      <p:sp>
        <p:nvSpPr>
          <p:cNvPr id="8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5409BB-5386-4F88-8D6A-601403DDE7CC}" type="slidenum">
              <a:rPr lang="ko-KR" altLang="en-US"/>
              <a:pPr/>
              <a:t>31</a:t>
            </a:fld>
            <a:endParaRPr lang="en-US" altLang="ko-KR"/>
          </a:p>
        </p:txBody>
      </p:sp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가장 간단한 </a:t>
            </a:r>
            <a:r>
              <a:rPr lang="en-US" altLang="ko-KR"/>
              <a:t>C </a:t>
            </a:r>
            <a:r>
              <a:rPr lang="ko-KR" altLang="en-US"/>
              <a:t>프로그램</a:t>
            </a:r>
          </a:p>
        </p:txBody>
      </p:sp>
      <p:grpSp>
        <p:nvGrpSpPr>
          <p:cNvPr id="5" name="그룹 4"/>
          <p:cNvGrpSpPr/>
          <p:nvPr/>
        </p:nvGrpSpPr>
        <p:grpSpPr>
          <a:xfrm>
            <a:off x="5724128" y="2420938"/>
            <a:ext cx="3097610" cy="1589114"/>
            <a:chOff x="5724128" y="2420938"/>
            <a:chExt cx="3097610" cy="1589114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24128" y="3554784"/>
              <a:ext cx="3097610" cy="455268"/>
            </a:xfrm>
            <a:prstGeom prst="rect">
              <a:avLst/>
            </a:prstGeom>
          </p:spPr>
        </p:pic>
        <p:sp>
          <p:nvSpPr>
            <p:cNvPr id="307211" name="AutoShape 11"/>
            <p:cNvSpPr>
              <a:spLocks/>
            </p:cNvSpPr>
            <p:nvPr/>
          </p:nvSpPr>
          <p:spPr bwMode="auto">
            <a:xfrm>
              <a:off x="6805613" y="2420938"/>
              <a:ext cx="2016125" cy="935037"/>
            </a:xfrm>
            <a:prstGeom prst="accentCallout1">
              <a:avLst>
                <a:gd name="adj1" fmla="val 12222"/>
                <a:gd name="adj2" fmla="val -3778"/>
                <a:gd name="adj3" fmla="val 137181"/>
                <a:gd name="adj4" fmla="val -49764"/>
              </a:avLst>
            </a:prstGeom>
            <a:solidFill>
              <a:srgbClr val="FFF3FF"/>
            </a:solidFill>
            <a:ln w="19050" algn="ctr">
              <a:solidFill>
                <a:srgbClr val="FF3300"/>
              </a:solidFill>
              <a:miter lim="800000"/>
              <a:headEnd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ko-KR" altLang="en-US" dirty="0"/>
                <a:t>반환 형을 생략하면 </a:t>
              </a:r>
              <a:r>
                <a:rPr lang="en-US" altLang="ko-KR" dirty="0" err="1">
                  <a:solidFill>
                    <a:srgbClr val="0066FF"/>
                  </a:solidFill>
                </a:rPr>
                <a:t>int</a:t>
              </a:r>
              <a:r>
                <a:rPr lang="ko-KR" altLang="en-US" dirty="0"/>
                <a:t>로 간주한다</a:t>
              </a:r>
              <a:r>
                <a:rPr lang="en-US" altLang="ko-KR" dirty="0"/>
                <a:t>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2.5  </a:t>
            </a:r>
            <a:r>
              <a:rPr lang="ko-KR" altLang="en-US" dirty="0" err="1"/>
              <a:t>표준출력</a:t>
            </a:r>
            <a:r>
              <a:rPr lang="ko-KR" altLang="en-US" dirty="0"/>
              <a:t> 함수 </a:t>
            </a:r>
            <a:r>
              <a:rPr lang="en-US" altLang="ko-KR" dirty="0" err="1"/>
              <a:t>printf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47539108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내용 개체 틀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8313" y="1484783"/>
            <a:ext cx="8229600" cy="4071677"/>
          </a:xfrm>
          <a:prstGeom prst="rect">
            <a:avLst/>
          </a:prstGeom>
        </p:spPr>
      </p:pic>
      <p:sp>
        <p:nvSpPr>
          <p:cNvPr id="7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207CE5-D6CC-4E6D-9D89-851198D01E47}" type="slidenum">
              <a:rPr lang="ko-KR" altLang="en-US"/>
              <a:pPr/>
              <a:t>33</a:t>
            </a:fld>
            <a:endParaRPr lang="en-US" altLang="ko-KR"/>
          </a:p>
        </p:txBody>
      </p:sp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표준출력</a:t>
            </a:r>
            <a:r>
              <a:rPr lang="ko-KR" altLang="en-US" dirty="0"/>
              <a:t> 함수 </a:t>
            </a:r>
            <a:r>
              <a:rPr lang="en-US" altLang="ko-KR" dirty="0" err="1"/>
              <a:t>printf</a:t>
            </a:r>
            <a:endParaRPr lang="en-US" altLang="ko-KR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865" y="2118406"/>
            <a:ext cx="5003148" cy="2285529"/>
          </a:xfrm>
          <a:prstGeom prst="rect">
            <a:avLst/>
          </a:prstGeom>
        </p:spPr>
      </p:pic>
      <p:sp>
        <p:nvSpPr>
          <p:cNvPr id="431114" name="AutoShape 10"/>
          <p:cNvSpPr>
            <a:spLocks/>
          </p:cNvSpPr>
          <p:nvPr/>
        </p:nvSpPr>
        <p:spPr bwMode="auto">
          <a:xfrm>
            <a:off x="6156325" y="4437063"/>
            <a:ext cx="2833688" cy="1152525"/>
          </a:xfrm>
          <a:prstGeom prst="accentCallout2">
            <a:avLst>
              <a:gd name="adj1" fmla="val 9917"/>
              <a:gd name="adj2" fmla="val -2690"/>
              <a:gd name="adj3" fmla="val 9917"/>
              <a:gd name="adj4" fmla="val -8069"/>
              <a:gd name="adj5" fmla="val -152500"/>
              <a:gd name="adj6" fmla="val -42163"/>
            </a:avLst>
          </a:prstGeom>
          <a:solidFill>
            <a:srgbClr val="FFF3FF"/>
          </a:solidFill>
          <a:ln w="19050" algn="ctr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ko-KR" altLang="en-US" sz="1600" dirty="0" err="1">
                <a:latin typeface="Tahoma" panose="020B0604030504040204" pitchFamily="34" charset="0"/>
                <a:cs typeface="Tahoma" panose="020B0604030504040204" pitchFamily="34" charset="0"/>
              </a:rPr>
              <a:t>줄바꿈문자</a:t>
            </a:r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(newline)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가 출력되지 않았다</a:t>
            </a:r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r>
              <a:rPr lang="ko-KR" altLang="en-US" sz="1600" dirty="0" err="1">
                <a:latin typeface="Tahoma" panose="020B0604030504040204" pitchFamily="34" charset="0"/>
                <a:cs typeface="Tahoma" panose="020B0604030504040204" pitchFamily="34" charset="0"/>
              </a:rPr>
              <a:t>출력위치</a:t>
            </a:r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(output marker)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가 다음 행으로 바뀌지 않았다</a:t>
            </a:r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1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1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1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1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1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A4C6EE-6868-46E5-9A18-E88A899D84AA}" type="slidenum">
              <a:rPr lang="ko-KR" altLang="en-US"/>
              <a:pPr/>
              <a:t>34</a:t>
            </a:fld>
            <a:endParaRPr lang="en-US" altLang="ko-KR"/>
          </a:p>
        </p:txBody>
      </p:sp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 </a:t>
            </a:r>
            <a:r>
              <a:rPr lang="ko-KR" altLang="en-US"/>
              <a:t>언어의 줄바꿈문자</a:t>
            </a:r>
          </a:p>
        </p:txBody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>
                <a:latin typeface="Lucida Console" panose="020B0609040504020204" pitchFamily="49" charset="0"/>
              </a:rPr>
              <a:t>\</a:t>
            </a:r>
            <a:r>
              <a:rPr lang="en-US" altLang="ko-KR"/>
              <a:t>n</a:t>
            </a:r>
            <a:r>
              <a:rPr lang="ko-KR" altLang="en-US"/>
              <a:t>으로 나타냄</a:t>
            </a:r>
          </a:p>
          <a:p>
            <a:pPr lvl="1"/>
            <a:r>
              <a:rPr lang="ko-KR" altLang="en-US"/>
              <a:t>두 개의 문자로 하나의 문자를 나타냄</a:t>
            </a:r>
          </a:p>
          <a:p>
            <a:pPr lvl="1"/>
            <a:r>
              <a:rPr lang="ko-KR" altLang="en-US"/>
              <a:t>특수문자를 나타내는 기법</a:t>
            </a:r>
          </a:p>
          <a:p>
            <a:r>
              <a:rPr lang="ko-KR" altLang="en-US"/>
              <a:t>이스케이프 시퀀스</a:t>
            </a:r>
          </a:p>
          <a:p>
            <a:pPr lvl="1"/>
            <a:r>
              <a:rPr lang="ko-KR" altLang="en-US">
                <a:solidFill>
                  <a:srgbClr val="FF6600"/>
                </a:solidFill>
              </a:rPr>
              <a:t>제어문자를 비제어문자로 나타내는 방법</a:t>
            </a:r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\</a:t>
            </a:r>
            <a:r>
              <a:rPr lang="ko-KR" altLang="en-US"/>
              <a:t>로 시작하는 문자들은 특별한 의미</a:t>
            </a:r>
          </a:p>
          <a:p>
            <a:pPr lvl="1"/>
            <a:r>
              <a:rPr lang="ko-KR" altLang="en-US"/>
              <a:t>일반적인 의미에서 </a:t>
            </a:r>
            <a:r>
              <a:rPr lang="en-US" altLang="ko-KR"/>
              <a:t>‘</a:t>
            </a:r>
            <a:r>
              <a:rPr lang="ko-KR" altLang="en-US"/>
              <a:t>탈피</a:t>
            </a:r>
            <a:r>
              <a:rPr lang="en-US" altLang="ko-KR"/>
              <a:t>’</a:t>
            </a:r>
            <a:r>
              <a:rPr lang="ko-KR" altLang="en-US"/>
              <a:t>한 특별한 의미</a:t>
            </a:r>
          </a:p>
          <a:p>
            <a:pPr lvl="1"/>
            <a:r>
              <a:rPr lang="ko-KR" altLang="en-US"/>
              <a:t>그래서 이스케이프 시퀀스</a:t>
            </a:r>
            <a:r>
              <a:rPr lang="en-US" altLang="ko-KR"/>
              <a:t>(escape sequence)</a:t>
            </a:r>
            <a:r>
              <a:rPr lang="ko-KR" altLang="en-US"/>
              <a:t>라고 부름</a:t>
            </a:r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\</a:t>
            </a:r>
            <a:r>
              <a:rPr lang="ko-KR" altLang="en-US"/>
              <a:t>는 이스케이프 문자</a:t>
            </a:r>
            <a:r>
              <a:rPr lang="en-US" altLang="ko-KR"/>
              <a:t>(escape character)</a:t>
            </a:r>
            <a:r>
              <a:rPr lang="ko-KR" altLang="en-US"/>
              <a:t>라고 부름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내용 개체 틀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498733"/>
            <a:ext cx="8229600" cy="4652697"/>
          </a:xfrm>
          <a:prstGeom prst="rect">
            <a:avLst/>
          </a:prstGeom>
        </p:spPr>
      </p:pic>
      <p:sp>
        <p:nvSpPr>
          <p:cNvPr id="7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207CE5-D6CC-4E6D-9D89-851198D01E47}" type="slidenum">
              <a:rPr lang="ko-KR" altLang="en-US"/>
              <a:pPr/>
              <a:t>35</a:t>
            </a:fld>
            <a:endParaRPr lang="en-US" altLang="ko-KR"/>
          </a:p>
        </p:txBody>
      </p:sp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이스케이프 시퀀스</a:t>
            </a:r>
            <a:endParaRPr lang="en-US" altLang="ko-KR" dirty="0"/>
          </a:p>
        </p:txBody>
      </p:sp>
      <p:sp>
        <p:nvSpPr>
          <p:cNvPr id="431114" name="AutoShape 10"/>
          <p:cNvSpPr>
            <a:spLocks/>
          </p:cNvSpPr>
          <p:nvPr/>
        </p:nvSpPr>
        <p:spPr bwMode="auto">
          <a:xfrm>
            <a:off x="5853112" y="3789040"/>
            <a:ext cx="2535312" cy="1152525"/>
          </a:xfrm>
          <a:prstGeom prst="accentCallout2">
            <a:avLst>
              <a:gd name="adj1" fmla="val 9917"/>
              <a:gd name="adj2" fmla="val -2690"/>
              <a:gd name="adj3" fmla="val 9917"/>
              <a:gd name="adj4" fmla="val -8069"/>
              <a:gd name="adj5" fmla="val 105756"/>
              <a:gd name="adj6" fmla="val -81511"/>
            </a:avLst>
          </a:prstGeom>
          <a:solidFill>
            <a:srgbClr val="FFF3FF"/>
          </a:solidFill>
          <a:ln w="19050" algn="ctr">
            <a:solidFill>
              <a:srgbClr val="FF330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이스케이프 시퀀스 </a:t>
            </a:r>
            <a:r>
              <a:rPr lang="en-US" altLang="ko-KR" sz="1600" dirty="0">
                <a:latin typeface="Consolas" panose="020B0609020204030204" pitchFamily="49" charset="0"/>
                <a:cs typeface="Tahoma" panose="020B0604030504040204" pitchFamily="34" charset="0"/>
              </a:rPr>
              <a:t>\n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은 </a:t>
            </a:r>
            <a:r>
              <a:rPr lang="ko-KR" altLang="en-US" sz="1600" dirty="0" err="1">
                <a:latin typeface="Tahoma" panose="020B0604030504040204" pitchFamily="34" charset="0"/>
                <a:cs typeface="Tahoma" panose="020B0604030504040204" pitchFamily="34" charset="0"/>
              </a:rPr>
              <a:t>줄바꿈문자</a:t>
            </a:r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(newline)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임</a:t>
            </a:r>
            <a:endParaRPr lang="en-US" altLang="ko-KR" sz="16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20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1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1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1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1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1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9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/>
              <a:t>Key Point</a:t>
            </a: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4B159AA-BB09-4C9D-8FDD-CECEE2F4065A}" type="slidenum">
              <a:rPr lang="ko-KR" altLang="en-US"/>
              <a:pPr/>
              <a:t>37</a:t>
            </a:fld>
            <a:endParaRPr lang="en-US" altLang="ko-KR"/>
          </a:p>
        </p:txBody>
      </p:sp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Key Point 1</a:t>
            </a:r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ko-KR" sz="2000" dirty="0"/>
              <a:t>C </a:t>
            </a:r>
            <a:r>
              <a:rPr lang="ko-KR" altLang="en-US" sz="2000" dirty="0"/>
              <a:t>언어는 유닉스</a:t>
            </a:r>
            <a:r>
              <a:rPr lang="en-US" altLang="ko-KR" sz="2000" dirty="0"/>
              <a:t>(Unix)</a:t>
            </a:r>
            <a:r>
              <a:rPr lang="ko-KR" altLang="en-US" sz="2000" dirty="0"/>
              <a:t>라는 운영체제를 만들기 위해 개발되었다</a:t>
            </a:r>
            <a:r>
              <a:rPr lang="en-US" altLang="ko-KR" sz="2000" dirty="0"/>
              <a:t>.</a:t>
            </a:r>
          </a:p>
          <a:p>
            <a:pPr>
              <a:lnSpc>
                <a:spcPct val="90000"/>
              </a:lnSpc>
            </a:pPr>
            <a:r>
              <a:rPr lang="en-US" altLang="ko-KR" sz="2000" dirty="0"/>
              <a:t>C </a:t>
            </a:r>
            <a:r>
              <a:rPr lang="ko-KR" altLang="en-US" sz="2000" dirty="0"/>
              <a:t>언어의 설계 철학은 ‘</a:t>
            </a:r>
            <a:r>
              <a:rPr lang="ko-KR" altLang="en-US" sz="2000" dirty="0" err="1"/>
              <a:t>간결성’이다</a:t>
            </a:r>
            <a:r>
              <a:rPr lang="en-US" altLang="ko-KR" sz="2000" dirty="0"/>
              <a:t>.</a:t>
            </a:r>
          </a:p>
          <a:p>
            <a:pPr>
              <a:lnSpc>
                <a:spcPct val="90000"/>
              </a:lnSpc>
            </a:pPr>
            <a:r>
              <a:rPr lang="en-US" altLang="ko-KR" sz="2000" dirty="0"/>
              <a:t>C </a:t>
            </a:r>
            <a:r>
              <a:rPr lang="ko-KR" altLang="en-US" sz="2000" dirty="0"/>
              <a:t>컴파일러는 </a:t>
            </a:r>
            <a:r>
              <a:rPr lang="en-US" altLang="ko-KR" sz="2000" dirty="0"/>
              <a:t>C </a:t>
            </a:r>
            <a:r>
              <a:rPr lang="ko-KR" altLang="en-US" sz="2000" dirty="0"/>
              <a:t>프로그램을 기계어로 번역하여 실행파일을 만들어 준다</a:t>
            </a:r>
            <a:r>
              <a:rPr lang="en-US" altLang="ko-KR" sz="2000" dirty="0"/>
              <a:t>. </a:t>
            </a:r>
          </a:p>
          <a:p>
            <a:pPr>
              <a:lnSpc>
                <a:spcPct val="90000"/>
              </a:lnSpc>
            </a:pPr>
            <a:r>
              <a:rPr lang="en-US" altLang="ko-KR" sz="2000" dirty="0"/>
              <a:t>Microsoft Visual Studio IDE</a:t>
            </a:r>
            <a:r>
              <a:rPr lang="ko-KR" altLang="en-US" sz="2000" dirty="0"/>
              <a:t>를 이용하여 </a:t>
            </a:r>
            <a:r>
              <a:rPr lang="en-US" altLang="ko-KR" sz="2000" dirty="0"/>
              <a:t>C </a:t>
            </a:r>
            <a:r>
              <a:rPr lang="ko-KR" altLang="en-US" sz="2000" dirty="0"/>
              <a:t>프로그램을 실행하려면</a:t>
            </a:r>
            <a:r>
              <a:rPr lang="en-US" altLang="ko-KR" sz="2000" dirty="0"/>
              <a:t>, </a:t>
            </a:r>
            <a:r>
              <a:rPr lang="ko-KR" altLang="en-US" sz="2000" dirty="0"/>
              <a:t>프로젝트 생성</a:t>
            </a:r>
            <a:r>
              <a:rPr lang="en-US" altLang="ko-KR" sz="2000" dirty="0"/>
              <a:t>, </a:t>
            </a:r>
            <a:r>
              <a:rPr lang="ko-KR" altLang="en-US" sz="2000" dirty="0"/>
              <a:t>파일 추가</a:t>
            </a:r>
            <a:r>
              <a:rPr lang="en-US" altLang="ko-KR" sz="2000" dirty="0"/>
              <a:t>, </a:t>
            </a:r>
            <a:r>
              <a:rPr lang="ko-KR" altLang="en-US" sz="2000" dirty="0"/>
              <a:t>프로그램 편집</a:t>
            </a:r>
            <a:r>
              <a:rPr lang="en-US" altLang="ko-KR" sz="2000" dirty="0"/>
              <a:t>, </a:t>
            </a:r>
            <a:r>
              <a:rPr lang="ko-KR" altLang="en-US" sz="2000" dirty="0"/>
              <a:t>빌드</a:t>
            </a:r>
            <a:r>
              <a:rPr lang="en-US" altLang="ko-KR" sz="2000" dirty="0"/>
              <a:t>, </a:t>
            </a:r>
            <a:r>
              <a:rPr lang="ko-KR" altLang="en-US" sz="2000" dirty="0"/>
              <a:t>실행 단계를 거쳐야 한다</a:t>
            </a:r>
            <a:r>
              <a:rPr lang="en-US" altLang="ko-KR" sz="2000" dirty="0"/>
              <a:t>.</a:t>
            </a:r>
          </a:p>
          <a:p>
            <a:pPr>
              <a:lnSpc>
                <a:spcPct val="90000"/>
              </a:lnSpc>
            </a:pPr>
            <a:r>
              <a:rPr lang="ko-KR" altLang="en-US" sz="2000" dirty="0"/>
              <a:t>표준 입출력 프로그램을 ‘콘솔 프로그램</a:t>
            </a:r>
            <a:r>
              <a:rPr lang="en-US" altLang="ko-KR" sz="2000" dirty="0"/>
              <a:t>(console application)'</a:t>
            </a:r>
            <a:r>
              <a:rPr lang="ko-KR" altLang="en-US" sz="2000" dirty="0"/>
              <a:t>이라고 부르기도 한다</a:t>
            </a:r>
            <a:r>
              <a:rPr lang="en-US" altLang="ko-KR" sz="2000" dirty="0"/>
              <a:t>.</a:t>
            </a:r>
          </a:p>
          <a:p>
            <a:pPr>
              <a:lnSpc>
                <a:spcPct val="90000"/>
              </a:lnSpc>
            </a:pPr>
            <a:r>
              <a:rPr lang="en-US" altLang="ko-KR" sz="2000" dirty="0"/>
              <a:t>MSVS IDE</a:t>
            </a:r>
            <a:r>
              <a:rPr lang="ko-KR" altLang="en-US" sz="2000" dirty="0"/>
              <a:t>에서 컴파일 오류가 발생했을 때</a:t>
            </a:r>
            <a:r>
              <a:rPr lang="en-US" altLang="ko-KR" sz="2000" dirty="0"/>
              <a:t>, </a:t>
            </a:r>
            <a:r>
              <a:rPr lang="ko-KR" altLang="en-US" sz="2000" dirty="0"/>
              <a:t>해당 오류를 더블클릭하면 오류 발생 위치로 이동한다</a:t>
            </a:r>
            <a:r>
              <a:rPr lang="en-US" altLang="ko-KR" sz="2000" dirty="0"/>
              <a:t>. </a:t>
            </a:r>
            <a:r>
              <a:rPr lang="ko-KR" altLang="en-US" sz="2000" dirty="0"/>
              <a:t>그러나 컴파일러가 정확한 오류 위치를 추적하지 못할 수 있다</a:t>
            </a:r>
            <a:r>
              <a:rPr lang="en-US" altLang="ko-KR" sz="2000" dirty="0"/>
              <a:t>.  </a:t>
            </a:r>
            <a:r>
              <a:rPr lang="ko-KR" altLang="en-US" sz="2000" dirty="0"/>
              <a:t>따라서 오류 메시지 내용에 따라 해당 위치의 주변을 살펴보는 것이 중요하다</a:t>
            </a:r>
            <a:r>
              <a:rPr lang="en-US" altLang="ko-KR" sz="2000" dirty="0"/>
              <a:t>.</a:t>
            </a:r>
          </a:p>
          <a:p>
            <a:pPr>
              <a:lnSpc>
                <a:spcPct val="90000"/>
              </a:lnSpc>
            </a:pPr>
            <a:endParaRPr lang="en-US" altLang="ko-KR" sz="20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6131AA-E4D3-4315-BB64-DE3C05BC8C85}" type="slidenum">
              <a:rPr lang="ko-KR" altLang="en-US"/>
              <a:pPr/>
              <a:t>38</a:t>
            </a:fld>
            <a:endParaRPr lang="en-US" altLang="ko-KR"/>
          </a:p>
        </p:txBody>
      </p:sp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Key Point 2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2000" dirty="0"/>
              <a:t>MSVC IDE</a:t>
            </a:r>
            <a:r>
              <a:rPr lang="ko-KR" altLang="en-US" sz="2000" dirty="0"/>
              <a:t>에서 프로젝트는 실제로 컴퓨터의 폴더</a:t>
            </a:r>
            <a:r>
              <a:rPr lang="en-US" altLang="ko-KR" sz="2000" dirty="0"/>
              <a:t>(</a:t>
            </a:r>
            <a:r>
              <a:rPr lang="ko-KR" altLang="en-US" sz="2000" dirty="0"/>
              <a:t>디렉터리</a:t>
            </a:r>
            <a:r>
              <a:rPr lang="en-US" altLang="ko-KR" sz="2000" dirty="0"/>
              <a:t>) </a:t>
            </a:r>
            <a:r>
              <a:rPr lang="ko-KR" altLang="en-US" sz="2000" dirty="0"/>
              <a:t>내에 저장된다</a:t>
            </a:r>
            <a:r>
              <a:rPr lang="en-US" altLang="ko-KR" sz="2000" dirty="0"/>
              <a:t>. </a:t>
            </a:r>
            <a:r>
              <a:rPr lang="ko-KR" altLang="en-US" sz="2000" dirty="0"/>
              <a:t>그리고 실행파일이 성공적으로 생성되면 </a:t>
            </a:r>
            <a:r>
              <a:rPr lang="ko-KR" altLang="en-US" sz="2000" dirty="0" err="1"/>
              <a:t>실행파일은</a:t>
            </a:r>
            <a:r>
              <a:rPr lang="ko-KR" altLang="en-US" sz="2000" dirty="0"/>
              <a:t> 프로젝트 폴더 내의 </a:t>
            </a:r>
            <a:r>
              <a:rPr lang="en-US" altLang="ko-KR" sz="2000" dirty="0"/>
              <a:t>Debug </a:t>
            </a:r>
            <a:r>
              <a:rPr lang="ko-KR" altLang="en-US" sz="2000" dirty="0"/>
              <a:t>폴더나 </a:t>
            </a:r>
            <a:r>
              <a:rPr lang="en-US" altLang="ko-KR" sz="2000" dirty="0"/>
              <a:t>Release </a:t>
            </a:r>
            <a:r>
              <a:rPr lang="ko-KR" altLang="en-US" sz="2000" dirty="0"/>
              <a:t>폴더에 저장된다</a:t>
            </a:r>
            <a:r>
              <a:rPr lang="en-US" altLang="ko-KR" sz="2000" dirty="0"/>
              <a:t>.</a:t>
            </a:r>
          </a:p>
          <a:p>
            <a:r>
              <a:rPr lang="en-US" altLang="ko-KR" sz="2000" dirty="0"/>
              <a:t>C </a:t>
            </a:r>
            <a:r>
              <a:rPr lang="ko-KR" altLang="en-US" sz="2000" dirty="0"/>
              <a:t>언어는 두 가지 형태의 주석을 사용한다</a:t>
            </a:r>
            <a:r>
              <a:rPr lang="en-US" altLang="ko-KR" sz="2000" dirty="0"/>
              <a:t>. </a:t>
            </a:r>
            <a:r>
              <a:rPr lang="ko-KR" altLang="en-US" sz="2000" dirty="0"/>
              <a:t>여러 행에 걸쳐질 수 있는 </a:t>
            </a:r>
            <a:r>
              <a:rPr lang="en-US" altLang="ko-KR" sz="2000" dirty="0">
                <a:latin typeface="Lucida Console" panose="020B0609040504020204" pitchFamily="49" charset="0"/>
              </a:rPr>
              <a:t>/* ... */</a:t>
            </a:r>
            <a:r>
              <a:rPr lang="en-US" altLang="ko-KR" sz="2000" dirty="0"/>
              <a:t> </a:t>
            </a:r>
            <a:r>
              <a:rPr lang="ko-KR" altLang="en-US" sz="2000" dirty="0"/>
              <a:t>형태의 주석과 한 행 끝까지 주석으로 처리하는 </a:t>
            </a:r>
            <a:r>
              <a:rPr lang="en-US" altLang="ko-KR" sz="2000" dirty="0">
                <a:latin typeface="Lucida Console" panose="020B0609040504020204" pitchFamily="49" charset="0"/>
              </a:rPr>
              <a:t>// ...</a:t>
            </a:r>
            <a:r>
              <a:rPr lang="en-US" altLang="ko-KR" sz="2000" dirty="0"/>
              <a:t> </a:t>
            </a:r>
            <a:r>
              <a:rPr lang="ko-KR" altLang="en-US" sz="2000" dirty="0"/>
              <a:t>형태의 주석이다</a:t>
            </a:r>
            <a:r>
              <a:rPr lang="en-US" altLang="ko-KR" sz="2000" dirty="0"/>
              <a:t>.</a:t>
            </a:r>
          </a:p>
          <a:p>
            <a:r>
              <a:rPr lang="ko-KR" altLang="en-US" sz="2000" dirty="0"/>
              <a:t>프로그램을 편집할 때 </a:t>
            </a:r>
            <a:r>
              <a:rPr lang="ko-KR" altLang="en-US" sz="2000" dirty="0" err="1"/>
              <a:t>공백문자와</a:t>
            </a:r>
            <a:r>
              <a:rPr lang="ko-KR" altLang="en-US" sz="2000" dirty="0"/>
              <a:t> 빈 행을 이용하여 가로 여백과 세로 여백을 적절히 맞추면 프로그램을 이해하는데 큰 도움이 된다</a:t>
            </a:r>
            <a:r>
              <a:rPr lang="en-US" altLang="ko-KR" sz="2000" dirty="0"/>
              <a:t>.</a:t>
            </a:r>
          </a:p>
          <a:p>
            <a:r>
              <a:rPr lang="ko-KR" altLang="en-US" sz="2000" dirty="0" err="1"/>
              <a:t>전처리기는</a:t>
            </a:r>
            <a:r>
              <a:rPr lang="ko-KR" altLang="en-US" sz="2000" dirty="0"/>
              <a:t> 컴파일러가 수행되기 전에 먼저 수행된다</a:t>
            </a:r>
            <a:r>
              <a:rPr lang="en-US" altLang="ko-KR" sz="2000" dirty="0"/>
              <a:t>. C </a:t>
            </a:r>
            <a:r>
              <a:rPr lang="ko-KR" altLang="en-US" sz="2000" dirty="0"/>
              <a:t>프로그램에서 </a:t>
            </a:r>
            <a:r>
              <a:rPr lang="ko-KR" altLang="en-US" sz="2000" dirty="0" err="1"/>
              <a:t>전처리기</a:t>
            </a:r>
            <a:r>
              <a:rPr lang="ko-KR" altLang="en-US" sz="2000" dirty="0"/>
              <a:t> </a:t>
            </a:r>
            <a:r>
              <a:rPr lang="ko-KR" altLang="en-US" sz="2000" dirty="0" err="1"/>
              <a:t>지시자는</a:t>
            </a:r>
            <a:r>
              <a:rPr lang="ko-KR" altLang="en-US" sz="2000" dirty="0"/>
              <a:t> </a:t>
            </a:r>
            <a:r>
              <a:rPr lang="en-US" altLang="ko-KR" sz="2000" dirty="0">
                <a:latin typeface="Lucida Console" panose="020B0609040504020204" pitchFamily="49" charset="0"/>
              </a:rPr>
              <a:t>#</a:t>
            </a:r>
            <a:r>
              <a:rPr lang="ko-KR" altLang="en-US" sz="2000" dirty="0"/>
              <a:t>으로 시작한다</a:t>
            </a:r>
            <a:r>
              <a:rPr lang="en-US" altLang="ko-KR" sz="2000" dirty="0"/>
              <a:t>. </a:t>
            </a:r>
            <a:r>
              <a:rPr lang="en-US" altLang="ko-KR" sz="2000" dirty="0">
                <a:latin typeface="Lucida Console" panose="020B0609040504020204" pitchFamily="49" charset="0"/>
              </a:rPr>
              <a:t>#include</a:t>
            </a:r>
            <a:r>
              <a:rPr lang="en-US" altLang="ko-KR" sz="2000" dirty="0"/>
              <a:t> </a:t>
            </a:r>
            <a:r>
              <a:rPr lang="ko-KR" altLang="en-US" sz="2000" dirty="0" err="1"/>
              <a:t>지시자는</a:t>
            </a:r>
            <a:r>
              <a:rPr lang="ko-KR" altLang="en-US" sz="2000" dirty="0"/>
              <a:t> </a:t>
            </a:r>
            <a:r>
              <a:rPr lang="ko-KR" altLang="en-US" sz="2000" dirty="0" err="1"/>
              <a:t>헤더파일을</a:t>
            </a:r>
            <a:r>
              <a:rPr lang="ko-KR" altLang="en-US" sz="2000" dirty="0"/>
              <a:t> 포함시키기 위해 사용된다</a:t>
            </a:r>
            <a:r>
              <a:rPr lang="en-US" altLang="ko-KR" sz="2000" dirty="0"/>
              <a:t>.</a:t>
            </a:r>
          </a:p>
          <a:p>
            <a:r>
              <a:rPr lang="ko-KR" altLang="en-US" sz="2000" dirty="0"/>
              <a:t>모든 </a:t>
            </a:r>
            <a:r>
              <a:rPr lang="en-US" altLang="ko-KR" sz="2000" dirty="0"/>
              <a:t>C </a:t>
            </a:r>
            <a:r>
              <a:rPr lang="ko-KR" altLang="en-US" sz="2000" dirty="0"/>
              <a:t>프로그램에는 </a:t>
            </a:r>
            <a:r>
              <a:rPr lang="en-US" altLang="ko-KR" sz="2000" dirty="0">
                <a:latin typeface="Lucida Console" panose="020B0609040504020204" pitchFamily="49" charset="0"/>
              </a:rPr>
              <a:t>main</a:t>
            </a:r>
            <a:r>
              <a:rPr lang="en-US" altLang="ko-KR" sz="2000" dirty="0"/>
              <a:t> </a:t>
            </a:r>
            <a:r>
              <a:rPr lang="ko-KR" altLang="en-US" sz="2000" dirty="0"/>
              <a:t>함수가 존재해야 하며 </a:t>
            </a:r>
            <a:r>
              <a:rPr lang="en-US" altLang="ko-KR" sz="2000" dirty="0">
                <a:latin typeface="Lucida Console" panose="020B0609040504020204" pitchFamily="49" charset="0"/>
              </a:rPr>
              <a:t>main</a:t>
            </a:r>
            <a:r>
              <a:rPr lang="ko-KR" altLang="en-US" sz="2000" dirty="0"/>
              <a:t>의 리턴 타입은 </a:t>
            </a:r>
            <a:r>
              <a:rPr lang="en-US" altLang="ko-KR" sz="20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ko-KR" altLang="en-US" sz="2000" dirty="0"/>
              <a:t>여야 한다</a:t>
            </a:r>
            <a:r>
              <a:rPr lang="en-US" altLang="ko-KR" sz="2000" dirty="0"/>
              <a:t>.</a:t>
            </a:r>
          </a:p>
          <a:p>
            <a:endParaRPr lang="en-US" altLang="ko-KR" sz="20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2EC2E-B1C4-4798-8B87-C87A26B8AC2A}" type="slidenum">
              <a:rPr lang="ko-KR" altLang="en-US"/>
              <a:pPr/>
              <a:t>39</a:t>
            </a:fld>
            <a:endParaRPr lang="en-US" altLang="ko-KR"/>
          </a:p>
        </p:txBody>
      </p:sp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Key Point 3</a:t>
            </a:r>
          </a:p>
        </p:txBody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ko-KR" sz="2000" dirty="0">
                <a:latin typeface="Lucida Console" panose="020B0609040504020204" pitchFamily="49" charset="0"/>
              </a:rPr>
              <a:t>main</a:t>
            </a:r>
            <a:r>
              <a:rPr lang="ko-KR" altLang="en-US" sz="2000" dirty="0"/>
              <a:t>의 반환 값은 운영체제에 전달된다</a:t>
            </a:r>
            <a:r>
              <a:rPr lang="en-US" altLang="ko-KR" sz="2000" dirty="0"/>
              <a:t>. </a:t>
            </a:r>
            <a:r>
              <a:rPr lang="ko-KR" altLang="en-US" sz="2000" dirty="0"/>
              <a:t>이는 해당 프로그램의 성공적인 종료 여부를 나타낸다</a:t>
            </a:r>
            <a:r>
              <a:rPr lang="en-US" altLang="ko-KR" sz="2000" dirty="0"/>
              <a:t>. </a:t>
            </a:r>
            <a:r>
              <a:rPr lang="en-US" altLang="ko-KR" sz="2000" dirty="0">
                <a:latin typeface="Lucida Console" panose="020B0609040504020204" pitchFamily="49" charset="0"/>
              </a:rPr>
              <a:t>main</a:t>
            </a:r>
            <a:r>
              <a:rPr lang="ko-KR" altLang="en-US" sz="2000" dirty="0"/>
              <a:t>의 리턴 값이 </a:t>
            </a:r>
            <a:r>
              <a:rPr lang="en-US" altLang="ko-KR" sz="2000" dirty="0"/>
              <a:t>0</a:t>
            </a:r>
            <a:r>
              <a:rPr lang="ko-KR" altLang="en-US" sz="2000" dirty="0"/>
              <a:t>이면 성공적으로 종료되었음을 의미하고</a:t>
            </a:r>
            <a:r>
              <a:rPr lang="en-US" altLang="ko-KR" sz="2000" dirty="0"/>
              <a:t>, </a:t>
            </a:r>
            <a:r>
              <a:rPr lang="ko-KR" altLang="en-US" sz="2000" dirty="0"/>
              <a:t>그렇지 않으면 오류 코드를 나타낸다</a:t>
            </a:r>
            <a:r>
              <a:rPr lang="en-US" altLang="ko-KR" sz="2000" dirty="0"/>
              <a:t>.</a:t>
            </a:r>
          </a:p>
          <a:p>
            <a:pPr>
              <a:lnSpc>
                <a:spcPct val="90000"/>
              </a:lnSpc>
            </a:pPr>
            <a:r>
              <a:rPr lang="ko-KR" altLang="en-US" sz="2000" dirty="0"/>
              <a:t>여러 목적 파일을 묶어 주거나 목적 파일과 라이브러리 파일을 묶어 주는 기능을 하는 프로그램을 </a:t>
            </a:r>
            <a:r>
              <a:rPr lang="ko-KR" altLang="en-US" sz="2000" dirty="0" err="1"/>
              <a:t>링커라고</a:t>
            </a:r>
            <a:r>
              <a:rPr lang="ko-KR" altLang="en-US" sz="2000" dirty="0"/>
              <a:t> 한다</a:t>
            </a:r>
            <a:r>
              <a:rPr lang="en-US" altLang="ko-KR" sz="2000" dirty="0"/>
              <a:t>.</a:t>
            </a:r>
          </a:p>
          <a:p>
            <a:pPr>
              <a:lnSpc>
                <a:spcPct val="90000"/>
              </a:lnSpc>
            </a:pPr>
            <a:r>
              <a:rPr lang="ko-KR" altLang="en-US" sz="2000" dirty="0" err="1"/>
              <a:t>명령줄</a:t>
            </a:r>
            <a:r>
              <a:rPr lang="ko-KR" altLang="en-US" sz="2000" dirty="0"/>
              <a:t> 환경에서는 편집기</a:t>
            </a:r>
            <a:r>
              <a:rPr lang="en-US" altLang="ko-KR" sz="2000" dirty="0"/>
              <a:t>, </a:t>
            </a:r>
            <a:r>
              <a:rPr lang="ko-KR" altLang="en-US" sz="2000" dirty="0"/>
              <a:t>컴파일러</a:t>
            </a:r>
            <a:r>
              <a:rPr lang="en-US" altLang="ko-KR" sz="2000" dirty="0"/>
              <a:t>, </a:t>
            </a:r>
            <a:r>
              <a:rPr lang="ko-KR" altLang="en-US" sz="2000" dirty="0" err="1"/>
              <a:t>디버거</a:t>
            </a:r>
            <a:r>
              <a:rPr lang="ko-KR" altLang="en-US" sz="2000" dirty="0"/>
              <a:t> 등을 모두 개별적으로 이용한다</a:t>
            </a:r>
            <a:r>
              <a:rPr lang="en-US" altLang="ko-KR" sz="2000" dirty="0"/>
              <a:t>. </a:t>
            </a:r>
            <a:r>
              <a:rPr lang="ko-KR" altLang="en-US" sz="2000" dirty="0"/>
              <a:t>그래서 </a:t>
            </a:r>
            <a:r>
              <a:rPr lang="en-US" altLang="ko-KR" sz="2000" dirty="0"/>
              <a:t>IDE</a:t>
            </a:r>
            <a:r>
              <a:rPr lang="ko-KR" altLang="en-US" sz="2000" dirty="0"/>
              <a:t>보다 불편하지만 </a:t>
            </a:r>
            <a:r>
              <a:rPr lang="en-US" altLang="ko-KR" sz="2000" dirty="0"/>
              <a:t>IDE</a:t>
            </a:r>
            <a:r>
              <a:rPr lang="ko-KR" altLang="en-US" sz="2000" dirty="0"/>
              <a:t>보다 더 역사가 오래된 개발환경이다</a:t>
            </a:r>
            <a:r>
              <a:rPr lang="en-US" altLang="ko-KR" sz="2000" dirty="0"/>
              <a:t>.</a:t>
            </a:r>
          </a:p>
          <a:p>
            <a:pPr>
              <a:lnSpc>
                <a:spcPct val="90000"/>
              </a:lnSpc>
            </a:pPr>
            <a:r>
              <a:rPr lang="ko-KR" altLang="en-US" sz="2000" dirty="0"/>
              <a:t>함수의 반환 </a:t>
            </a:r>
            <a:r>
              <a:rPr lang="ko-KR" altLang="en-US" sz="2000" dirty="0" err="1"/>
              <a:t>자료형을</a:t>
            </a:r>
            <a:r>
              <a:rPr lang="ko-KR" altLang="en-US" sz="2000" dirty="0"/>
              <a:t> 생략하면 </a:t>
            </a:r>
            <a:r>
              <a:rPr lang="en-US" altLang="ko-KR" sz="2000" dirty="0"/>
              <a:t>C </a:t>
            </a:r>
            <a:r>
              <a:rPr lang="ko-KR" altLang="en-US" sz="2000" dirty="0"/>
              <a:t>컴파일러는 반환 </a:t>
            </a:r>
            <a:r>
              <a:rPr lang="ko-KR" altLang="en-US" sz="2000" dirty="0" err="1"/>
              <a:t>자료형을</a:t>
            </a:r>
            <a:r>
              <a:rPr lang="ko-KR" altLang="en-US" sz="2000" dirty="0"/>
              <a:t> </a:t>
            </a:r>
            <a:r>
              <a:rPr lang="en-US" altLang="ko-KR" sz="20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int</a:t>
            </a:r>
            <a:r>
              <a:rPr lang="ko-KR" altLang="en-US" sz="2000" dirty="0"/>
              <a:t>형이라고 가정한다</a:t>
            </a:r>
            <a:r>
              <a:rPr lang="en-US" altLang="ko-KR" sz="2000" dirty="0"/>
              <a:t>. </a:t>
            </a:r>
          </a:p>
          <a:p>
            <a:pPr>
              <a:lnSpc>
                <a:spcPct val="90000"/>
              </a:lnSpc>
            </a:pPr>
            <a:r>
              <a:rPr lang="ko-KR" altLang="en-US" sz="2000" dirty="0"/>
              <a:t>문자열 내에는 줄바꿈문자를 넣으면 안 된다</a:t>
            </a:r>
            <a:r>
              <a:rPr lang="en-US" altLang="ko-KR" sz="2000" dirty="0"/>
              <a:t>. </a:t>
            </a:r>
            <a:r>
              <a:rPr lang="ko-KR" altLang="en-US" sz="2000" dirty="0"/>
              <a:t>줄바꿈문자를 표시하려면 </a:t>
            </a:r>
            <a:r>
              <a:rPr lang="en-US" altLang="ko-KR" sz="2000" dirty="0">
                <a:latin typeface="Lucida Console" panose="020B0609040504020204" pitchFamily="49" charset="0"/>
              </a:rPr>
              <a:t>\n</a:t>
            </a:r>
            <a:r>
              <a:rPr lang="ko-KR" altLang="en-US" sz="2000" dirty="0"/>
              <a:t>을 이용해야 한다</a:t>
            </a:r>
            <a:r>
              <a:rPr lang="en-US" altLang="ko-KR" sz="2000" dirty="0"/>
              <a:t>.</a:t>
            </a:r>
          </a:p>
          <a:p>
            <a:pPr>
              <a:lnSpc>
                <a:spcPct val="90000"/>
              </a:lnSpc>
            </a:pPr>
            <a:r>
              <a:rPr lang="ko-KR" altLang="en-US" sz="2000" dirty="0"/>
              <a:t>이스케이프 시퀀스는 </a:t>
            </a:r>
            <a:r>
              <a:rPr lang="ko-KR" altLang="en-US" sz="2000" dirty="0" err="1"/>
              <a:t>제어문자를</a:t>
            </a:r>
            <a:r>
              <a:rPr lang="ko-KR" altLang="en-US" sz="2000" dirty="0"/>
              <a:t> 비제어문자로 나타내기 위한 방법이다</a:t>
            </a:r>
            <a:r>
              <a:rPr lang="en-US" altLang="ko-KR" sz="2000" dirty="0"/>
              <a:t>. C </a:t>
            </a:r>
            <a:r>
              <a:rPr lang="ko-KR" altLang="en-US" sz="2000" dirty="0"/>
              <a:t>언어에서 이스케이프 시퀀스는 </a:t>
            </a:r>
            <a:r>
              <a:rPr lang="en-US" altLang="ko-KR" sz="2000" dirty="0">
                <a:latin typeface="Lucida Console" panose="020B0609040504020204" pitchFamily="49" charset="0"/>
              </a:rPr>
              <a:t>\</a:t>
            </a:r>
            <a:r>
              <a:rPr lang="ko-KR" altLang="en-US" sz="2000" dirty="0"/>
              <a:t>로 시작한다</a:t>
            </a:r>
            <a:r>
              <a:rPr lang="en-US" altLang="ko-KR" sz="2000" dirty="0"/>
              <a:t>.</a:t>
            </a:r>
            <a:endParaRPr lang="ko-KR" altLang="en-US" sz="2000" dirty="0"/>
          </a:p>
          <a:p>
            <a:pPr>
              <a:lnSpc>
                <a:spcPct val="90000"/>
              </a:lnSpc>
            </a:pPr>
            <a:endParaRPr lang="en-US" altLang="ko-KR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1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/>
              <a:t>2.1  C </a:t>
            </a:r>
            <a:r>
              <a:rPr lang="ko-KR" altLang="en-US"/>
              <a:t>언어 소개</a:t>
            </a: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762173-816A-45A6-A43F-88A094DE3C65}" type="slidenum">
              <a:rPr lang="ko-KR" altLang="en-US"/>
              <a:pPr/>
              <a:t>40</a:t>
            </a:fld>
            <a:endParaRPr lang="en-US" altLang="ko-KR"/>
          </a:p>
        </p:txBody>
      </p:sp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요약</a:t>
            </a:r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간단한 </a:t>
            </a:r>
            <a:r>
              <a:rPr lang="en-US" altLang="ko-KR"/>
              <a:t>C </a:t>
            </a:r>
            <a:r>
              <a:rPr lang="ko-KR" altLang="en-US"/>
              <a:t>프로그램은 </a:t>
            </a:r>
            <a:r>
              <a:rPr lang="en-US" altLang="ko-KR">
                <a:latin typeface="Lucida Console" panose="020B0609040504020204" pitchFamily="49" charset="0"/>
              </a:rPr>
              <a:t>main</a:t>
            </a:r>
            <a:r>
              <a:rPr lang="en-US" altLang="ko-KR"/>
              <a:t> </a:t>
            </a:r>
            <a:r>
              <a:rPr lang="ko-KR" altLang="en-US"/>
              <a:t>하나로 구성되어 있음</a:t>
            </a:r>
          </a:p>
          <a:p>
            <a:r>
              <a:rPr lang="ko-KR" altLang="en-US"/>
              <a:t>표준 출력 함수</a:t>
            </a:r>
          </a:p>
          <a:p>
            <a:pPr lvl="1"/>
            <a:r>
              <a:rPr lang="ko-KR" altLang="en-US"/>
              <a:t>표준 출력 함수를 사용하려면 </a:t>
            </a:r>
            <a:r>
              <a:rPr lang="en-US" altLang="ko-KR">
                <a:latin typeface="Lucida Console" panose="020B0609040504020204" pitchFamily="49" charset="0"/>
              </a:rPr>
              <a:t>&lt;stdio.h&gt;</a:t>
            </a:r>
            <a:r>
              <a:rPr lang="ko-KR" altLang="en-US"/>
              <a:t>를 </a:t>
            </a:r>
            <a:r>
              <a:rPr lang="en-US" altLang="ko-KR">
                <a:latin typeface="Lucida Console" panose="020B0609040504020204" pitchFamily="49" charset="0"/>
              </a:rPr>
              <a:t>#include</a:t>
            </a:r>
            <a:r>
              <a:rPr lang="ko-KR" altLang="en-US"/>
              <a:t>해야 함</a:t>
            </a:r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puts</a:t>
            </a:r>
            <a:r>
              <a:rPr lang="en-US" altLang="ko-KR"/>
              <a:t>: </a:t>
            </a:r>
            <a:r>
              <a:rPr lang="ko-KR" altLang="en-US"/>
              <a:t>개행문자를 끝에 넣어 줌</a:t>
            </a:r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printf</a:t>
            </a:r>
            <a:r>
              <a:rPr lang="en-US" altLang="ko-KR"/>
              <a:t>: </a:t>
            </a:r>
            <a:r>
              <a:rPr lang="ko-KR" altLang="en-US"/>
              <a:t>개행문자를 자동으로 넣어주지 않음</a:t>
            </a:r>
          </a:p>
          <a:p>
            <a:r>
              <a:rPr lang="en-US" altLang="ko-KR">
                <a:latin typeface="Lucida Console" panose="020B0609040504020204" pitchFamily="49" charset="0"/>
              </a:rPr>
              <a:t>main</a:t>
            </a:r>
            <a:r>
              <a:rPr lang="ko-KR" altLang="en-US"/>
              <a:t>은 항상 정수 값을 리턴함</a:t>
            </a:r>
            <a:r>
              <a:rPr lang="en-US" altLang="ko-KR"/>
              <a:t>(</a:t>
            </a:r>
            <a:r>
              <a:rPr lang="ko-KR" altLang="en-US"/>
              <a:t>오류가 없다면 </a:t>
            </a:r>
            <a:r>
              <a:rPr lang="en-US" altLang="ko-KR"/>
              <a:t>0</a:t>
            </a:r>
            <a:r>
              <a:rPr lang="ko-KR" altLang="en-US"/>
              <a:t>을 리턴</a:t>
            </a:r>
            <a:r>
              <a:rPr lang="en-US" altLang="ko-KR"/>
              <a:t>)</a:t>
            </a:r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main</a:t>
            </a:r>
            <a:r>
              <a:rPr lang="ko-KR" altLang="en-US"/>
              <a:t>의 리턴 타입은 </a:t>
            </a:r>
            <a:r>
              <a:rPr lang="en-US" altLang="ko-KR">
                <a:solidFill>
                  <a:srgbClr val="0066FF"/>
                </a:solidFill>
                <a:latin typeface="Lucida Console" panose="020B0609040504020204" pitchFamily="49" charset="0"/>
              </a:rPr>
              <a:t>int</a:t>
            </a:r>
          </a:p>
          <a:p>
            <a:pPr lvl="1"/>
            <a:r>
              <a:rPr lang="ko-KR" altLang="en-US"/>
              <a:t>리턴 타입이 생략되어도 </a:t>
            </a:r>
            <a:r>
              <a:rPr lang="en-US" altLang="ko-KR">
                <a:solidFill>
                  <a:srgbClr val="0066FF"/>
                </a:solidFill>
                <a:latin typeface="Lucida Console" panose="020B0609040504020204" pitchFamily="49" charset="0"/>
              </a:rPr>
              <a:t>int</a:t>
            </a:r>
            <a:r>
              <a:rPr lang="ko-KR" altLang="en-US"/>
              <a:t>로 간주</a:t>
            </a:r>
          </a:p>
          <a:p>
            <a:r>
              <a:rPr lang="ko-KR" altLang="en-US"/>
              <a:t>컴파일러</a:t>
            </a:r>
            <a:r>
              <a:rPr lang="en-US" altLang="ko-KR"/>
              <a:t>: C </a:t>
            </a:r>
            <a:r>
              <a:rPr lang="ko-KR" altLang="en-US"/>
              <a:t>프로그램을 기계어 프로그램으로 변환</a:t>
            </a:r>
          </a:p>
          <a:p>
            <a:r>
              <a:rPr lang="ko-KR" altLang="en-US"/>
              <a:t>개발환경</a:t>
            </a:r>
          </a:p>
          <a:p>
            <a:pPr lvl="1"/>
            <a:r>
              <a:rPr lang="en-US" altLang="ko-KR"/>
              <a:t>Microsoft Visual C/C++(MSVC) </a:t>
            </a:r>
            <a:r>
              <a:rPr lang="ko-KR" altLang="en-US"/>
              <a:t>소개</a:t>
            </a:r>
          </a:p>
          <a:p>
            <a:pPr lvl="1"/>
            <a:r>
              <a:rPr lang="ko-KR" altLang="en-US"/>
              <a:t>무료 개발환경</a:t>
            </a:r>
            <a:r>
              <a:rPr lang="en-US" altLang="ko-KR"/>
              <a:t>: Dev C++, MinGW Developer Studio</a:t>
            </a:r>
            <a:endParaRPr lang="ko-KR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9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/>
              <a:t>프로그래밍 실습</a:t>
            </a:r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784A3F-C18E-4CC7-A733-222953B57F82}" type="slidenum">
              <a:rPr lang="ko-KR" altLang="en-US"/>
              <a:pPr/>
              <a:t>42</a:t>
            </a:fld>
            <a:endParaRPr lang="en-US" altLang="ko-KR"/>
          </a:p>
        </p:txBody>
      </p:sp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▶ 프로그래밍 실습 </a:t>
            </a:r>
            <a:r>
              <a:rPr lang="en-US" altLang="ko-KR"/>
              <a:t>1</a:t>
            </a:r>
            <a:r>
              <a:rPr lang="ko-KR" altLang="en-US"/>
              <a:t> </a:t>
            </a:r>
          </a:p>
        </p:txBody>
      </p:sp>
      <p:sp>
        <p:nvSpPr>
          <p:cNvPr id="31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여러분의 명함을 출력하는 프로그램을 작성하라</a:t>
            </a:r>
            <a:r>
              <a:rPr lang="en-US" altLang="ko-KR"/>
              <a:t>. </a:t>
            </a:r>
            <a:r>
              <a:rPr lang="ko-KR" altLang="en-US"/>
              <a:t>명함은 </a:t>
            </a:r>
            <a:r>
              <a:rPr lang="en-US" altLang="ko-KR"/>
              <a:t>7</a:t>
            </a:r>
            <a:r>
              <a:rPr lang="ko-KR" altLang="en-US"/>
              <a:t>줄 이내로 작성하며 각 행은 </a:t>
            </a:r>
            <a:r>
              <a:rPr lang="en-US" altLang="ko-KR"/>
              <a:t>30</a:t>
            </a:r>
            <a:r>
              <a:rPr lang="ko-KR" altLang="en-US"/>
              <a:t>열 이내로 작성한다</a:t>
            </a:r>
            <a:r>
              <a:rPr lang="en-US" altLang="ko-KR"/>
              <a:t>. </a:t>
            </a:r>
            <a:r>
              <a:rPr lang="ko-KR" altLang="en-US"/>
              <a:t>예컨대 다음과 같이 작성할 수도 있겠다</a:t>
            </a:r>
            <a:r>
              <a:rPr lang="en-US" altLang="ko-KR"/>
              <a:t>.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2708920"/>
            <a:ext cx="5892129" cy="3217842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1E86C1-5F2E-43B8-8F74-A02B0B4EF4D6}" type="slidenum">
              <a:rPr lang="ko-KR" altLang="en-US"/>
              <a:pPr/>
              <a:t>43</a:t>
            </a:fld>
            <a:endParaRPr lang="en-US" altLang="ko-KR"/>
          </a:p>
        </p:txBody>
      </p:sp>
      <p:sp>
        <p:nvSpPr>
          <p:cNvPr id="3891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▶ 프로그래밍 실습 </a:t>
            </a:r>
            <a:r>
              <a:rPr lang="en-US" altLang="ko-KR"/>
              <a:t>2</a:t>
            </a:r>
          </a:p>
        </p:txBody>
      </p:sp>
      <p:sp>
        <p:nvSpPr>
          <p:cNvPr id="38912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/>
              <a:t>ASCII </a:t>
            </a:r>
            <a:r>
              <a:rPr lang="ko-KR" altLang="en-US"/>
              <a:t>아트라는 것이 있다</a:t>
            </a:r>
            <a:r>
              <a:rPr lang="en-US" altLang="ko-KR"/>
              <a:t>. </a:t>
            </a:r>
            <a:r>
              <a:rPr lang="ko-KR" altLang="en-US"/>
              <a:t>문자열만 이용하여 그림을 그리는 것을 뜻한다</a:t>
            </a:r>
            <a:r>
              <a:rPr lang="en-US" altLang="ko-KR"/>
              <a:t>. </a:t>
            </a:r>
            <a:r>
              <a:rPr lang="ko-KR" altLang="en-US"/>
              <a:t>여러 다양한 형태의 </a:t>
            </a:r>
            <a:r>
              <a:rPr lang="en-US" altLang="ko-KR"/>
              <a:t>ASCII </a:t>
            </a:r>
            <a:r>
              <a:rPr lang="ko-KR" altLang="en-US"/>
              <a:t>아트를 웹에서 찾을 수 있다</a:t>
            </a:r>
            <a:r>
              <a:rPr lang="en-US" altLang="ko-KR"/>
              <a:t>. </a:t>
            </a:r>
            <a:r>
              <a:rPr lang="ko-KR" altLang="en-US"/>
              <a:t>예컨대 다음 웹 페이지에도 </a:t>
            </a:r>
            <a:r>
              <a:rPr lang="en-US" altLang="ko-KR"/>
              <a:t>ASCII </a:t>
            </a:r>
            <a:r>
              <a:rPr lang="ko-KR" altLang="en-US"/>
              <a:t>아트가 소개되어 있다</a:t>
            </a:r>
            <a:r>
              <a:rPr lang="en-US" altLang="ko-KR"/>
              <a:t>. </a:t>
            </a:r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/>
              <a:t>	</a:t>
            </a:r>
            <a:r>
              <a:rPr lang="en-US" altLang="ko-KR">
                <a:hlinkClick r:id="rId3"/>
              </a:rPr>
              <a:t>http://www.chris.com/ASCII/</a:t>
            </a:r>
            <a:endParaRPr lang="en-US" altLang="ko-KR"/>
          </a:p>
          <a:p>
            <a:pPr lvl="1">
              <a:buFont typeface="Wingdings" panose="05000000000000000000" pitchFamily="2" charset="2"/>
              <a:buNone/>
            </a:pPr>
            <a:r>
              <a:rPr lang="en-US" altLang="ko-KR"/>
              <a:t>	</a:t>
            </a:r>
            <a:r>
              <a:rPr lang="en-US" altLang="ko-KR">
                <a:hlinkClick r:id="rId4"/>
              </a:rPr>
              <a:t>http://www.ascii-art.de/ascii/</a:t>
            </a:r>
            <a:endParaRPr lang="en-US" altLang="ko-KR"/>
          </a:p>
          <a:p>
            <a:pPr>
              <a:buFont typeface="Wingdings" panose="05000000000000000000" pitchFamily="2" charset="2"/>
              <a:buNone/>
            </a:pPr>
            <a:r>
              <a:rPr lang="ko-KR" altLang="en-US"/>
              <a:t>	여러분이 좋아하는 </a:t>
            </a:r>
            <a:r>
              <a:rPr lang="en-US" altLang="ko-KR"/>
              <a:t>ASCII </a:t>
            </a:r>
            <a:r>
              <a:rPr lang="ko-KR" altLang="en-US"/>
              <a:t>아트를 골라서 </a:t>
            </a:r>
            <a:br>
              <a:rPr lang="ko-KR" altLang="en-US"/>
            </a:br>
            <a:r>
              <a:rPr lang="ko-KR" altLang="en-US"/>
              <a:t>이를 출력하는 </a:t>
            </a:r>
            <a:r>
              <a:rPr lang="en-US" altLang="ko-KR"/>
              <a:t>C </a:t>
            </a:r>
            <a:r>
              <a:rPr lang="ko-KR" altLang="en-US"/>
              <a:t>프로그램을 작성해 보자</a:t>
            </a:r>
            <a:r>
              <a:rPr lang="en-US" altLang="ko-KR"/>
              <a:t>. </a:t>
            </a:r>
            <a:br>
              <a:rPr lang="en-US" altLang="ko-KR"/>
            </a:br>
            <a:r>
              <a:rPr lang="ko-KR" altLang="en-US"/>
              <a:t>예컨대 다음과 같은 </a:t>
            </a:r>
            <a:r>
              <a:rPr lang="en-US" altLang="ko-KR"/>
              <a:t>ASCII </a:t>
            </a:r>
            <a:r>
              <a:rPr lang="ko-KR" altLang="en-US"/>
              <a:t>아트를 선택할 </a:t>
            </a:r>
            <a:br>
              <a:rPr lang="ko-KR" altLang="en-US"/>
            </a:br>
            <a:r>
              <a:rPr lang="ko-KR" altLang="en-US"/>
              <a:t>수도 있겠다</a:t>
            </a:r>
            <a:r>
              <a:rPr lang="en-US" altLang="ko-KR"/>
              <a:t>.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3472" y="2780928"/>
            <a:ext cx="2112367" cy="360293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9E3063-1EDF-45D9-801C-0F169A493E99}" type="slidenum">
              <a:rPr lang="ko-KR" altLang="en-US"/>
              <a:pPr/>
              <a:t>5</a:t>
            </a:fld>
            <a:endParaRPr lang="en-US" altLang="ko-KR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 </a:t>
            </a:r>
            <a:r>
              <a:rPr lang="ko-KR" altLang="en-US"/>
              <a:t>언어 유래</a:t>
            </a:r>
            <a:endParaRPr lang="en-US" altLang="ko-KR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/>
              <a:t>1972</a:t>
            </a:r>
            <a:r>
              <a:rPr lang="ko-KR" altLang="en-US"/>
              <a:t>년 </a:t>
            </a:r>
            <a:r>
              <a:rPr lang="en-US" altLang="ko-KR"/>
              <a:t>Dennis Ritchie</a:t>
            </a:r>
            <a:r>
              <a:rPr lang="ko-KR" altLang="en-US"/>
              <a:t>가 설계함</a:t>
            </a:r>
          </a:p>
          <a:p>
            <a:pPr lvl="1"/>
            <a:r>
              <a:rPr lang="ko-KR" altLang="en-US"/>
              <a:t> </a:t>
            </a:r>
            <a:r>
              <a:rPr lang="en-US" altLang="ko-KR"/>
              <a:t>UNIX </a:t>
            </a:r>
            <a:r>
              <a:rPr lang="ko-KR" altLang="en-US"/>
              <a:t>운영체제 개발에 사용됨</a:t>
            </a:r>
          </a:p>
          <a:p>
            <a:r>
              <a:rPr lang="en-US" altLang="ko-KR"/>
              <a:t>C </a:t>
            </a:r>
            <a:r>
              <a:rPr lang="ko-KR" altLang="en-US"/>
              <a:t>언어에 직접 영향을 준 언어들</a:t>
            </a:r>
          </a:p>
          <a:p>
            <a:pPr lvl="1"/>
            <a:r>
              <a:rPr lang="en-US" altLang="ko-KR"/>
              <a:t>Algol </a:t>
            </a:r>
            <a:r>
              <a:rPr lang="en-US" altLang="ko-KR">
                <a:sym typeface="Wingdings" panose="05000000000000000000" pitchFamily="2" charset="2"/>
              </a:rPr>
              <a:t> </a:t>
            </a:r>
            <a:r>
              <a:rPr lang="en-US" altLang="ko-KR"/>
              <a:t>CPL </a:t>
            </a:r>
            <a:r>
              <a:rPr lang="en-US" altLang="ko-KR">
                <a:sym typeface="Wingdings" panose="05000000000000000000" pitchFamily="2" charset="2"/>
              </a:rPr>
              <a:t></a:t>
            </a:r>
            <a:r>
              <a:rPr lang="en-US" altLang="ko-KR"/>
              <a:t> BCPL </a:t>
            </a:r>
            <a:r>
              <a:rPr lang="en-US" altLang="ko-KR">
                <a:sym typeface="Wingdings" panose="05000000000000000000" pitchFamily="2" charset="2"/>
              </a:rPr>
              <a:t> </a:t>
            </a:r>
            <a:r>
              <a:rPr lang="en-US" altLang="ko-KR"/>
              <a:t>B </a:t>
            </a:r>
            <a:r>
              <a:rPr lang="en-US" altLang="ko-KR">
                <a:sym typeface="Wingdings" panose="05000000000000000000" pitchFamily="2" charset="2"/>
              </a:rPr>
              <a:t> </a:t>
            </a:r>
            <a:r>
              <a:rPr lang="en-US" altLang="ko-KR"/>
              <a:t>C</a:t>
            </a:r>
          </a:p>
          <a:p>
            <a:r>
              <a:rPr lang="en-US" altLang="ko-KR"/>
              <a:t>C </a:t>
            </a:r>
            <a:r>
              <a:rPr lang="ko-KR" altLang="en-US"/>
              <a:t>언어의 특징</a:t>
            </a:r>
          </a:p>
          <a:p>
            <a:pPr lvl="1"/>
            <a:r>
              <a:rPr lang="ko-KR" altLang="en-US"/>
              <a:t>구조화된 언어로서 모듈별 설계가 가능하다</a:t>
            </a:r>
            <a:r>
              <a:rPr lang="en-US" altLang="ko-KR"/>
              <a:t>.</a:t>
            </a:r>
          </a:p>
          <a:p>
            <a:pPr lvl="1"/>
            <a:r>
              <a:rPr lang="ko-KR" altLang="en-US"/>
              <a:t>이식성이 높다</a:t>
            </a:r>
            <a:r>
              <a:rPr lang="en-US" altLang="ko-KR"/>
              <a:t>. — </a:t>
            </a:r>
            <a:r>
              <a:rPr lang="ko-KR" altLang="en-US"/>
              <a:t>다양한 하드웨어에서 사용 가능</a:t>
            </a:r>
            <a:endParaRPr lang="en-US" altLang="ko-KR"/>
          </a:p>
          <a:p>
            <a:pPr lvl="1"/>
            <a:r>
              <a:rPr lang="ko-KR" altLang="en-US"/>
              <a:t>효율적이다</a:t>
            </a:r>
            <a:r>
              <a:rPr lang="en-US" altLang="ko-KR"/>
              <a:t>. — </a:t>
            </a:r>
            <a:r>
              <a:rPr lang="ko-KR" altLang="en-US"/>
              <a:t>처리속도가 빠름</a:t>
            </a:r>
            <a:endParaRPr lang="en-US" altLang="ko-KR"/>
          </a:p>
          <a:p>
            <a:pPr lvl="1"/>
            <a:r>
              <a:rPr lang="ko-KR" altLang="en-US"/>
              <a:t>다양한 연산자를 제공한다</a:t>
            </a:r>
            <a:r>
              <a:rPr lang="en-US" altLang="ko-KR"/>
              <a:t>.</a:t>
            </a:r>
          </a:p>
          <a:p>
            <a:pPr lvl="1"/>
            <a:r>
              <a:rPr lang="ko-KR" altLang="en-US"/>
              <a:t>동적 메모리 관리가 가능하다</a:t>
            </a:r>
            <a:r>
              <a:rPr lang="en-US" altLang="ko-KR"/>
              <a:t>.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647" y="614041"/>
            <a:ext cx="3777079" cy="2022871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99" y="3417632"/>
            <a:ext cx="8037105" cy="2830768"/>
          </a:xfrm>
          <a:prstGeom prst="rect">
            <a:avLst/>
          </a:prstGeom>
        </p:spPr>
      </p:pic>
      <p:sp>
        <p:nvSpPr>
          <p:cNvPr id="90126" name="AutoShape 14"/>
          <p:cNvSpPr>
            <a:spLocks noChangeArrowheads="1"/>
          </p:cNvSpPr>
          <p:nvPr/>
        </p:nvSpPr>
        <p:spPr bwMode="auto">
          <a:xfrm>
            <a:off x="6588125" y="2852936"/>
            <a:ext cx="2376488" cy="1152525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ko-KR" altLang="en-US" sz="1600" b="1" dirty="0">
                <a:latin typeface="Tahoma" panose="020B0604030504040204" pitchFamily="34" charset="0"/>
                <a:cs typeface="Tahoma" panose="020B0604030504040204" pitchFamily="34" charset="0"/>
              </a:rPr>
              <a:t>믿거나 말거나</a:t>
            </a:r>
            <a:r>
              <a:rPr lang="en-US" altLang="ko-KR" sz="1600" b="1" dirty="0">
                <a:latin typeface="Tahoma" panose="020B0604030504040204" pitchFamily="34" charset="0"/>
                <a:cs typeface="Tahoma" panose="020B0604030504040204" pitchFamily="34" charset="0"/>
              </a:rPr>
              <a:t>…</a:t>
            </a:r>
          </a:p>
          <a:p>
            <a:r>
              <a:rPr lang="en-US" altLang="ko-KR" sz="1600" dirty="0">
                <a:latin typeface="Tahoma" panose="020B0604030504040204" pitchFamily="34" charset="0"/>
                <a:cs typeface="Tahoma" panose="020B0604030504040204" pitchFamily="34" charset="0"/>
              </a:rPr>
              <a:t>C </a:t>
            </a:r>
            <a:r>
              <a:rPr lang="ko-KR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언어는 구형 컴퓨터에서 게임을 하기 위해 개발했다는 전설이 있음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7FBAA7-F48D-48D9-B073-466DFCA3C654}" type="slidenum">
              <a:rPr lang="ko-KR" altLang="en-US"/>
              <a:pPr/>
              <a:t>6</a:t>
            </a:fld>
            <a:endParaRPr lang="en-US" altLang="ko-KR"/>
          </a:p>
        </p:txBody>
      </p:sp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 </a:t>
            </a:r>
            <a:r>
              <a:rPr lang="ko-KR" altLang="en-US"/>
              <a:t>언어의 철학 및 강점</a:t>
            </a:r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/>
              <a:t>C </a:t>
            </a:r>
            <a:r>
              <a:rPr lang="ko-KR" altLang="en-US"/>
              <a:t>언어의 설계 철학</a:t>
            </a:r>
            <a:r>
              <a:rPr lang="en-US" altLang="ko-KR"/>
              <a:t>: </a:t>
            </a:r>
            <a:r>
              <a:rPr lang="ko-KR" altLang="en-US"/>
              <a:t>간결성</a:t>
            </a:r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i = i + 1;</a:t>
            </a:r>
            <a:r>
              <a:rPr lang="en-US" altLang="ko-KR"/>
              <a:t> </a:t>
            </a:r>
            <a:r>
              <a:rPr lang="ko-KR" altLang="en-US"/>
              <a:t>보다는</a:t>
            </a:r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i += 1;</a:t>
            </a:r>
            <a:r>
              <a:rPr lang="en-US" altLang="ko-KR"/>
              <a:t> </a:t>
            </a:r>
            <a:r>
              <a:rPr lang="ko-KR" altLang="en-US"/>
              <a:t>이 간결하고</a:t>
            </a:r>
            <a:r>
              <a:rPr lang="en-US" altLang="ko-KR"/>
              <a:t>, </a:t>
            </a:r>
            <a:r>
              <a:rPr lang="ko-KR" altLang="en-US"/>
              <a:t>이것 보다는</a:t>
            </a:r>
          </a:p>
          <a:p>
            <a:pPr lvl="1"/>
            <a:r>
              <a:rPr lang="en-US" altLang="ko-KR">
                <a:latin typeface="Lucida Console" panose="020B0609040504020204" pitchFamily="49" charset="0"/>
              </a:rPr>
              <a:t>i++;</a:t>
            </a:r>
            <a:r>
              <a:rPr lang="en-US" altLang="ko-KR"/>
              <a:t> </a:t>
            </a:r>
            <a:r>
              <a:rPr lang="ko-KR" altLang="en-US"/>
              <a:t>이 간결하다</a:t>
            </a:r>
            <a:r>
              <a:rPr lang="en-US" altLang="ko-KR"/>
              <a:t>.</a:t>
            </a:r>
            <a:endParaRPr lang="en-US" altLang="ko-KR">
              <a:sym typeface="Wingdings" panose="05000000000000000000" pitchFamily="2" charset="2"/>
            </a:endParaRPr>
          </a:p>
          <a:p>
            <a:r>
              <a:rPr lang="en-US" altLang="ko-KR">
                <a:sym typeface="Wingdings" panose="05000000000000000000" pitchFamily="2" charset="2"/>
              </a:rPr>
              <a:t>C </a:t>
            </a:r>
            <a:r>
              <a:rPr lang="ko-KR" altLang="en-US">
                <a:sym typeface="Wingdings" panose="05000000000000000000" pitchFamily="2" charset="2"/>
              </a:rPr>
              <a:t>언어의 강점</a:t>
            </a:r>
          </a:p>
          <a:p>
            <a:pPr lvl="1"/>
            <a:r>
              <a:rPr lang="ko-KR" altLang="en-US">
                <a:sym typeface="Wingdings" panose="05000000000000000000" pitchFamily="2" charset="2"/>
              </a:rPr>
              <a:t>다양한 플랫폼에서 사용 가능</a:t>
            </a:r>
          </a:p>
          <a:p>
            <a:pPr lvl="2"/>
            <a:r>
              <a:rPr lang="ko-KR" altLang="en-US">
                <a:sym typeface="Wingdings" panose="05000000000000000000" pitchFamily="2" charset="2"/>
              </a:rPr>
              <a:t>매우 이식성이 높기 때문에</a:t>
            </a:r>
            <a:r>
              <a:rPr lang="en-US" altLang="ko-KR">
                <a:sym typeface="Wingdings" panose="05000000000000000000" pitchFamily="2" charset="2"/>
              </a:rPr>
              <a:t>…</a:t>
            </a:r>
          </a:p>
          <a:p>
            <a:pPr lvl="1"/>
            <a:r>
              <a:rPr lang="ko-KR" altLang="en-US">
                <a:sym typeface="Wingdings" panose="05000000000000000000" pitchFamily="2" charset="2"/>
              </a:rPr>
              <a:t>어셈블리어에 대한 대안</a:t>
            </a:r>
          </a:p>
          <a:p>
            <a:pPr lvl="2"/>
            <a:r>
              <a:rPr lang="en-US" altLang="ko-KR">
                <a:sym typeface="Wingdings" panose="05000000000000000000" pitchFamily="2" charset="2"/>
              </a:rPr>
              <a:t>C</a:t>
            </a:r>
            <a:r>
              <a:rPr lang="ko-KR" altLang="en-US">
                <a:sym typeface="Wingdings" panose="05000000000000000000" pitchFamily="2" charset="2"/>
              </a:rPr>
              <a:t>의 역사를 생각해 보자 </a:t>
            </a:r>
            <a:br>
              <a:rPr lang="ko-KR" altLang="en-US">
                <a:sym typeface="Wingdings" panose="05000000000000000000" pitchFamily="2" charset="2"/>
              </a:rPr>
            </a:br>
            <a:r>
              <a:rPr lang="en-US" altLang="ko-KR">
                <a:sym typeface="Wingdings" panose="05000000000000000000" pitchFamily="2" charset="2"/>
              </a:rPr>
              <a:t> device driver </a:t>
            </a:r>
            <a:r>
              <a:rPr lang="ko-KR" altLang="en-US">
                <a:sym typeface="Wingdings" panose="05000000000000000000" pitchFamily="2" charset="2"/>
              </a:rPr>
              <a:t>프로그램에 매우 적절함</a:t>
            </a:r>
          </a:p>
          <a:p>
            <a:pPr lvl="1"/>
            <a:r>
              <a:rPr lang="ko-KR" altLang="en-US">
                <a:sym typeface="Wingdings" panose="05000000000000000000" pitchFamily="2" charset="2"/>
              </a:rPr>
              <a:t>꽤 쉬우면서도 빠르다</a:t>
            </a:r>
            <a:r>
              <a:rPr lang="en-US" altLang="ko-KR">
                <a:sym typeface="Wingdings" panose="05000000000000000000" pitchFamily="2" charset="2"/>
              </a:rPr>
              <a:t>!</a:t>
            </a:r>
          </a:p>
          <a:p>
            <a:pPr lvl="2"/>
            <a:r>
              <a:rPr lang="ko-KR" altLang="en-US">
                <a:sym typeface="Wingdings" panose="05000000000000000000" pitchFamily="2" charset="2"/>
              </a:rPr>
              <a:t>고급 언어의 특성</a:t>
            </a:r>
            <a:r>
              <a:rPr lang="en-US" altLang="ko-KR">
                <a:sym typeface="Wingdings" panose="05000000000000000000" pitchFamily="2" charset="2"/>
              </a:rPr>
              <a:t>(</a:t>
            </a:r>
            <a:r>
              <a:rPr lang="ko-KR" altLang="en-US">
                <a:sym typeface="Wingdings" panose="05000000000000000000" pitchFamily="2" charset="2"/>
              </a:rPr>
              <a:t>쉬움</a:t>
            </a:r>
            <a:r>
              <a:rPr lang="en-US" altLang="ko-KR">
                <a:sym typeface="Wingdings" panose="05000000000000000000" pitchFamily="2" charset="2"/>
              </a:rPr>
              <a:t>)</a:t>
            </a:r>
            <a:r>
              <a:rPr lang="ko-KR" altLang="en-US">
                <a:sym typeface="Wingdings" panose="05000000000000000000" pitchFamily="2" charset="2"/>
              </a:rPr>
              <a:t>과 저급 언어의 강점</a:t>
            </a:r>
            <a:r>
              <a:rPr lang="en-US" altLang="ko-KR">
                <a:sym typeface="Wingdings" panose="05000000000000000000" pitchFamily="2" charset="2"/>
              </a:rPr>
              <a:t>(</a:t>
            </a:r>
            <a:r>
              <a:rPr lang="ko-KR" altLang="en-US">
                <a:sym typeface="Wingdings" panose="05000000000000000000" pitchFamily="2" charset="2"/>
              </a:rPr>
              <a:t>빠름</a:t>
            </a:r>
            <a:r>
              <a:rPr lang="en-US" altLang="ko-KR">
                <a:sym typeface="Wingdings" panose="05000000000000000000" pitchFamily="2" charset="2"/>
              </a:rPr>
              <a:t>)</a:t>
            </a:r>
            <a:r>
              <a:rPr lang="ko-KR" altLang="en-US">
                <a:sym typeface="Wingdings" panose="05000000000000000000" pitchFamily="2" charset="2"/>
              </a:rPr>
              <a:t>을 겸비</a:t>
            </a:r>
          </a:p>
          <a:p>
            <a:pPr lvl="1"/>
            <a:endParaRPr lang="ko-KR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/>
              <a:t>2.2  </a:t>
            </a:r>
            <a:r>
              <a:rPr lang="ko-KR" altLang="en-US"/>
              <a:t>간단한 </a:t>
            </a:r>
            <a:r>
              <a:rPr lang="en-US" altLang="ko-KR"/>
              <a:t>C </a:t>
            </a:r>
            <a:r>
              <a:rPr lang="ko-KR" altLang="en-US"/>
              <a:t>프로그램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845267-E22C-43AE-BF2A-16B819543D4D}" type="slidenum">
              <a:rPr lang="ko-KR" altLang="en-US"/>
              <a:pPr/>
              <a:t>8</a:t>
            </a:fld>
            <a:endParaRPr lang="en-US" altLang="ko-KR"/>
          </a:p>
        </p:txBody>
      </p:sp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간단한 </a:t>
            </a:r>
            <a:r>
              <a:rPr lang="en-US" altLang="ko-KR"/>
              <a:t>C </a:t>
            </a:r>
            <a:r>
              <a:rPr lang="ko-KR" altLang="en-US"/>
              <a:t>프로그램</a:t>
            </a:r>
            <a:endParaRPr lang="en-US" altLang="ko-KR"/>
          </a:p>
        </p:txBody>
      </p:sp>
      <p:pic>
        <p:nvPicPr>
          <p:cNvPr id="7" name="내용 개체 틀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768960"/>
            <a:ext cx="8229600" cy="411224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슬라이드 번호 개체 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B8C7CF-53E7-4C59-A43D-48F8A8014BFA}" type="slidenum">
              <a:rPr lang="ko-KR" altLang="en-US"/>
              <a:pPr/>
              <a:t>9</a:t>
            </a:fld>
            <a:endParaRPr lang="en-US" altLang="ko-KR"/>
          </a:p>
        </p:txBody>
      </p:sp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 </a:t>
            </a:r>
            <a:r>
              <a:rPr lang="ko-KR" altLang="en-US"/>
              <a:t>컴파일러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/>
              <a:t>컴파일러란</a:t>
            </a:r>
            <a:r>
              <a:rPr lang="en-US" altLang="ko-KR" dirty="0"/>
              <a:t>?</a:t>
            </a:r>
          </a:p>
          <a:p>
            <a:pPr lvl="1"/>
            <a:r>
              <a:rPr lang="ko-KR" altLang="en-US" dirty="0"/>
              <a:t>통역사</a:t>
            </a:r>
            <a:r>
              <a:rPr lang="en-US" altLang="ko-KR" dirty="0"/>
              <a:t>(</a:t>
            </a:r>
            <a:r>
              <a:rPr lang="ko-KR" altLang="en-US" dirty="0"/>
              <a:t>사람과 컴퓨터 사이의 통역 담당</a:t>
            </a:r>
            <a:r>
              <a:rPr lang="en-US" altLang="ko-KR" dirty="0"/>
              <a:t>)</a:t>
            </a:r>
          </a:p>
          <a:p>
            <a:pPr lvl="1"/>
            <a:r>
              <a:rPr lang="en-US" altLang="ko-KR" dirty="0"/>
              <a:t>C </a:t>
            </a:r>
            <a:r>
              <a:rPr lang="ko-KR" altLang="en-US" dirty="0"/>
              <a:t>프로그램을 컴퓨터가 수행할 수 있도록 번역해 주는 놈</a:t>
            </a:r>
          </a:p>
          <a:p>
            <a:pPr lvl="1"/>
            <a:r>
              <a:rPr lang="en-US" altLang="ko-KR" dirty="0"/>
              <a:t>CPU</a:t>
            </a:r>
            <a:r>
              <a:rPr lang="ko-KR" altLang="en-US" dirty="0"/>
              <a:t>는 </a:t>
            </a:r>
            <a:r>
              <a:rPr lang="en-US" altLang="ko-KR" dirty="0"/>
              <a:t>C </a:t>
            </a:r>
            <a:r>
              <a:rPr lang="ko-KR" altLang="en-US" dirty="0"/>
              <a:t>프로그램을 모른다</a:t>
            </a:r>
          </a:p>
          <a:p>
            <a:pPr lvl="1"/>
            <a:r>
              <a:rPr lang="en-US" altLang="ko-KR" dirty="0"/>
              <a:t>CPU</a:t>
            </a:r>
            <a:r>
              <a:rPr lang="ko-KR" altLang="en-US" dirty="0"/>
              <a:t>는 </a:t>
            </a:r>
            <a:r>
              <a:rPr lang="ko-KR" altLang="en-US" dirty="0" err="1"/>
              <a:t>이진코드</a:t>
            </a:r>
            <a:r>
              <a:rPr lang="ko-KR" altLang="en-US" dirty="0"/>
              <a:t> 형태의 기계어</a:t>
            </a:r>
            <a:r>
              <a:rPr lang="en-US" altLang="ko-KR" dirty="0"/>
              <a:t>(machine language)</a:t>
            </a:r>
            <a:r>
              <a:rPr lang="ko-KR" altLang="en-US" dirty="0"/>
              <a:t>만 안다</a:t>
            </a:r>
          </a:p>
          <a:p>
            <a:pPr lvl="1"/>
            <a:endParaRPr lang="ko-KR" altLang="en-US" dirty="0"/>
          </a:p>
          <a:p>
            <a:pPr lvl="1"/>
            <a:endParaRPr lang="ko-KR" altLang="en-US" dirty="0"/>
          </a:p>
          <a:p>
            <a:pPr lvl="1"/>
            <a:endParaRPr lang="ko-KR" altLang="en-US" dirty="0"/>
          </a:p>
          <a:p>
            <a:pPr lvl="1"/>
            <a:endParaRPr lang="ko-KR" altLang="en-US" dirty="0"/>
          </a:p>
          <a:p>
            <a:r>
              <a:rPr lang="ko-KR" altLang="en-US" dirty="0"/>
              <a:t>컴파일러 종류</a:t>
            </a:r>
          </a:p>
          <a:p>
            <a:pPr lvl="1"/>
            <a:r>
              <a:rPr lang="ko-KR" altLang="en-US" dirty="0"/>
              <a:t>상용 컴파일러</a:t>
            </a:r>
            <a:r>
              <a:rPr lang="en-US" altLang="ko-KR" dirty="0"/>
              <a:t>: Microsoft Visual Studio, Borland C/C++</a:t>
            </a:r>
          </a:p>
          <a:p>
            <a:pPr lvl="1"/>
            <a:r>
              <a:rPr lang="ko-KR" altLang="en-US" dirty="0"/>
              <a:t>무료 컴파일러</a:t>
            </a:r>
            <a:r>
              <a:rPr lang="en-US" altLang="ko-KR" dirty="0"/>
              <a:t>: </a:t>
            </a:r>
            <a:r>
              <a:rPr lang="ko-KR" altLang="en-US" dirty="0"/>
              <a:t>부록 </a:t>
            </a:r>
            <a:r>
              <a:rPr lang="en-US" altLang="ko-KR" dirty="0"/>
              <a:t>B </a:t>
            </a:r>
            <a:r>
              <a:rPr lang="ko-KR" altLang="en-US" dirty="0"/>
              <a:t>참고</a:t>
            </a:r>
          </a:p>
          <a:p>
            <a:pPr lvl="1"/>
            <a:endParaRPr lang="ko-KR" altLang="en-US" dirty="0"/>
          </a:p>
        </p:txBody>
      </p:sp>
      <p:sp>
        <p:nvSpPr>
          <p:cNvPr id="297988" name="AutoShape 4"/>
          <p:cNvSpPr>
            <a:spLocks noChangeArrowheads="1"/>
          </p:cNvSpPr>
          <p:nvPr/>
        </p:nvSpPr>
        <p:spPr bwMode="auto">
          <a:xfrm>
            <a:off x="3203575" y="3500438"/>
            <a:ext cx="1584325" cy="1008062"/>
          </a:xfrm>
          <a:prstGeom prst="roundRect">
            <a:avLst>
              <a:gd name="adj" fmla="val 16667"/>
            </a:avLst>
          </a:prstGeom>
          <a:solidFill>
            <a:srgbClr val="FFF3FF"/>
          </a:solidFill>
          <a:ln w="31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컴파일러</a:t>
            </a:r>
          </a:p>
        </p:txBody>
      </p:sp>
      <p:sp>
        <p:nvSpPr>
          <p:cNvPr id="297990" name="Rectangle 6"/>
          <p:cNvSpPr>
            <a:spLocks noChangeArrowheads="1"/>
          </p:cNvSpPr>
          <p:nvPr/>
        </p:nvSpPr>
        <p:spPr bwMode="auto">
          <a:xfrm>
            <a:off x="1331913" y="3500438"/>
            <a:ext cx="1295400" cy="1008062"/>
          </a:xfrm>
          <a:prstGeom prst="rect">
            <a:avLst/>
          </a:prstGeom>
          <a:solidFill>
            <a:srgbClr val="ECFFD9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ko-KR">
                <a:latin typeface="Tahoma" panose="020B0604030504040204" pitchFamily="34" charset="0"/>
                <a:cs typeface="Tahoma" panose="020B0604030504040204" pitchFamily="34" charset="0"/>
              </a:rPr>
              <a:t>C </a:t>
            </a:r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프로그램</a:t>
            </a:r>
          </a:p>
          <a:p>
            <a:pPr algn="ctr"/>
            <a:endParaRPr lang="ko-KR" altLang="en-US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altLang="ko-KR">
                <a:latin typeface="Tahoma" panose="020B0604030504040204" pitchFamily="34" charset="0"/>
                <a:cs typeface="Tahoma" panose="020B0604030504040204" pitchFamily="34" charset="0"/>
              </a:rPr>
              <a:t>int main…</a:t>
            </a:r>
          </a:p>
        </p:txBody>
      </p:sp>
      <p:sp>
        <p:nvSpPr>
          <p:cNvPr id="297991" name="Rectangle 7"/>
          <p:cNvSpPr>
            <a:spLocks noChangeArrowheads="1"/>
          </p:cNvSpPr>
          <p:nvPr/>
        </p:nvSpPr>
        <p:spPr bwMode="auto">
          <a:xfrm>
            <a:off x="5364163" y="3500438"/>
            <a:ext cx="1295400" cy="1008062"/>
          </a:xfrm>
          <a:prstGeom prst="rect">
            <a:avLst/>
          </a:prstGeom>
          <a:solidFill>
            <a:srgbClr val="ECFFD9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기계어</a:t>
            </a:r>
          </a:p>
          <a:p>
            <a:pPr algn="ctr"/>
            <a:r>
              <a:rPr lang="ko-KR" altLang="en-US">
                <a:latin typeface="Tahoma" panose="020B0604030504040204" pitchFamily="34" charset="0"/>
                <a:cs typeface="Tahoma" panose="020B0604030504040204" pitchFamily="34" charset="0"/>
              </a:rPr>
              <a:t>프로그램</a:t>
            </a:r>
          </a:p>
          <a:p>
            <a:pPr algn="ctr"/>
            <a:r>
              <a:rPr lang="en-US" altLang="ko-KR">
                <a:latin typeface="Tahoma" panose="020B0604030504040204" pitchFamily="34" charset="0"/>
                <a:cs typeface="Tahoma" panose="020B0604030504040204" pitchFamily="34" charset="0"/>
              </a:rPr>
              <a:t>010101…</a:t>
            </a:r>
          </a:p>
        </p:txBody>
      </p:sp>
      <p:sp>
        <p:nvSpPr>
          <p:cNvPr id="297992" name="AutoShape 8"/>
          <p:cNvSpPr>
            <a:spLocks noChangeArrowheads="1"/>
          </p:cNvSpPr>
          <p:nvPr/>
        </p:nvSpPr>
        <p:spPr bwMode="auto">
          <a:xfrm>
            <a:off x="2700338" y="3789363"/>
            <a:ext cx="431800" cy="503237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CC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97993" name="AutoShape 9"/>
          <p:cNvSpPr>
            <a:spLocks noChangeArrowheads="1"/>
          </p:cNvSpPr>
          <p:nvPr/>
        </p:nvSpPr>
        <p:spPr bwMode="auto">
          <a:xfrm>
            <a:off x="4859338" y="3789363"/>
            <a:ext cx="431800" cy="503237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CC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모자이크">
  <a:themeElements>
    <a:clrScheme name="2_모자이크 8">
      <a:dk1>
        <a:srgbClr val="003300"/>
      </a:dk1>
      <a:lt1>
        <a:srgbClr val="FFFFFF"/>
      </a:lt1>
      <a:dk2>
        <a:srgbClr val="000000"/>
      </a:dk2>
      <a:lt2>
        <a:srgbClr val="336600"/>
      </a:lt2>
      <a:accent1>
        <a:srgbClr val="CCCC00"/>
      </a:accent1>
      <a:accent2>
        <a:srgbClr val="669900"/>
      </a:accent2>
      <a:accent3>
        <a:srgbClr val="FFFFFF"/>
      </a:accent3>
      <a:accent4>
        <a:srgbClr val="002A00"/>
      </a:accent4>
      <a:accent5>
        <a:srgbClr val="E2E2AA"/>
      </a:accent5>
      <a:accent6>
        <a:srgbClr val="5C8A00"/>
      </a:accent6>
      <a:hlink>
        <a:srgbClr val="333300"/>
      </a:hlink>
      <a:folHlink>
        <a:srgbClr val="99CC00"/>
      </a:folHlink>
    </a:clrScheme>
    <a:fontScheme name="맑은고딕_Tahoma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CFFD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anose="020B0609040504020204" pitchFamily="49" charset="0"/>
            <a:ea typeface="굴림" panose="020B0600000101010101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CFFD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anose="020B0609040504020204" pitchFamily="49" charset="0"/>
            <a:ea typeface="굴림" panose="020B0600000101010101" pitchFamily="50" charset="-127"/>
          </a:defRPr>
        </a:defPPr>
      </a:lstStyle>
    </a:lnDef>
  </a:objectDefaults>
  <a:extraClrSchemeLst>
    <a:extraClrScheme>
      <a:clrScheme name="2_모자이크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Box-Tahoma굴림-Violet</Template>
  <TotalTime>478</TotalTime>
  <Words>1599</Words>
  <Application>Microsoft Office PowerPoint</Application>
  <PresentationFormat>화면 슬라이드 쇼(4:3)</PresentationFormat>
  <Paragraphs>302</Paragraphs>
  <Slides>43</Slides>
  <Notes>41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43</vt:i4>
      </vt:variant>
    </vt:vector>
  </HeadingPairs>
  <TitlesOfParts>
    <vt:vector size="52" baseType="lpstr">
      <vt:lpstr>굴림</vt:lpstr>
      <vt:lpstr>맑은 고딕</vt:lpstr>
      <vt:lpstr>Arial</vt:lpstr>
      <vt:lpstr>Consolas</vt:lpstr>
      <vt:lpstr>Lucida Console</vt:lpstr>
      <vt:lpstr>Tahoma</vt:lpstr>
      <vt:lpstr>Times New Roman</vt:lpstr>
      <vt:lpstr>Wingdings</vt:lpstr>
      <vt:lpstr>2_모자이크</vt:lpstr>
      <vt:lpstr>PowerPoint 프레젠테이션</vt:lpstr>
      <vt:lpstr>Chap 02  C 언어 개요 </vt:lpstr>
      <vt:lpstr>이 장의 내용 </vt:lpstr>
      <vt:lpstr>2.1  C 언어 소개</vt:lpstr>
      <vt:lpstr>C 언어 유래</vt:lpstr>
      <vt:lpstr>C 언어의 철학 및 강점</vt:lpstr>
      <vt:lpstr>2.2  간단한 C 프로그램</vt:lpstr>
      <vt:lpstr>간단한 C 프로그램</vt:lpstr>
      <vt:lpstr>C 컴파일러</vt:lpstr>
      <vt:lpstr>컴파일해 보자</vt:lpstr>
      <vt:lpstr>MSVS IDE에서 프로그램 개발하기</vt:lpstr>
      <vt:lpstr>MSVS IDE: 프로젝트 만들기(1/2)</vt:lpstr>
      <vt:lpstr>MSVC IDE: 프로젝트 만들기(2/2)</vt:lpstr>
      <vt:lpstr>MSVS IDE: 파일 추가(1/2)</vt:lpstr>
      <vt:lpstr>MSVS IDE: 파일 추가(2/2)</vt:lpstr>
      <vt:lpstr>MSVS IDE: 파일 편집</vt:lpstr>
      <vt:lpstr>MSVS IDE: 컴파일 및 빌드</vt:lpstr>
      <vt:lpstr>MSVS IDE: 컴파일 오류 처리</vt:lpstr>
      <vt:lpstr>MSVS IDE: 실행 및 디버깅</vt:lpstr>
      <vt:lpstr>MSVS IDE: 출력창 유지하기</vt:lpstr>
      <vt:lpstr>MSVS IDE: 비하인드 스토리</vt:lpstr>
      <vt:lpstr>hello.c 분석</vt:lpstr>
      <vt:lpstr>main의 반환 값</vt:lpstr>
      <vt:lpstr>2.3  프로그래밍 환경</vt:lpstr>
      <vt:lpstr>소스파일에서 실행파일까지</vt:lpstr>
      <vt:lpstr>명령줄 프로그래밍 환경</vt:lpstr>
      <vt:lpstr>명령줄 프로그래밍 환경 체험</vt:lpstr>
      <vt:lpstr>편집, 컴파일, 실행</vt:lpstr>
      <vt:lpstr>2.4  더 간단한 C 프로그램</vt:lpstr>
      <vt:lpstr>main의 반환 값이 없으면?</vt:lpstr>
      <vt:lpstr>가장 간단한 C 프로그램</vt:lpstr>
      <vt:lpstr>2.5  표준출력 함수 printf</vt:lpstr>
      <vt:lpstr>표준출력 함수 printf</vt:lpstr>
      <vt:lpstr>C 언어의 줄바꿈문자</vt:lpstr>
      <vt:lpstr>이스케이프 시퀀스</vt:lpstr>
      <vt:lpstr>Key Point</vt:lpstr>
      <vt:lpstr>Key Point 1</vt:lpstr>
      <vt:lpstr>Key Point 2</vt:lpstr>
      <vt:lpstr>Key Point 3</vt:lpstr>
      <vt:lpstr>요약</vt:lpstr>
      <vt:lpstr>프로그래밍 실습</vt:lpstr>
      <vt:lpstr>▶ 프로그래밍 실습 1 </vt:lpstr>
      <vt:lpstr>▶ 프로그래밍 실습 2</vt:lpstr>
    </vt:vector>
  </TitlesOfParts>
  <Company>부산대학교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02 C 언어 개요</dc:title>
  <dc:creator>우균</dc:creator>
  <cp:lastModifiedBy>인피니티북스 편집부</cp:lastModifiedBy>
  <cp:revision>204</cp:revision>
  <cp:lastPrinted>1995-10-08T01:49:42Z</cp:lastPrinted>
  <dcterms:created xsi:type="dcterms:W3CDTF">1995-11-01T10:23:08Z</dcterms:created>
  <dcterms:modified xsi:type="dcterms:W3CDTF">2020-09-21T00:55:16Z</dcterms:modified>
</cp:coreProperties>
</file>