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</p:sldMasterIdLst>
  <p:notesMasterIdLst>
    <p:notesMasterId r:id="rId43"/>
  </p:notesMasterIdLst>
  <p:handoutMasterIdLst>
    <p:handoutMasterId r:id="rId44"/>
  </p:handoutMasterIdLst>
  <p:sldIdLst>
    <p:sldId id="412" r:id="rId2"/>
    <p:sldId id="291" r:id="rId3"/>
    <p:sldId id="385" r:id="rId4"/>
    <p:sldId id="386" r:id="rId5"/>
    <p:sldId id="353" r:id="rId6"/>
    <p:sldId id="354" r:id="rId7"/>
    <p:sldId id="355" r:id="rId8"/>
    <p:sldId id="356" r:id="rId9"/>
    <p:sldId id="357" r:id="rId10"/>
    <p:sldId id="358" r:id="rId11"/>
    <p:sldId id="387" r:id="rId12"/>
    <p:sldId id="361" r:id="rId13"/>
    <p:sldId id="362" r:id="rId14"/>
    <p:sldId id="363" r:id="rId15"/>
    <p:sldId id="364" r:id="rId16"/>
    <p:sldId id="365" r:id="rId17"/>
    <p:sldId id="367" r:id="rId18"/>
    <p:sldId id="368" r:id="rId19"/>
    <p:sldId id="366" r:id="rId20"/>
    <p:sldId id="370" r:id="rId21"/>
    <p:sldId id="402" r:id="rId22"/>
    <p:sldId id="371" r:id="rId23"/>
    <p:sldId id="410" r:id="rId24"/>
    <p:sldId id="403" r:id="rId25"/>
    <p:sldId id="404" r:id="rId26"/>
    <p:sldId id="411" r:id="rId27"/>
    <p:sldId id="405" r:id="rId28"/>
    <p:sldId id="374" r:id="rId29"/>
    <p:sldId id="389" r:id="rId30"/>
    <p:sldId id="400" r:id="rId31"/>
    <p:sldId id="373" r:id="rId32"/>
    <p:sldId id="375" r:id="rId33"/>
    <p:sldId id="390" r:id="rId34"/>
    <p:sldId id="392" r:id="rId35"/>
    <p:sldId id="394" r:id="rId36"/>
    <p:sldId id="396" r:id="rId37"/>
    <p:sldId id="340" r:id="rId38"/>
    <p:sldId id="382" r:id="rId39"/>
    <p:sldId id="393" r:id="rId40"/>
    <p:sldId id="352" r:id="rId41"/>
    <p:sldId id="383" r:id="rId42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7F5F4"/>
    <a:srgbClr val="FFFFCC"/>
    <a:srgbClr val="FFCCFF"/>
    <a:srgbClr val="BCEFEE"/>
    <a:srgbClr val="990000"/>
    <a:srgbClr val="FFFF00"/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332" autoAdjust="0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우균" userId="35dea31b-5161-4231-b494-bae61ce50b04" providerId="ADAL" clId="{DDEAB959-BF41-476F-9438-C142D651CD5F}"/>
    <pc:docChg chg="modSld">
      <pc:chgData name="우균" userId="35dea31b-5161-4231-b494-bae61ce50b04" providerId="ADAL" clId="{DDEAB959-BF41-476F-9438-C142D651CD5F}" dt="2019-07-27T01:42:40.662" v="13" actId="1076"/>
      <pc:docMkLst>
        <pc:docMk/>
      </pc:docMkLst>
      <pc:sldChg chg="addSp delSp modSp">
        <pc:chgData name="우균" userId="35dea31b-5161-4231-b494-bae61ce50b04" providerId="ADAL" clId="{DDEAB959-BF41-476F-9438-C142D651CD5F}" dt="2019-07-27T01:42:00.756" v="4" actId="1076"/>
        <pc:sldMkLst>
          <pc:docMk/>
          <pc:sldMk cId="0" sldId="354"/>
        </pc:sldMkLst>
        <pc:picChg chg="add mod">
          <ac:chgData name="우균" userId="35dea31b-5161-4231-b494-bae61ce50b04" providerId="ADAL" clId="{DDEAB959-BF41-476F-9438-C142D651CD5F}" dt="2019-07-27T01:42:00.756" v="4" actId="1076"/>
          <ac:picMkLst>
            <pc:docMk/>
            <pc:sldMk cId="0" sldId="354"/>
            <ac:picMk id="3" creationId="{6B27DBAB-FC67-4BF2-BE8C-2355844B8306}"/>
          </ac:picMkLst>
        </pc:picChg>
        <pc:picChg chg="del">
          <ac:chgData name="우균" userId="35dea31b-5161-4231-b494-bae61ce50b04" providerId="ADAL" clId="{DDEAB959-BF41-476F-9438-C142D651CD5F}" dt="2019-07-27T01:41:47.333" v="0" actId="478"/>
          <ac:picMkLst>
            <pc:docMk/>
            <pc:sldMk cId="0" sldId="354"/>
            <ac:picMk id="349189" creationId="{00000000-0000-0000-0000-000000000000}"/>
          </ac:picMkLst>
        </pc:picChg>
      </pc:sldChg>
      <pc:sldChg chg="addSp delSp modSp">
        <pc:chgData name="우균" userId="35dea31b-5161-4231-b494-bae61ce50b04" providerId="ADAL" clId="{DDEAB959-BF41-476F-9438-C142D651CD5F}" dt="2019-07-27T01:42:40.662" v="13" actId="1076"/>
        <pc:sldMkLst>
          <pc:docMk/>
          <pc:sldMk cId="0" sldId="355"/>
        </pc:sldMkLst>
        <pc:picChg chg="add mod">
          <ac:chgData name="우균" userId="35dea31b-5161-4231-b494-bae61ce50b04" providerId="ADAL" clId="{DDEAB959-BF41-476F-9438-C142D651CD5F}" dt="2019-07-27T01:42:40.662" v="13" actId="1076"/>
          <ac:picMkLst>
            <pc:docMk/>
            <pc:sldMk cId="0" sldId="355"/>
            <ac:picMk id="3" creationId="{2D0667E8-B4F5-4F54-9CBB-24BD3C5950F9}"/>
          </ac:picMkLst>
        </pc:picChg>
        <pc:picChg chg="del">
          <ac:chgData name="우균" userId="35dea31b-5161-4231-b494-bae61ce50b04" providerId="ADAL" clId="{DDEAB959-BF41-476F-9438-C142D651CD5F}" dt="2019-07-27T01:42:08.863" v="5" actId="478"/>
          <ac:picMkLst>
            <pc:docMk/>
            <pc:sldMk cId="0" sldId="355"/>
            <ac:picMk id="351237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6D4A51E6-FAD8-4132-A241-0939B822934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/>
              <a:t>마스터 문자열 유형 편집</a:t>
            </a:r>
          </a:p>
          <a:p>
            <a:pPr lvl="1"/>
            <a:r>
              <a:rPr lang="ko-KR" altLang="ko-KR"/>
              <a:t>둘째 수준</a:t>
            </a:r>
          </a:p>
          <a:p>
            <a:pPr lvl="2"/>
            <a:r>
              <a:rPr lang="ko-KR" altLang="ko-KR"/>
              <a:t>셋째 수준</a:t>
            </a:r>
          </a:p>
          <a:p>
            <a:pPr lvl="3"/>
            <a:r>
              <a:rPr lang="ko-KR" altLang="ko-KR"/>
              <a:t>넷째 수준</a:t>
            </a:r>
          </a:p>
          <a:p>
            <a:pPr lvl="4"/>
            <a:r>
              <a:rPr lang="ko-KR" altLang="ko-KR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B8BF3A0F-C414-4D4D-8EEC-5064AF181422}" type="slidenum">
              <a:rPr lang="ko-KR" altLang="ko-KR"/>
              <a:pPr/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F9DD4-06D4-41E7-8CE2-326041E38879}" type="slidenum">
              <a:rPr lang="ko-KR" altLang="ko-KR"/>
              <a:pPr/>
              <a:t>2</a:t>
            </a:fld>
            <a:endParaRPr lang="ko-KR" altLang="ko-KR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이 슬라이드는 부산대학교 우균이 작성하였습니다</a:t>
            </a:r>
            <a:r>
              <a:rPr lang="en-US" altLang="ko-KR"/>
              <a:t>. </a:t>
            </a:r>
            <a:r>
              <a:rPr lang="ko-KR" altLang="en-US"/>
              <a:t>오류나 수정할 사항 있으면 </a:t>
            </a:r>
            <a:r>
              <a:rPr lang="en-US" altLang="ko-KR"/>
              <a:t>woogyun@pusan.ac.kr</a:t>
            </a:r>
            <a:r>
              <a:rPr lang="ko-KR" altLang="en-US"/>
              <a:t>로 연락 주세요</a:t>
            </a:r>
            <a:r>
              <a:rPr lang="en-US" altLang="ko-KR"/>
              <a:t>.</a:t>
            </a:r>
          </a:p>
          <a:p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327690-8963-4D13-A75F-6A3E3359A05C}" type="slidenum">
              <a:rPr lang="ko-KR" altLang="ko-KR"/>
              <a:pPr/>
              <a:t>11</a:t>
            </a:fld>
            <a:endParaRPr lang="ko-KR" altLang="ko-KR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8E7A37-E9C6-4A46-A189-30EA9B017E84}" type="slidenum">
              <a:rPr lang="ko-KR" altLang="ko-KR"/>
              <a:pPr/>
              <a:t>12</a:t>
            </a:fld>
            <a:endParaRPr lang="ko-KR" altLang="ko-KR"/>
          </a:p>
        </p:txBody>
      </p:sp>
      <p:sp>
        <p:nvSpPr>
          <p:cNvPr id="37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2E4C94-72DE-40DF-8AC7-85752D67BE7B}" type="slidenum">
              <a:rPr lang="ko-KR" altLang="ko-KR"/>
              <a:pPr/>
              <a:t>13</a:t>
            </a:fld>
            <a:endParaRPr lang="ko-KR" altLang="ko-KR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D1DF2F-EA64-4FEC-B5EB-2D073CDC0408}" type="slidenum">
              <a:rPr lang="ko-KR" altLang="ko-KR"/>
              <a:pPr/>
              <a:t>14</a:t>
            </a:fld>
            <a:endParaRPr lang="ko-KR" altLang="ko-KR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997BDB-6D21-4771-B39D-AF0130C93C7C}" type="slidenum">
              <a:rPr lang="ko-KR" altLang="ko-KR"/>
              <a:pPr/>
              <a:t>15</a:t>
            </a:fld>
            <a:endParaRPr lang="ko-KR" altLang="ko-KR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446DFE-FEB7-4F30-94D2-FE9A2ADEC387}" type="slidenum">
              <a:rPr lang="ko-KR" altLang="ko-KR"/>
              <a:pPr/>
              <a:t>16</a:t>
            </a:fld>
            <a:endParaRPr lang="ko-KR" altLang="ko-KR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A8F803-1068-463B-AF9B-6260829B4B57}" type="slidenum">
              <a:rPr lang="ko-KR" altLang="ko-KR"/>
              <a:pPr/>
              <a:t>17</a:t>
            </a:fld>
            <a:endParaRPr lang="ko-KR" altLang="ko-KR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8F6E6-61F5-4E78-8280-25C6352D902A}" type="slidenum">
              <a:rPr lang="ko-KR" altLang="ko-KR"/>
              <a:pPr/>
              <a:t>18</a:t>
            </a:fld>
            <a:endParaRPr lang="ko-KR" altLang="ko-KR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38616C-7247-4F7F-BE87-C6540DBF6CC3}" type="slidenum">
              <a:rPr lang="ko-KR" altLang="ko-KR"/>
              <a:pPr/>
              <a:t>19</a:t>
            </a:fld>
            <a:endParaRPr lang="ko-KR" altLang="ko-KR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3993C-F79C-4957-9CF7-5A88AAAEF573}" type="slidenum">
              <a:rPr lang="ko-KR" altLang="ko-KR"/>
              <a:pPr/>
              <a:t>20</a:t>
            </a:fld>
            <a:endParaRPr lang="ko-KR" altLang="ko-KR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880B19-443B-4ABB-AEA9-0C10153D07EA}" type="slidenum">
              <a:rPr lang="ko-KR" altLang="ko-KR"/>
              <a:pPr/>
              <a:t>3</a:t>
            </a:fld>
            <a:endParaRPr lang="ko-KR" altLang="ko-KR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521FB-336E-4A47-BBA7-03B1BBA17ACA}" type="slidenum">
              <a:rPr lang="ko-KR" altLang="ko-KR"/>
              <a:pPr/>
              <a:t>22</a:t>
            </a:fld>
            <a:endParaRPr lang="ko-KR" altLang="ko-KR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214DB-0E2B-484B-894F-FB8CF89BB352}" type="slidenum">
              <a:rPr lang="ko-KR" altLang="ko-KR"/>
              <a:pPr/>
              <a:t>28</a:t>
            </a:fld>
            <a:endParaRPr lang="ko-KR" altLang="ko-KR"/>
          </a:p>
        </p:txBody>
      </p:sp>
      <p:sp>
        <p:nvSpPr>
          <p:cNvPr id="41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AF6CFE-E56A-4547-BB27-CD4D97F1E468}" type="slidenum">
              <a:rPr lang="ko-KR" altLang="ko-KR"/>
              <a:pPr/>
              <a:t>29</a:t>
            </a:fld>
            <a:endParaRPr lang="ko-KR" altLang="ko-KR"/>
          </a:p>
        </p:txBody>
      </p:sp>
      <p:sp>
        <p:nvSpPr>
          <p:cNvPr id="436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4FE1ED-E163-43F1-B05C-71551695642D}" type="slidenum">
              <a:rPr lang="ko-KR" altLang="ko-KR"/>
              <a:pPr/>
              <a:t>30</a:t>
            </a:fld>
            <a:endParaRPr lang="ko-KR" altLang="ko-KR"/>
          </a:p>
        </p:txBody>
      </p:sp>
      <p:sp>
        <p:nvSpPr>
          <p:cNvPr id="47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1EE95-7392-443B-94F9-A8EF18344A26}" type="slidenum">
              <a:rPr lang="ko-KR" altLang="ko-KR"/>
              <a:pPr/>
              <a:t>31</a:t>
            </a:fld>
            <a:endParaRPr lang="ko-KR" altLang="ko-KR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9C21E2-DEAF-48D0-A4DD-6072222DCA36}" type="slidenum">
              <a:rPr lang="ko-KR" altLang="ko-KR"/>
              <a:pPr/>
              <a:t>32</a:t>
            </a:fld>
            <a:endParaRPr lang="ko-KR" altLang="ko-KR"/>
          </a:p>
        </p:txBody>
      </p:sp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87AB67-79A7-466A-BE9D-49C6C3742B9F}" type="slidenum">
              <a:rPr lang="ko-KR" altLang="ko-KR"/>
              <a:pPr/>
              <a:t>33</a:t>
            </a:fld>
            <a:endParaRPr lang="ko-KR" altLang="ko-KR"/>
          </a:p>
        </p:txBody>
      </p:sp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E3B650-3AF5-46FF-9476-DD6E15C3E6FD}" type="slidenum">
              <a:rPr lang="ko-KR" altLang="ko-KR"/>
              <a:pPr/>
              <a:t>34</a:t>
            </a:fld>
            <a:endParaRPr lang="ko-KR" altLang="ko-KR"/>
          </a:p>
        </p:txBody>
      </p:sp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0F2638-0A5D-4EF2-87F3-CA7AEDC56D41}" type="slidenum">
              <a:rPr lang="ko-KR" altLang="ko-KR"/>
              <a:pPr/>
              <a:t>35</a:t>
            </a:fld>
            <a:endParaRPr lang="ko-KR" altLang="ko-KR"/>
          </a:p>
        </p:txBody>
      </p:sp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7FBB1A-9231-4CF9-925B-FE58E74D987C}" type="slidenum">
              <a:rPr lang="ko-KR" altLang="ko-KR"/>
              <a:pPr/>
              <a:t>36</a:t>
            </a:fld>
            <a:endParaRPr lang="ko-KR" altLang="ko-KR"/>
          </a:p>
        </p:txBody>
      </p:sp>
      <p:sp>
        <p:nvSpPr>
          <p:cNvPr id="45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66D1D6-611E-4A81-BB2B-7C3C5C5BBA7A}" type="slidenum">
              <a:rPr lang="ko-KR" altLang="ko-KR"/>
              <a:pPr/>
              <a:t>4</a:t>
            </a:fld>
            <a:endParaRPr lang="ko-KR" altLang="ko-KR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1A83EB-453C-4605-A96B-551858C74DE2}" type="slidenum">
              <a:rPr lang="ko-KR" altLang="ko-KR"/>
              <a:pPr/>
              <a:t>37</a:t>
            </a:fld>
            <a:endParaRPr lang="ko-KR" altLang="ko-KR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70C3DF-BAE6-4D06-9DD7-D70FA7E3E777}" type="slidenum">
              <a:rPr lang="ko-KR" altLang="ko-KR"/>
              <a:pPr/>
              <a:t>38</a:t>
            </a:fld>
            <a:endParaRPr lang="ko-KR" altLang="ko-KR"/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0E7147-7BCD-4E03-9A16-2FDB03910728}" type="slidenum">
              <a:rPr lang="ko-KR" altLang="ko-KR"/>
              <a:pPr/>
              <a:t>39</a:t>
            </a:fld>
            <a:endParaRPr lang="ko-KR" altLang="ko-KR"/>
          </a:p>
        </p:txBody>
      </p:sp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03A2FB-334E-469D-B393-BC58B1119840}" type="slidenum">
              <a:rPr lang="ko-KR" altLang="ko-KR"/>
              <a:pPr/>
              <a:t>40</a:t>
            </a:fld>
            <a:endParaRPr lang="ko-KR" altLang="ko-KR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AF8429-7516-4D0B-9DF7-C091A2793713}" type="slidenum">
              <a:rPr lang="ko-KR" altLang="ko-KR"/>
              <a:pPr/>
              <a:t>41</a:t>
            </a:fld>
            <a:endParaRPr lang="ko-KR" altLang="ko-KR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323D12-3B3E-43C5-B046-1B6CCDEE052B}" type="slidenum">
              <a:rPr lang="ko-KR" altLang="ko-KR"/>
              <a:pPr/>
              <a:t>5</a:t>
            </a:fld>
            <a:endParaRPr lang="ko-KR" altLang="ko-KR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44412F-07E9-4437-B012-62311971875F}" type="slidenum">
              <a:rPr lang="ko-KR" altLang="ko-KR"/>
              <a:pPr/>
              <a:t>6</a:t>
            </a:fld>
            <a:endParaRPr lang="ko-KR" altLang="ko-KR"/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A7DEAE-3505-4AB0-BF75-3671232C1055}" type="slidenum">
              <a:rPr lang="ko-KR" altLang="ko-KR"/>
              <a:pPr/>
              <a:t>7</a:t>
            </a:fld>
            <a:endParaRPr lang="ko-KR" altLang="ko-KR"/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17EE55-B827-4130-9FFB-30CF1E0233C2}" type="slidenum">
              <a:rPr lang="ko-KR" altLang="ko-KR"/>
              <a:pPr/>
              <a:t>8</a:t>
            </a:fld>
            <a:endParaRPr lang="ko-KR" altLang="ko-KR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E39D27-0F6E-481A-BDCC-D2C53F526041}" type="slidenum">
              <a:rPr lang="ko-KR" altLang="ko-KR"/>
              <a:pPr/>
              <a:t>9</a:t>
            </a:fld>
            <a:endParaRPr lang="ko-KR" altLang="ko-KR"/>
          </a:p>
        </p:txBody>
      </p:sp>
      <p:sp>
        <p:nvSpPr>
          <p:cNvPr id="37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15999B-DFFF-4090-A0DF-C3228D527876}" type="slidenum">
              <a:rPr lang="ko-KR" altLang="ko-KR"/>
              <a:pPr/>
              <a:t>10</a:t>
            </a:fld>
            <a:endParaRPr lang="ko-KR" altLang="ko-KR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5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5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23588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589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323590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591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5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6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0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323601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3602" name="Rectangle 18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endParaRPr lang="en-US" altLang="ko-KR"/>
          </a:p>
        </p:txBody>
      </p:sp>
      <p:sp>
        <p:nvSpPr>
          <p:cNvPr id="323603" name="Rectangle 1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endParaRPr lang="en-US" altLang="ko-KR"/>
          </a:p>
        </p:txBody>
      </p:sp>
      <p:sp>
        <p:nvSpPr>
          <p:cNvPr id="32360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fld id="{2CCA6425-2AA7-4CA9-87AA-45EA79F457B2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600" b="1"/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grpSp>
        <p:nvGrpSpPr>
          <p:cNvPr id="323607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08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23609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10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323611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12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7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8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20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21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23622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23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23624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25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23626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27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2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2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0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1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2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3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4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23636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8C495B-F509-40FD-87E9-90117665C6A3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05452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855E6-119B-436F-8AB0-4A74BEE5E7C3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254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476A09-8E76-45E8-B919-6EB7F80766F5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8221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C03C5B-1F61-4A58-9775-CDB5CDE1D656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0973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73B7CD-8F1F-4EF8-BA76-8C88AABE7741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835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6BA857-EB2E-4333-9A8C-BD73F684C455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6077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11DB8-730E-4447-8658-788AFC715CA6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9219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9DCBB1-3CDE-4FB6-8467-37FA4190C835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977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66720C-D671-476A-BFFC-D4CC8F937506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7925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86849E-C431-454C-B875-7B86F41F1132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5025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+mn-ea"/>
              </a:defRPr>
            </a:lvl1pPr>
          </a:lstStyle>
          <a:p>
            <a:fld id="{976C9438-1055-4F43-8E6F-915AD3589B7D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5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6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7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8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69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70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1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2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22574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76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7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8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kumimoji="1"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2pPr>
      <a:lvl3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3pPr>
      <a:lvl4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4pPr>
      <a:lvl5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468314" y="1988840"/>
            <a:ext cx="8328424" cy="4680520"/>
            <a:chOff x="468314" y="1988840"/>
            <a:chExt cx="8328424" cy="4680520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713" y="1988840"/>
              <a:ext cx="8303025" cy="1308852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8314" y="3247856"/>
              <a:ext cx="8291910" cy="3421504"/>
            </a:xfrm>
            <a:prstGeom prst="rect">
              <a:avLst/>
            </a:prstGeom>
          </p:spPr>
        </p:pic>
      </p:grpSp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DE8B5B-BE2A-4CF1-84F7-AF2B0FA264F4}" type="slidenum">
              <a:rPr lang="ko-KR" altLang="en-US"/>
              <a:pPr/>
              <a:t>10</a:t>
            </a:fld>
            <a:endParaRPr lang="en-US" altLang="ko-KR"/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#define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다른 문자열로 대치될 단어</a:t>
            </a:r>
            <a:r>
              <a:rPr lang="en-US" altLang="ko-KR"/>
              <a:t>(</a:t>
            </a:r>
            <a:r>
              <a:rPr lang="ko-KR" altLang="en-US"/>
              <a:t>매크로</a:t>
            </a:r>
            <a:r>
              <a:rPr lang="en-US" altLang="ko-KR"/>
              <a:t>; macro)</a:t>
            </a:r>
            <a:r>
              <a:rPr lang="ko-KR" altLang="en-US"/>
              <a:t>를 정의함</a:t>
            </a:r>
          </a:p>
        </p:txBody>
      </p:sp>
      <p:sp>
        <p:nvSpPr>
          <p:cNvPr id="354309" name="AutoShape 5"/>
          <p:cNvSpPr>
            <a:spLocks/>
          </p:cNvSpPr>
          <p:nvPr/>
        </p:nvSpPr>
        <p:spPr bwMode="auto">
          <a:xfrm>
            <a:off x="5435600" y="4004543"/>
            <a:ext cx="3527425" cy="936625"/>
          </a:xfrm>
          <a:prstGeom prst="accentCallout2">
            <a:avLst>
              <a:gd name="adj1" fmla="val 12204"/>
              <a:gd name="adj2" fmla="val -2162"/>
              <a:gd name="adj3" fmla="val 12204"/>
              <a:gd name="adj4" fmla="val -42079"/>
              <a:gd name="adj5" fmla="val 155593"/>
              <a:gd name="adj6" fmla="val -82088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전처리기가 매크로 </a:t>
            </a:r>
            <a:r>
              <a:rPr lang="en-US" altLang="ko-KR">
                <a:cs typeface="Tahoma" panose="020B0604030504040204" pitchFamily="34" charset="0"/>
              </a:rPr>
              <a:t>MESSAGE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를 </a:t>
            </a:r>
            <a:r>
              <a:rPr lang="en-US" altLang="ko-KR">
                <a:cs typeface="Tahoma" panose="020B0604030504040204" pitchFamily="34" charset="0"/>
              </a:rPr>
              <a:t>"Have a nice day !"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로 바꾸어 준다</a:t>
            </a:r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4.2  </a:t>
            </a:r>
            <a:r>
              <a:rPr lang="ko-KR" altLang="en-US"/>
              <a:t>표준입출력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DFBEC3-9B14-4B85-9DF7-D5307E1D33B0}" type="slidenum">
              <a:rPr lang="ko-KR" altLang="en-US"/>
              <a:pPr/>
              <a:t>12</a:t>
            </a:fld>
            <a:endParaRPr lang="en-US" altLang="ko-KR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표준입출력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표준입출력</a:t>
            </a:r>
            <a:r>
              <a:rPr lang="en-US" altLang="ko-KR"/>
              <a:t>(standard input/output)</a:t>
            </a:r>
          </a:p>
          <a:p>
            <a:pPr lvl="1"/>
            <a:r>
              <a:rPr lang="ko-KR" altLang="en-US"/>
              <a:t>거의 모든 컴퓨터가 기본적으로 수행하는 입출력</a:t>
            </a:r>
          </a:p>
          <a:p>
            <a:pPr lvl="1"/>
            <a:r>
              <a:rPr lang="ko-KR" altLang="en-US"/>
              <a:t>입출력 모두 문자열로 구성되어 있다고 간주함</a:t>
            </a:r>
          </a:p>
          <a:p>
            <a:pPr lvl="1"/>
            <a:r>
              <a:rPr lang="ko-KR" altLang="en-US"/>
              <a:t>표준입력은 통상 키보드</a:t>
            </a:r>
            <a:r>
              <a:rPr lang="en-US" altLang="ko-KR"/>
              <a:t>, </a:t>
            </a:r>
            <a:r>
              <a:rPr lang="ko-KR" altLang="en-US"/>
              <a:t>표준출력은 통상 모니터를 나타냄</a:t>
            </a:r>
          </a:p>
          <a:p>
            <a:r>
              <a:rPr lang="ko-KR" altLang="en-US"/>
              <a:t>표준입출력 라이브러리</a:t>
            </a:r>
            <a:endParaRPr lang="en-US" altLang="ko-KR"/>
          </a:p>
          <a:p>
            <a:pPr lvl="1"/>
            <a:r>
              <a:rPr lang="en-US" altLang="ko-KR"/>
              <a:t>C </a:t>
            </a:r>
            <a:r>
              <a:rPr lang="ko-KR" altLang="en-US"/>
              <a:t>언어는 표준입출력을 다루는 명령어를 제공하지 않고 함수를 제공하고 있음</a:t>
            </a:r>
          </a:p>
          <a:p>
            <a:pPr lvl="1"/>
            <a:r>
              <a:rPr lang="ko-KR" altLang="en-US"/>
              <a:t>함수의 인터페이스</a:t>
            </a:r>
            <a:r>
              <a:rPr lang="en-US" altLang="ko-KR"/>
              <a:t>(interface)</a:t>
            </a:r>
            <a:r>
              <a:rPr lang="ko-KR" altLang="en-US"/>
              <a:t>를 표준에서 정의하고 있을 뿐</a:t>
            </a:r>
            <a:r>
              <a:rPr lang="en-US" altLang="ko-KR"/>
              <a:t>, </a:t>
            </a:r>
            <a:r>
              <a:rPr lang="ko-KR" altLang="en-US"/>
              <a:t>함수를 구현하는 방법은 시스템마다 다를 수 있음</a:t>
            </a:r>
          </a:p>
          <a:p>
            <a:pPr lvl="1"/>
            <a:r>
              <a:rPr lang="ko-KR" altLang="en-US"/>
              <a:t>이러한 표준입출력 함수는 라이브러리로 제공됨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95A4F7-F942-4B69-BE3C-2C7D24517971}" type="slidenum">
              <a:rPr lang="ko-KR" altLang="en-US"/>
              <a:pPr/>
              <a:t>13</a:t>
            </a:fld>
            <a:endParaRPr lang="en-US" altLang="ko-KR"/>
          </a:p>
        </p:txBody>
      </p:sp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표준 라이브러리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라이브러리</a:t>
            </a:r>
            <a:r>
              <a:rPr lang="en-US" altLang="ko-KR"/>
              <a:t>(library) </a:t>
            </a:r>
          </a:p>
          <a:p>
            <a:pPr lvl="1"/>
            <a:r>
              <a:rPr lang="ko-KR" altLang="en-US"/>
              <a:t>미리 작성해 둔 프로그램</a:t>
            </a:r>
          </a:p>
          <a:p>
            <a:r>
              <a:rPr lang="ko-KR" altLang="en-US"/>
              <a:t>표준 라이브러리</a:t>
            </a:r>
            <a:r>
              <a:rPr lang="en-US" altLang="ko-KR"/>
              <a:t>(standard library)</a:t>
            </a:r>
          </a:p>
          <a:p>
            <a:pPr lvl="1"/>
            <a:r>
              <a:rPr lang="ko-KR" altLang="en-US"/>
              <a:t>컴퓨터 시스템이 달라도 같은 기능</a:t>
            </a:r>
            <a:r>
              <a:rPr lang="en-US" altLang="ko-KR"/>
              <a:t>(same functionality)</a:t>
            </a:r>
            <a:r>
              <a:rPr lang="ko-KR" altLang="en-US"/>
              <a:t>을 같은 방식</a:t>
            </a:r>
            <a:r>
              <a:rPr lang="en-US" altLang="ko-KR"/>
              <a:t>(same interface)</a:t>
            </a:r>
            <a:r>
              <a:rPr lang="ko-KR" altLang="en-US"/>
              <a:t>으로 사용할 수 있도록 작성해 둔 라이브러리</a:t>
            </a:r>
          </a:p>
          <a:p>
            <a:r>
              <a:rPr lang="ko-KR" altLang="en-US"/>
              <a:t>표준입출력 라이브러리</a:t>
            </a:r>
            <a:r>
              <a:rPr lang="en-US" altLang="ko-KR"/>
              <a:t>(standard input/output library)</a:t>
            </a:r>
          </a:p>
          <a:p>
            <a:pPr lvl="1"/>
            <a:r>
              <a:rPr lang="ko-KR" altLang="en-US"/>
              <a:t>표준입출력을 다루는 프로그램</a:t>
            </a:r>
            <a:r>
              <a:rPr lang="en-US" altLang="ko-KR"/>
              <a:t>(</a:t>
            </a:r>
            <a:r>
              <a:rPr lang="ko-KR" altLang="en-US"/>
              <a:t>함수</a:t>
            </a:r>
            <a:r>
              <a:rPr lang="en-US" altLang="ko-KR"/>
              <a:t>) </a:t>
            </a:r>
            <a:r>
              <a:rPr lang="ko-KR" altLang="en-US"/>
              <a:t>집합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13" y="4257625"/>
            <a:ext cx="3600400" cy="258472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731A995-0124-4621-AB13-1649C6E12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06885"/>
            <a:ext cx="6634163" cy="5298715"/>
          </a:xfrm>
          <a:prstGeom prst="rect">
            <a:avLst/>
          </a:prstGeom>
        </p:spPr>
      </p:pic>
      <p:sp>
        <p:nvSpPr>
          <p:cNvPr id="3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BF5E4-29FD-4A4C-989C-616F3C89E666}" type="slidenum">
              <a:rPr lang="ko-KR" altLang="en-US"/>
              <a:pPr/>
              <a:t>14</a:t>
            </a:fld>
            <a:endParaRPr lang="en-US" altLang="ko-KR"/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printf: </a:t>
            </a:r>
            <a:r>
              <a:rPr lang="ko-KR" altLang="en-US"/>
              <a:t>형식에 맞는 출력</a:t>
            </a:r>
          </a:p>
        </p:txBody>
      </p:sp>
      <p:grpSp>
        <p:nvGrpSpPr>
          <p:cNvPr id="363550" name="Group 30"/>
          <p:cNvGrpSpPr>
            <a:grpSpLocks/>
          </p:cNvGrpSpPr>
          <p:nvPr/>
        </p:nvGrpSpPr>
        <p:grpSpPr bwMode="auto">
          <a:xfrm>
            <a:off x="4356100" y="1557338"/>
            <a:ext cx="4608513" cy="4681537"/>
            <a:chOff x="2653" y="935"/>
            <a:chExt cx="2903" cy="2949"/>
          </a:xfrm>
        </p:grpSpPr>
        <p:grpSp>
          <p:nvGrpSpPr>
            <p:cNvPr id="363549" name="Group 29"/>
            <p:cNvGrpSpPr>
              <a:grpSpLocks/>
            </p:cNvGrpSpPr>
            <p:nvPr/>
          </p:nvGrpSpPr>
          <p:grpSpPr bwMode="auto">
            <a:xfrm>
              <a:off x="2653" y="1705"/>
              <a:ext cx="2767" cy="2179"/>
              <a:chOff x="2653" y="1705"/>
              <a:chExt cx="2767" cy="2179"/>
            </a:xfrm>
          </p:grpSpPr>
          <p:sp>
            <p:nvSpPr>
              <p:cNvPr id="363547" name="AutoShape 27"/>
              <p:cNvSpPr>
                <a:spLocks noChangeArrowheads="1"/>
              </p:cNvSpPr>
              <p:nvPr/>
            </p:nvSpPr>
            <p:spPr bwMode="auto">
              <a:xfrm>
                <a:off x="3651" y="1797"/>
                <a:ext cx="590" cy="2087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3524" name="Oval 4"/>
              <p:cNvSpPr>
                <a:spLocks noChangeArrowheads="1"/>
              </p:cNvSpPr>
              <p:nvPr/>
            </p:nvSpPr>
            <p:spPr bwMode="auto">
              <a:xfrm>
                <a:off x="3787" y="1932"/>
                <a:ext cx="317" cy="318"/>
              </a:xfrm>
              <a:prstGeom prst="ellipse">
                <a:avLst/>
              </a:prstGeom>
              <a:solidFill>
                <a:srgbClr val="BCEFEE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%d</a:t>
                </a:r>
                <a:endParaRPr lang="ko-KR" altLang="en-US"/>
              </a:p>
            </p:txBody>
          </p:sp>
          <p:sp>
            <p:nvSpPr>
              <p:cNvPr id="363526" name="Rectangle 6"/>
              <p:cNvSpPr>
                <a:spLocks noChangeArrowheads="1"/>
              </p:cNvSpPr>
              <p:nvPr/>
            </p:nvSpPr>
            <p:spPr bwMode="auto">
              <a:xfrm>
                <a:off x="3061" y="1932"/>
                <a:ext cx="408" cy="31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2</a:t>
                </a:r>
              </a:p>
            </p:txBody>
          </p:sp>
          <p:sp>
            <p:nvSpPr>
              <p:cNvPr id="363528" name="Text Box 8"/>
              <p:cNvSpPr txBox="1">
                <a:spLocks noChangeArrowheads="1"/>
              </p:cNvSpPr>
              <p:nvPr/>
            </p:nvSpPr>
            <p:spPr bwMode="auto">
              <a:xfrm>
                <a:off x="3016" y="1715"/>
                <a:ext cx="57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ko-KR" altLang="en-US"/>
                  <a:t>정수 </a:t>
                </a:r>
                <a:r>
                  <a:rPr lang="en-US" altLang="ko-KR"/>
                  <a:t>i</a:t>
                </a:r>
              </a:p>
            </p:txBody>
          </p:sp>
          <p:sp>
            <p:nvSpPr>
              <p:cNvPr id="363529" name="Rectangle 9"/>
              <p:cNvSpPr>
                <a:spLocks noChangeArrowheads="1"/>
              </p:cNvSpPr>
              <p:nvPr/>
            </p:nvSpPr>
            <p:spPr bwMode="auto">
              <a:xfrm>
                <a:off x="4422" y="1932"/>
                <a:ext cx="408" cy="318"/>
              </a:xfrm>
              <a:prstGeom prst="rect">
                <a:avLst/>
              </a:prstGeom>
              <a:solidFill>
                <a:srgbClr val="FFC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"2"</a:t>
                </a:r>
              </a:p>
            </p:txBody>
          </p:sp>
          <p:sp>
            <p:nvSpPr>
              <p:cNvPr id="363530" name="Text Box 10"/>
              <p:cNvSpPr txBox="1">
                <a:spLocks noChangeArrowheads="1"/>
              </p:cNvSpPr>
              <p:nvPr/>
            </p:nvSpPr>
            <p:spPr bwMode="auto">
              <a:xfrm>
                <a:off x="4376" y="1705"/>
                <a:ext cx="54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ko-KR" altLang="en-US"/>
                  <a:t>문자열</a:t>
                </a:r>
              </a:p>
            </p:txBody>
          </p:sp>
          <p:sp>
            <p:nvSpPr>
              <p:cNvPr id="363531" name="AutoShape 11"/>
              <p:cNvSpPr>
                <a:spLocks noChangeArrowheads="1"/>
              </p:cNvSpPr>
              <p:nvPr/>
            </p:nvSpPr>
            <p:spPr bwMode="auto">
              <a:xfrm>
                <a:off x="3515" y="1978"/>
                <a:ext cx="226" cy="22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3532" name="AutoShape 12"/>
              <p:cNvSpPr>
                <a:spLocks noChangeArrowheads="1"/>
              </p:cNvSpPr>
              <p:nvPr/>
            </p:nvSpPr>
            <p:spPr bwMode="auto">
              <a:xfrm>
                <a:off x="4150" y="1978"/>
                <a:ext cx="226" cy="22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3533" name="Oval 13"/>
              <p:cNvSpPr>
                <a:spLocks noChangeArrowheads="1"/>
              </p:cNvSpPr>
              <p:nvPr/>
            </p:nvSpPr>
            <p:spPr bwMode="auto">
              <a:xfrm>
                <a:off x="3787" y="2658"/>
                <a:ext cx="317" cy="318"/>
              </a:xfrm>
              <a:prstGeom prst="ellipse">
                <a:avLst/>
              </a:prstGeom>
              <a:solidFill>
                <a:srgbClr val="BCEFEE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%f</a:t>
                </a:r>
              </a:p>
            </p:txBody>
          </p:sp>
          <p:sp>
            <p:nvSpPr>
              <p:cNvPr id="363534" name="Rectangle 14"/>
              <p:cNvSpPr>
                <a:spLocks noChangeArrowheads="1"/>
              </p:cNvSpPr>
              <p:nvPr/>
            </p:nvSpPr>
            <p:spPr bwMode="auto">
              <a:xfrm>
                <a:off x="2653" y="2658"/>
                <a:ext cx="816" cy="31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3.14</a:t>
                </a:r>
              </a:p>
            </p:txBody>
          </p:sp>
          <p:sp>
            <p:nvSpPr>
              <p:cNvPr id="363535" name="Text Box 15"/>
              <p:cNvSpPr txBox="1">
                <a:spLocks noChangeArrowheads="1"/>
              </p:cNvSpPr>
              <p:nvPr/>
            </p:nvSpPr>
            <p:spPr bwMode="auto">
              <a:xfrm>
                <a:off x="3016" y="2441"/>
                <a:ext cx="57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ko-KR" altLang="en-US"/>
                  <a:t>실수 </a:t>
                </a:r>
                <a:r>
                  <a:rPr lang="en-US" altLang="ko-KR"/>
                  <a:t>f</a:t>
                </a:r>
              </a:p>
            </p:txBody>
          </p:sp>
          <p:sp>
            <p:nvSpPr>
              <p:cNvPr id="363536" name="Rectangle 16"/>
              <p:cNvSpPr>
                <a:spLocks noChangeArrowheads="1"/>
              </p:cNvSpPr>
              <p:nvPr/>
            </p:nvSpPr>
            <p:spPr bwMode="auto">
              <a:xfrm>
                <a:off x="4422" y="2658"/>
                <a:ext cx="998" cy="318"/>
              </a:xfrm>
              <a:prstGeom prst="rect">
                <a:avLst/>
              </a:prstGeom>
              <a:solidFill>
                <a:srgbClr val="FFC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"3.140000"</a:t>
                </a:r>
              </a:p>
            </p:txBody>
          </p:sp>
          <p:sp>
            <p:nvSpPr>
              <p:cNvPr id="363537" name="Text Box 17"/>
              <p:cNvSpPr txBox="1">
                <a:spLocks noChangeArrowheads="1"/>
              </p:cNvSpPr>
              <p:nvPr/>
            </p:nvSpPr>
            <p:spPr bwMode="auto">
              <a:xfrm>
                <a:off x="4376" y="2431"/>
                <a:ext cx="54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ko-KR" altLang="en-US"/>
                  <a:t>문자열</a:t>
                </a:r>
              </a:p>
            </p:txBody>
          </p:sp>
          <p:sp>
            <p:nvSpPr>
              <p:cNvPr id="363538" name="AutoShape 18"/>
              <p:cNvSpPr>
                <a:spLocks noChangeArrowheads="1"/>
              </p:cNvSpPr>
              <p:nvPr/>
            </p:nvSpPr>
            <p:spPr bwMode="auto">
              <a:xfrm>
                <a:off x="3515" y="2704"/>
                <a:ext cx="226" cy="22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3539" name="AutoShape 19"/>
              <p:cNvSpPr>
                <a:spLocks noChangeArrowheads="1"/>
              </p:cNvSpPr>
              <p:nvPr/>
            </p:nvSpPr>
            <p:spPr bwMode="auto">
              <a:xfrm>
                <a:off x="4150" y="2704"/>
                <a:ext cx="226" cy="22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3540" name="Oval 20"/>
              <p:cNvSpPr>
                <a:spLocks noChangeArrowheads="1"/>
              </p:cNvSpPr>
              <p:nvPr/>
            </p:nvSpPr>
            <p:spPr bwMode="auto">
              <a:xfrm>
                <a:off x="3787" y="3384"/>
                <a:ext cx="317" cy="318"/>
              </a:xfrm>
              <a:prstGeom prst="ellipse">
                <a:avLst/>
              </a:prstGeom>
              <a:solidFill>
                <a:srgbClr val="BCEFEE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%c</a:t>
                </a:r>
                <a:endParaRPr lang="ko-KR" altLang="en-US"/>
              </a:p>
            </p:txBody>
          </p:sp>
          <p:sp>
            <p:nvSpPr>
              <p:cNvPr id="363541" name="Rectangle 21"/>
              <p:cNvSpPr>
                <a:spLocks noChangeArrowheads="1"/>
              </p:cNvSpPr>
              <p:nvPr/>
            </p:nvSpPr>
            <p:spPr bwMode="auto">
              <a:xfrm>
                <a:off x="3197" y="3384"/>
                <a:ext cx="272" cy="31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'5'</a:t>
                </a:r>
              </a:p>
            </p:txBody>
          </p:sp>
          <p:sp>
            <p:nvSpPr>
              <p:cNvPr id="363542" name="Text Box 22"/>
              <p:cNvSpPr txBox="1">
                <a:spLocks noChangeArrowheads="1"/>
              </p:cNvSpPr>
              <p:nvPr/>
            </p:nvSpPr>
            <p:spPr bwMode="auto">
              <a:xfrm>
                <a:off x="3016" y="3167"/>
                <a:ext cx="57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ko-KR" altLang="en-US"/>
                  <a:t>문자 </a:t>
                </a:r>
                <a:r>
                  <a:rPr lang="en-US" altLang="ko-KR"/>
                  <a:t>c</a:t>
                </a:r>
              </a:p>
            </p:txBody>
          </p:sp>
          <p:sp>
            <p:nvSpPr>
              <p:cNvPr id="363543" name="Rectangle 23"/>
              <p:cNvSpPr>
                <a:spLocks noChangeArrowheads="1"/>
              </p:cNvSpPr>
              <p:nvPr/>
            </p:nvSpPr>
            <p:spPr bwMode="auto">
              <a:xfrm>
                <a:off x="4422" y="3384"/>
                <a:ext cx="408" cy="318"/>
              </a:xfrm>
              <a:prstGeom prst="rect">
                <a:avLst/>
              </a:prstGeom>
              <a:solidFill>
                <a:srgbClr val="FFC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ko-KR"/>
                  <a:t>"5"</a:t>
                </a:r>
              </a:p>
            </p:txBody>
          </p:sp>
          <p:sp>
            <p:nvSpPr>
              <p:cNvPr id="363544" name="Text Box 24"/>
              <p:cNvSpPr txBox="1">
                <a:spLocks noChangeArrowheads="1"/>
              </p:cNvSpPr>
              <p:nvPr/>
            </p:nvSpPr>
            <p:spPr bwMode="auto">
              <a:xfrm>
                <a:off x="4376" y="3157"/>
                <a:ext cx="54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ko-KR" altLang="en-US"/>
                  <a:t>문자열</a:t>
                </a:r>
              </a:p>
            </p:txBody>
          </p:sp>
          <p:sp>
            <p:nvSpPr>
              <p:cNvPr id="363545" name="AutoShape 25"/>
              <p:cNvSpPr>
                <a:spLocks noChangeArrowheads="1"/>
              </p:cNvSpPr>
              <p:nvPr/>
            </p:nvSpPr>
            <p:spPr bwMode="auto">
              <a:xfrm>
                <a:off x="3515" y="3430"/>
                <a:ext cx="226" cy="22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3546" name="AutoShape 26"/>
              <p:cNvSpPr>
                <a:spLocks noChangeArrowheads="1"/>
              </p:cNvSpPr>
              <p:nvPr/>
            </p:nvSpPr>
            <p:spPr bwMode="auto">
              <a:xfrm>
                <a:off x="4150" y="3430"/>
                <a:ext cx="226" cy="22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363548" name="AutoShape 28"/>
            <p:cNvSpPr>
              <a:spLocks/>
            </p:cNvSpPr>
            <p:nvPr/>
          </p:nvSpPr>
          <p:spPr bwMode="auto">
            <a:xfrm>
              <a:off x="4332" y="935"/>
              <a:ext cx="1224" cy="634"/>
            </a:xfrm>
            <a:prstGeom prst="accentCallout2">
              <a:avLst>
                <a:gd name="adj1" fmla="val 11356"/>
                <a:gd name="adj2" fmla="val -3921"/>
                <a:gd name="adj3" fmla="val 11356"/>
                <a:gd name="adj4" fmla="val -18218"/>
                <a:gd name="adj5" fmla="val 134699"/>
                <a:gd name="adj6" fmla="val -32759"/>
              </a:avLst>
            </a:prstGeom>
            <a:solidFill>
              <a:srgbClr val="BCEFEE"/>
            </a:solidFill>
            <a:ln w="190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ko-KR">
                  <a:cs typeface="Tahoma" panose="020B0604030504040204" pitchFamily="34" charset="0"/>
                </a:rPr>
                <a:t>printf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포맷 스트링은 데이터 변환을 지시함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printf</a:t>
            </a:r>
            <a:r>
              <a:rPr lang="en-US" altLang="ko-KR" dirty="0"/>
              <a:t> </a:t>
            </a:r>
            <a:r>
              <a:rPr lang="ko-KR" altLang="en-US" dirty="0"/>
              <a:t>포맷 스트링</a:t>
            </a:r>
          </a:p>
        </p:txBody>
      </p:sp>
      <p:sp>
        <p:nvSpPr>
          <p:cNvPr id="364551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2896345" cy="4824413"/>
          </a:xfrm>
        </p:spPr>
        <p:txBody>
          <a:bodyPr/>
          <a:lstStyle/>
          <a:p>
            <a:r>
              <a:rPr lang="ko-KR" altLang="en-US" dirty="0" err="1"/>
              <a:t>자료형</a:t>
            </a:r>
            <a:r>
              <a:rPr lang="ko-KR" altLang="en-US" dirty="0"/>
              <a:t> 변환 규칙을 규정하는 문자열</a:t>
            </a:r>
          </a:p>
          <a:p>
            <a:r>
              <a:rPr lang="en-US" altLang="ko-KR" dirty="0" err="1"/>
              <a:t>printf</a:t>
            </a:r>
            <a:r>
              <a:rPr lang="ko-KR" altLang="en-US" dirty="0"/>
              <a:t>의 첫 번째 인수로 사용됨</a:t>
            </a:r>
          </a:p>
          <a:p>
            <a:endParaRPr lang="ko-KR" altLang="en-US" dirty="0"/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A13514-E890-4AD9-8F70-22C57905FC38}" type="slidenum">
              <a:rPr lang="ko-KR" altLang="en-US"/>
              <a:pPr/>
              <a:t>15</a:t>
            </a:fld>
            <a:endParaRPr lang="en-US" altLang="ko-KR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45" y="1081947"/>
            <a:ext cx="5628188" cy="562365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F81D8F52-AEA9-4FBE-9CF1-61DA0CB27ABE}"/>
              </a:ext>
            </a:extLst>
          </p:cNvPr>
          <p:cNvGrpSpPr/>
          <p:nvPr/>
        </p:nvGrpSpPr>
        <p:grpSpPr>
          <a:xfrm>
            <a:off x="468313" y="1456376"/>
            <a:ext cx="7103777" cy="5141274"/>
            <a:chOff x="492559" y="1536453"/>
            <a:chExt cx="6940427" cy="5017597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59947A10-CD9B-487E-922C-338A3039B0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559" y="1536453"/>
              <a:ext cx="6940426" cy="1996827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9562B3C6-7614-4560-9BED-5FBB12785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559" y="3491716"/>
              <a:ext cx="6940427" cy="3062334"/>
            </a:xfrm>
            <a:prstGeom prst="rect">
              <a:avLst/>
            </a:prstGeom>
          </p:spPr>
        </p:pic>
      </p:grpSp>
      <p:sp>
        <p:nvSpPr>
          <p:cNvPr id="12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4E614E-F97F-4B72-9BCE-56EEF4BD5572}" type="slidenum">
              <a:rPr lang="ko-KR" altLang="en-US"/>
              <a:pPr/>
              <a:t>16</a:t>
            </a:fld>
            <a:endParaRPr lang="en-US" altLang="ko-KR"/>
          </a:p>
        </p:txBody>
      </p: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printf </a:t>
            </a:r>
            <a:r>
              <a:rPr lang="ko-KR" altLang="en-US"/>
              <a:t>출력 폭 지정</a:t>
            </a:r>
          </a:p>
        </p:txBody>
      </p:sp>
      <p:sp>
        <p:nvSpPr>
          <p:cNvPr id="366596" name="Rectangle 4"/>
          <p:cNvSpPr>
            <a:spLocks noChangeArrowheads="1"/>
          </p:cNvSpPr>
          <p:nvPr/>
        </p:nvSpPr>
        <p:spPr bwMode="auto">
          <a:xfrm>
            <a:off x="5467902" y="4390386"/>
            <a:ext cx="3218898" cy="2016125"/>
          </a:xfrm>
          <a:prstGeom prst="rect">
            <a:avLst/>
          </a:prstGeom>
          <a:solidFill>
            <a:srgbClr val="D7F5F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b="1" dirty="0"/>
              <a:t>실행결과</a:t>
            </a:r>
            <a:r>
              <a:rPr lang="en-US" altLang="ko-KR" b="1" dirty="0"/>
              <a:t>:</a:t>
            </a:r>
          </a:p>
          <a:p>
            <a:r>
              <a:rPr lang="en-US" altLang="en-US" dirty="0" err="1"/>
              <a:t>i</a:t>
            </a:r>
            <a:r>
              <a:rPr lang="en-US" altLang="en-US" dirty="0"/>
              <a:t> =          2</a:t>
            </a:r>
          </a:p>
          <a:p>
            <a:r>
              <a:rPr lang="en-US" altLang="en-US" dirty="0"/>
              <a:t>f =   3.141593</a:t>
            </a:r>
          </a:p>
          <a:p>
            <a:r>
              <a:rPr lang="en-US" altLang="en-US" dirty="0"/>
              <a:t>c =          5</a:t>
            </a:r>
          </a:p>
        </p:txBody>
      </p:sp>
      <p:grpSp>
        <p:nvGrpSpPr>
          <p:cNvPr id="366602" name="Group 10"/>
          <p:cNvGrpSpPr>
            <a:grpSpLocks/>
          </p:cNvGrpSpPr>
          <p:nvPr/>
        </p:nvGrpSpPr>
        <p:grpSpPr bwMode="auto">
          <a:xfrm>
            <a:off x="6115969" y="4723761"/>
            <a:ext cx="1420812" cy="1447800"/>
            <a:chOff x="3061" y="2976"/>
            <a:chExt cx="895" cy="912"/>
          </a:xfrm>
        </p:grpSpPr>
        <p:sp>
          <p:nvSpPr>
            <p:cNvPr id="366597" name="Line 5"/>
            <p:cNvSpPr>
              <a:spLocks noChangeShapeType="1"/>
            </p:cNvSpPr>
            <p:nvPr/>
          </p:nvSpPr>
          <p:spPr bwMode="auto">
            <a:xfrm>
              <a:off x="3061" y="2976"/>
              <a:ext cx="0" cy="81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366598" name="Line 6"/>
            <p:cNvSpPr>
              <a:spLocks noChangeShapeType="1"/>
            </p:cNvSpPr>
            <p:nvPr/>
          </p:nvSpPr>
          <p:spPr bwMode="auto">
            <a:xfrm>
              <a:off x="3953" y="2976"/>
              <a:ext cx="0" cy="81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366599" name="Line 7"/>
            <p:cNvSpPr>
              <a:spLocks noChangeShapeType="1"/>
            </p:cNvSpPr>
            <p:nvPr/>
          </p:nvSpPr>
          <p:spPr bwMode="auto">
            <a:xfrm>
              <a:off x="3061" y="3657"/>
              <a:ext cx="895" cy="4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366600" name="Text Box 8"/>
            <p:cNvSpPr txBox="1">
              <a:spLocks noChangeArrowheads="1"/>
            </p:cNvSpPr>
            <p:nvPr/>
          </p:nvSpPr>
          <p:spPr bwMode="auto">
            <a:xfrm>
              <a:off x="3334" y="3657"/>
              <a:ext cx="43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>
                  <a:solidFill>
                    <a:srgbClr val="FF3300"/>
                  </a:solidFill>
                </a:rPr>
                <a:t>10</a:t>
              </a:r>
              <a:r>
                <a:rPr lang="ko-KR" altLang="en-US">
                  <a:solidFill>
                    <a:srgbClr val="FF3300"/>
                  </a:solidFill>
                </a:rPr>
                <a:t>칸</a:t>
              </a:r>
            </a:p>
          </p:txBody>
        </p:sp>
      </p:grpSp>
      <p:sp>
        <p:nvSpPr>
          <p:cNvPr id="366601" name="AutoShape 9"/>
          <p:cNvSpPr>
            <a:spLocks/>
          </p:cNvSpPr>
          <p:nvPr/>
        </p:nvSpPr>
        <p:spPr bwMode="auto">
          <a:xfrm>
            <a:off x="5003800" y="2924175"/>
            <a:ext cx="2881313" cy="1006475"/>
          </a:xfrm>
          <a:prstGeom prst="accentCallout2">
            <a:avLst>
              <a:gd name="adj1" fmla="val 11356"/>
              <a:gd name="adj2" fmla="val -2644"/>
              <a:gd name="adj3" fmla="val 11356"/>
              <a:gd name="adj4" fmla="val -47384"/>
              <a:gd name="adj5" fmla="val 228075"/>
              <a:gd name="adj6" fmla="val -84079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포맷 스트링에서 </a:t>
            </a:r>
            <a:r>
              <a:rPr lang="en-US" altLang="ko-KR">
                <a:cs typeface="Tahoma" panose="020B0604030504040204" pitchFamily="34" charset="0"/>
              </a:rPr>
              <a:t>%</a:t>
            </a:r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다음에 양의 정수를 기입하여 출력 폭 지정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66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6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6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6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6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6" grpId="0" animBg="1"/>
      <p:bldP spid="36660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AA35161D-BF1C-46FA-B7C3-0A7501573869}"/>
              </a:ext>
            </a:extLst>
          </p:cNvPr>
          <p:cNvGrpSpPr/>
          <p:nvPr/>
        </p:nvGrpSpPr>
        <p:grpSpPr>
          <a:xfrm>
            <a:off x="468312" y="1466414"/>
            <a:ext cx="6804242" cy="4397622"/>
            <a:chOff x="468312" y="1466414"/>
            <a:chExt cx="6804242" cy="4397622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EDFAC165-3C77-4C3E-96B3-929B21BF5C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312" y="1466414"/>
              <a:ext cx="6804242" cy="3132615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37A93029-AB26-421F-A60B-4283C4AA5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8312" y="4594588"/>
              <a:ext cx="6804242" cy="1269448"/>
            </a:xfrm>
            <a:prstGeom prst="rect">
              <a:avLst/>
            </a:prstGeom>
          </p:spPr>
        </p:pic>
      </p:grpSp>
      <p:sp>
        <p:nvSpPr>
          <p:cNvPr id="14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8BBA5E-9576-4BE0-AE84-AFF0887267A7}" type="slidenum">
              <a:rPr lang="ko-KR" altLang="en-US"/>
              <a:pPr/>
              <a:t>17</a:t>
            </a:fld>
            <a:endParaRPr lang="en-US" altLang="ko-KR"/>
          </a:p>
        </p:txBody>
      </p:sp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printf </a:t>
            </a:r>
            <a:r>
              <a:rPr lang="ko-KR" altLang="en-US"/>
              <a:t>정밀도 지정</a:t>
            </a:r>
          </a:p>
        </p:txBody>
      </p:sp>
      <p:sp>
        <p:nvSpPr>
          <p:cNvPr id="381956" name="Rectangle 4"/>
          <p:cNvSpPr>
            <a:spLocks noChangeArrowheads="1"/>
          </p:cNvSpPr>
          <p:nvPr/>
        </p:nvSpPr>
        <p:spPr bwMode="auto">
          <a:xfrm>
            <a:off x="5421735" y="4415652"/>
            <a:ext cx="3276178" cy="2016125"/>
          </a:xfrm>
          <a:prstGeom prst="rect">
            <a:avLst/>
          </a:prstGeom>
          <a:solidFill>
            <a:srgbClr val="D7F5F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b="1" dirty="0"/>
              <a:t>실행결과</a:t>
            </a:r>
            <a:r>
              <a:rPr lang="en-US" altLang="ko-KR" b="1" dirty="0"/>
              <a:t>:</a:t>
            </a:r>
          </a:p>
          <a:p>
            <a:r>
              <a:rPr lang="en-US" altLang="ko-KR" dirty="0"/>
              <a:t>pi =   3.141593</a:t>
            </a:r>
          </a:p>
          <a:p>
            <a:r>
              <a:rPr lang="en-US" altLang="ko-KR" dirty="0"/>
              <a:t>pi =       3.14</a:t>
            </a:r>
          </a:p>
          <a:p>
            <a:r>
              <a:rPr lang="en-US" altLang="ko-KR" dirty="0"/>
              <a:t>pi = 3.141592653590</a:t>
            </a:r>
            <a:endParaRPr lang="en-US" altLang="en-US" dirty="0"/>
          </a:p>
        </p:txBody>
      </p:sp>
      <p:grpSp>
        <p:nvGrpSpPr>
          <p:cNvPr id="381964" name="Group 12"/>
          <p:cNvGrpSpPr>
            <a:grpSpLocks/>
          </p:cNvGrpSpPr>
          <p:nvPr/>
        </p:nvGrpSpPr>
        <p:grpSpPr bwMode="auto">
          <a:xfrm>
            <a:off x="6174210" y="4774427"/>
            <a:ext cx="1404938" cy="1447800"/>
            <a:chOff x="3150" y="2976"/>
            <a:chExt cx="885" cy="912"/>
          </a:xfrm>
        </p:grpSpPr>
        <p:sp>
          <p:nvSpPr>
            <p:cNvPr id="381957" name="Line 5"/>
            <p:cNvSpPr>
              <a:spLocks noChangeShapeType="1"/>
            </p:cNvSpPr>
            <p:nvPr/>
          </p:nvSpPr>
          <p:spPr bwMode="auto">
            <a:xfrm>
              <a:off x="3151" y="2976"/>
              <a:ext cx="0" cy="81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381958" name="Line 6"/>
            <p:cNvSpPr>
              <a:spLocks noChangeShapeType="1"/>
            </p:cNvSpPr>
            <p:nvPr/>
          </p:nvSpPr>
          <p:spPr bwMode="auto">
            <a:xfrm>
              <a:off x="4035" y="2976"/>
              <a:ext cx="0" cy="81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381959" name="Line 7"/>
            <p:cNvSpPr>
              <a:spLocks noChangeShapeType="1"/>
            </p:cNvSpPr>
            <p:nvPr/>
          </p:nvSpPr>
          <p:spPr bwMode="auto">
            <a:xfrm>
              <a:off x="3150" y="3657"/>
              <a:ext cx="879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arrow" w="lg" len="lg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  <p:sp>
          <p:nvSpPr>
            <p:cNvPr id="381960" name="Text Box 8"/>
            <p:cNvSpPr txBox="1">
              <a:spLocks noChangeArrowheads="1"/>
            </p:cNvSpPr>
            <p:nvPr/>
          </p:nvSpPr>
          <p:spPr bwMode="auto">
            <a:xfrm>
              <a:off x="3424" y="3657"/>
              <a:ext cx="43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ko-KR">
                  <a:solidFill>
                    <a:srgbClr val="FF3300"/>
                  </a:solidFill>
                </a:rPr>
                <a:t>10</a:t>
              </a:r>
              <a:r>
                <a:rPr lang="ko-KR" altLang="en-US">
                  <a:solidFill>
                    <a:srgbClr val="FF3300"/>
                  </a:solidFill>
                </a:rPr>
                <a:t>칸</a:t>
              </a:r>
            </a:p>
          </p:txBody>
        </p:sp>
      </p:grpSp>
      <p:grpSp>
        <p:nvGrpSpPr>
          <p:cNvPr id="381966" name="Group 14"/>
          <p:cNvGrpSpPr>
            <a:grpSpLocks/>
          </p:cNvGrpSpPr>
          <p:nvPr/>
        </p:nvGrpSpPr>
        <p:grpSpPr bwMode="auto">
          <a:xfrm>
            <a:off x="2338784" y="2708920"/>
            <a:ext cx="5689600" cy="2387600"/>
            <a:chOff x="1429" y="1791"/>
            <a:chExt cx="3584" cy="1504"/>
          </a:xfrm>
        </p:grpSpPr>
        <p:sp>
          <p:nvSpPr>
            <p:cNvPr id="381961" name="AutoShape 9"/>
            <p:cNvSpPr>
              <a:spLocks/>
            </p:cNvSpPr>
            <p:nvPr/>
          </p:nvSpPr>
          <p:spPr bwMode="auto">
            <a:xfrm>
              <a:off x="3198" y="1791"/>
              <a:ext cx="1815" cy="778"/>
            </a:xfrm>
            <a:prstGeom prst="accentCallout2">
              <a:avLst>
                <a:gd name="adj1" fmla="val 9255"/>
                <a:gd name="adj2" fmla="val -2644"/>
                <a:gd name="adj3" fmla="val 9255"/>
                <a:gd name="adj4" fmla="val -47769"/>
                <a:gd name="adj5" fmla="val 158227"/>
                <a:gd name="adj6" fmla="val -93773"/>
              </a:avLst>
            </a:prstGeom>
            <a:solidFill>
              <a:srgbClr val="BCEFEE"/>
            </a:solidFill>
            <a:ln w="19050" algn="ctr">
              <a:solidFill>
                <a:srgbClr val="FF3300"/>
              </a:solidFill>
              <a:miter lim="800000"/>
              <a:headEnd type="oval" w="med" len="med"/>
              <a:tailEnd type="oval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포맷 스트링에서 </a:t>
              </a:r>
              <a:r>
                <a:rPr lang="en-US" altLang="ko-KR">
                  <a:cs typeface="Tahoma" panose="020B0604030504040204" pitchFamily="34" charset="0"/>
                </a:rPr>
                <a:t>%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와 </a:t>
              </a:r>
              <a:r>
                <a:rPr lang="en-US" altLang="ko-KR">
                  <a:cs typeface="Tahoma" panose="020B0604030504040204" pitchFamily="34" charset="0"/>
                </a:rPr>
                <a:t>f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 사이에 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(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출력폭이 지정된 경우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출력폭 다음에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) ".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양수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" 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형태로 정밀도 지정</a:t>
              </a:r>
            </a:p>
          </p:txBody>
        </p:sp>
        <p:sp>
          <p:nvSpPr>
            <p:cNvPr id="381962" name="Freeform 10"/>
            <p:cNvSpPr>
              <a:spLocks/>
            </p:cNvSpPr>
            <p:nvPr/>
          </p:nvSpPr>
          <p:spPr bwMode="auto">
            <a:xfrm>
              <a:off x="1429" y="3022"/>
              <a:ext cx="317" cy="273"/>
            </a:xfrm>
            <a:custGeom>
              <a:avLst/>
              <a:gdLst>
                <a:gd name="T0" fmla="*/ 0 w 317"/>
                <a:gd name="T1" fmla="*/ 1 h 273"/>
                <a:gd name="T2" fmla="*/ 0 w 317"/>
                <a:gd name="T3" fmla="*/ 273 h 273"/>
                <a:gd name="T4" fmla="*/ 317 w 317"/>
                <a:gd name="T5" fmla="*/ 273 h 273"/>
                <a:gd name="T6" fmla="*/ 317 w 317"/>
                <a:gd name="T7" fmla="*/ 118 h 273"/>
                <a:gd name="T8" fmla="*/ 244 w 317"/>
                <a:gd name="T9" fmla="*/ 116 h 273"/>
                <a:gd name="T10" fmla="*/ 238 w 317"/>
                <a:gd name="T11" fmla="*/ 0 h 273"/>
                <a:gd name="T12" fmla="*/ 0 w 317"/>
                <a:gd name="T13" fmla="*/ 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273">
                  <a:moveTo>
                    <a:pt x="0" y="1"/>
                  </a:moveTo>
                  <a:lnTo>
                    <a:pt x="0" y="273"/>
                  </a:lnTo>
                  <a:lnTo>
                    <a:pt x="317" y="273"/>
                  </a:lnTo>
                  <a:lnTo>
                    <a:pt x="317" y="118"/>
                  </a:lnTo>
                  <a:lnTo>
                    <a:pt x="244" y="116"/>
                  </a:lnTo>
                  <a:lnTo>
                    <a:pt x="238" y="0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7F5F4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81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1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1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1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1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95D49F6E-69C2-49F3-9F01-E9385436D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12776"/>
            <a:ext cx="6715234" cy="5374693"/>
          </a:xfrm>
          <a:prstGeom prst="rect">
            <a:avLst/>
          </a:prstGeom>
        </p:spPr>
      </p:pic>
      <p:sp>
        <p:nvSpPr>
          <p:cNvPr id="1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DF16DD-AFBE-4E13-A76A-A1AB31D31C4D}" type="slidenum">
              <a:rPr lang="ko-KR" altLang="en-US"/>
              <a:pPr/>
              <a:t>18</a:t>
            </a:fld>
            <a:endParaRPr lang="en-US" altLang="ko-KR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scanf: </a:t>
            </a:r>
            <a:r>
              <a:rPr lang="ko-KR" altLang="en-US"/>
              <a:t>형식에 맞는 입력</a:t>
            </a:r>
          </a:p>
        </p:txBody>
      </p:sp>
      <p:grpSp>
        <p:nvGrpSpPr>
          <p:cNvPr id="384031" name="Group 31"/>
          <p:cNvGrpSpPr>
            <a:grpSpLocks/>
          </p:cNvGrpSpPr>
          <p:nvPr/>
        </p:nvGrpSpPr>
        <p:grpSpPr bwMode="auto">
          <a:xfrm>
            <a:off x="4860925" y="3430588"/>
            <a:ext cx="4032250" cy="2446337"/>
            <a:chOff x="3152" y="1661"/>
            <a:chExt cx="2540" cy="1541"/>
          </a:xfrm>
        </p:grpSpPr>
        <p:sp>
          <p:nvSpPr>
            <p:cNvPr id="384006" name="AutoShape 6"/>
            <p:cNvSpPr>
              <a:spLocks noChangeArrowheads="1"/>
            </p:cNvSpPr>
            <p:nvPr/>
          </p:nvSpPr>
          <p:spPr bwMode="auto">
            <a:xfrm>
              <a:off x="3787" y="2521"/>
              <a:ext cx="590" cy="681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4007" name="Oval 7"/>
            <p:cNvSpPr>
              <a:spLocks noChangeArrowheads="1"/>
            </p:cNvSpPr>
            <p:nvPr/>
          </p:nvSpPr>
          <p:spPr bwMode="auto">
            <a:xfrm>
              <a:off x="3923" y="2702"/>
              <a:ext cx="317" cy="318"/>
            </a:xfrm>
            <a:prstGeom prst="ellipse">
              <a:avLst/>
            </a:prstGeom>
            <a:solidFill>
              <a:srgbClr val="BCEFEE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%d</a:t>
              </a:r>
              <a:endParaRPr lang="ko-KR" altLang="en-US"/>
            </a:p>
          </p:txBody>
        </p:sp>
        <p:sp>
          <p:nvSpPr>
            <p:cNvPr id="384008" name="Rectangle 8"/>
            <p:cNvSpPr>
              <a:spLocks noChangeArrowheads="1"/>
            </p:cNvSpPr>
            <p:nvPr/>
          </p:nvSpPr>
          <p:spPr bwMode="auto">
            <a:xfrm>
              <a:off x="4558" y="2703"/>
              <a:ext cx="408" cy="31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27</a:t>
              </a:r>
            </a:p>
          </p:txBody>
        </p:sp>
        <p:sp>
          <p:nvSpPr>
            <p:cNvPr id="384009" name="Text Box 9"/>
            <p:cNvSpPr txBox="1">
              <a:spLocks noChangeArrowheads="1"/>
            </p:cNvSpPr>
            <p:nvPr/>
          </p:nvSpPr>
          <p:spPr bwMode="auto">
            <a:xfrm>
              <a:off x="4513" y="2486"/>
              <a:ext cx="5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/>
                <a:t>정수 </a:t>
              </a:r>
              <a:r>
                <a:rPr lang="en-US" altLang="ko-KR"/>
                <a:t>n</a:t>
              </a:r>
            </a:p>
          </p:txBody>
        </p:sp>
        <p:sp>
          <p:nvSpPr>
            <p:cNvPr id="384010" name="Rectangle 10"/>
            <p:cNvSpPr>
              <a:spLocks noChangeArrowheads="1"/>
            </p:cNvSpPr>
            <p:nvPr/>
          </p:nvSpPr>
          <p:spPr bwMode="auto">
            <a:xfrm>
              <a:off x="3198" y="2703"/>
              <a:ext cx="408" cy="318"/>
            </a:xfrm>
            <a:prstGeom prst="rect">
              <a:avLst/>
            </a:prstGeom>
            <a:solidFill>
              <a:srgbClr val="FF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"27"</a:t>
              </a:r>
            </a:p>
          </p:txBody>
        </p:sp>
        <p:sp>
          <p:nvSpPr>
            <p:cNvPr id="384011" name="Text Box 11"/>
            <p:cNvSpPr txBox="1">
              <a:spLocks noChangeArrowheads="1"/>
            </p:cNvSpPr>
            <p:nvPr/>
          </p:nvSpPr>
          <p:spPr bwMode="auto">
            <a:xfrm>
              <a:off x="3152" y="2476"/>
              <a:ext cx="5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/>
                <a:t>문자열</a:t>
              </a:r>
            </a:p>
          </p:txBody>
        </p:sp>
        <p:sp>
          <p:nvSpPr>
            <p:cNvPr id="384012" name="AutoShape 12"/>
            <p:cNvSpPr>
              <a:spLocks noChangeArrowheads="1"/>
            </p:cNvSpPr>
            <p:nvPr/>
          </p:nvSpPr>
          <p:spPr bwMode="auto">
            <a:xfrm>
              <a:off x="3651" y="2748"/>
              <a:ext cx="226" cy="227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4013" name="AutoShape 13"/>
            <p:cNvSpPr>
              <a:spLocks noChangeArrowheads="1"/>
            </p:cNvSpPr>
            <p:nvPr/>
          </p:nvSpPr>
          <p:spPr bwMode="auto">
            <a:xfrm>
              <a:off x="4286" y="2748"/>
              <a:ext cx="226" cy="227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4028" name="AutoShape 28"/>
            <p:cNvSpPr>
              <a:spLocks/>
            </p:cNvSpPr>
            <p:nvPr/>
          </p:nvSpPr>
          <p:spPr bwMode="auto">
            <a:xfrm>
              <a:off x="4468" y="1661"/>
              <a:ext cx="1224" cy="635"/>
            </a:xfrm>
            <a:prstGeom prst="accentCallout2">
              <a:avLst>
                <a:gd name="adj1" fmla="val 11338"/>
                <a:gd name="adj2" fmla="val -3921"/>
                <a:gd name="adj3" fmla="val 11338"/>
                <a:gd name="adj4" fmla="val -18218"/>
                <a:gd name="adj5" fmla="val 134644"/>
                <a:gd name="adj6" fmla="val -32759"/>
              </a:avLst>
            </a:prstGeom>
            <a:solidFill>
              <a:srgbClr val="BCEFEE"/>
            </a:solidFill>
            <a:ln w="190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ko-KR">
                  <a:cs typeface="Tahoma" panose="020B0604030504040204" pitchFamily="34" charset="0"/>
                </a:rPr>
                <a:t>scanf</a:t>
              </a:r>
              <a:r>
                <a:rPr lang="en-US" altLang="ko-KR"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ko-KR" altLang="en-US">
                  <a:latin typeface="Tahoma" panose="020B0604030504040204" pitchFamily="34" charset="0"/>
                  <a:cs typeface="Tahoma" panose="020B0604030504040204" pitchFamily="34" charset="0"/>
                </a:rPr>
                <a:t>포맷 스트링은 문자열을 데이터로 변환함</a:t>
              </a:r>
              <a:endParaRPr lang="en-US" altLang="ko-KR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84030" name="AutoShape 30"/>
          <p:cNvSpPr>
            <a:spLocks/>
          </p:cNvSpPr>
          <p:nvPr/>
        </p:nvSpPr>
        <p:spPr bwMode="auto">
          <a:xfrm>
            <a:off x="2916486" y="3573388"/>
            <a:ext cx="2087562" cy="647700"/>
          </a:xfrm>
          <a:prstGeom prst="accentCallout2">
            <a:avLst>
              <a:gd name="adj1" fmla="val 17648"/>
              <a:gd name="adj2" fmla="val -3648"/>
              <a:gd name="adj3" fmla="val 17648"/>
              <a:gd name="adj4" fmla="val -16958"/>
              <a:gd name="adj5" fmla="val 109560"/>
              <a:gd name="adj6" fmla="val -30495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주소연산자 </a:t>
            </a:r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&amp;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를 사용한 점에 주의</a:t>
            </a:r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907A7D-E352-42D0-9A04-1EBD243C1F47}" type="slidenum">
              <a:rPr lang="ko-KR" altLang="en-US"/>
              <a:pPr/>
              <a:t>19</a:t>
            </a:fld>
            <a:endParaRPr lang="en-US" altLang="ko-KR"/>
          </a:p>
        </p:txBody>
      </p:sp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scanf</a:t>
            </a:r>
            <a:r>
              <a:rPr lang="ko-KR" altLang="en-US"/>
              <a:t>에서 주의할 점</a:t>
            </a: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주소 연산자</a:t>
            </a:r>
            <a:r>
              <a:rPr lang="en-US" altLang="ko-KR" dirty="0"/>
              <a:t>(address-of operator) &amp;</a:t>
            </a:r>
          </a:p>
          <a:p>
            <a:pPr lvl="1"/>
            <a:r>
              <a:rPr lang="ko-KR" altLang="en-US" dirty="0"/>
              <a:t>다음 </a:t>
            </a:r>
            <a:r>
              <a:rPr lang="en-US" altLang="ko-KR" dirty="0" err="1">
                <a:latin typeface="Lucida Console" panose="020B0609040504020204" pitchFamily="49" charset="0"/>
              </a:rPr>
              <a:t>scanf</a:t>
            </a:r>
            <a:r>
              <a:rPr lang="ko-KR" altLang="en-US" dirty="0"/>
              <a:t>에서 두 번째 인수에 주의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 dirty="0" err="1">
                <a:latin typeface="Lucida Console" panose="020B0609040504020204" pitchFamily="49" charset="0"/>
              </a:rPr>
              <a:t>scanf</a:t>
            </a:r>
            <a:r>
              <a:rPr lang="en-US" altLang="ko-KR" dirty="0">
                <a:latin typeface="Lucida Console" panose="020B0609040504020204" pitchFamily="49" charset="0"/>
              </a:rPr>
              <a:t>("%d", </a:t>
            </a:r>
            <a:r>
              <a:rPr lang="en-US" altLang="ko-KR" dirty="0">
                <a:solidFill>
                  <a:srgbClr val="FF3300"/>
                </a:solidFill>
                <a:latin typeface="Lucida Console" panose="020B0609040504020204" pitchFamily="49" charset="0"/>
              </a:rPr>
              <a:t>&amp;n</a:t>
            </a:r>
            <a:r>
              <a:rPr lang="en-US" altLang="ko-KR" dirty="0">
                <a:latin typeface="Lucida Console" panose="020B0609040504020204" pitchFamily="49" charset="0"/>
              </a:rPr>
              <a:t>);</a:t>
            </a:r>
          </a:p>
          <a:p>
            <a:pPr lvl="1"/>
            <a:r>
              <a:rPr lang="ko-KR" altLang="en-US" dirty="0"/>
              <a:t>표준입력에서 변환한 값을 저장할 장소를 알아야 하기 때문에 변수 </a:t>
            </a:r>
            <a:r>
              <a:rPr lang="en-US" altLang="ko-KR" dirty="0">
                <a:latin typeface="Lucida Console" panose="020B0609040504020204" pitchFamily="49" charset="0"/>
              </a:rPr>
              <a:t>n</a:t>
            </a:r>
            <a:r>
              <a:rPr lang="ko-KR" altLang="en-US" dirty="0"/>
              <a:t>의 주소</a:t>
            </a:r>
            <a:r>
              <a:rPr lang="en-US" altLang="ko-KR" dirty="0"/>
              <a:t>(</a:t>
            </a:r>
            <a:r>
              <a:rPr lang="en-US" altLang="ko-KR" dirty="0">
                <a:latin typeface="Lucida Console" panose="020B0609040504020204" pitchFamily="49" charset="0"/>
              </a:rPr>
              <a:t>&amp;n</a:t>
            </a:r>
            <a:r>
              <a:rPr lang="en-US" altLang="ko-KR" dirty="0"/>
              <a:t>)</a:t>
            </a:r>
            <a:r>
              <a:rPr lang="ko-KR" altLang="en-US" dirty="0"/>
              <a:t>을 두 번째 인수로 사용함</a:t>
            </a:r>
          </a:p>
          <a:p>
            <a:pPr lvl="1"/>
            <a:r>
              <a:rPr lang="ko-KR" altLang="en-US" dirty="0"/>
              <a:t>주소 연산자를 누락시키면 </a:t>
            </a:r>
            <a:r>
              <a:rPr lang="ko-KR" altLang="en-US" b="1" dirty="0"/>
              <a:t>실행시간 오류</a:t>
            </a:r>
          </a:p>
          <a:p>
            <a:r>
              <a:rPr lang="ko-KR" altLang="en-US" dirty="0"/>
              <a:t>프롬프트</a:t>
            </a:r>
            <a:r>
              <a:rPr lang="en-US" altLang="ko-KR" dirty="0"/>
              <a:t>(prompt)</a:t>
            </a:r>
          </a:p>
          <a:p>
            <a:pPr lvl="1"/>
            <a:r>
              <a:rPr lang="ko-KR" altLang="en-US" dirty="0"/>
              <a:t>입력할 내용을 설명해 주는 설명 문구</a:t>
            </a:r>
          </a:p>
          <a:p>
            <a:pPr lvl="1"/>
            <a:r>
              <a:rPr lang="ko-KR" altLang="en-US" dirty="0"/>
              <a:t>프롬프트가 없으면 </a:t>
            </a:r>
            <a:r>
              <a:rPr lang="en-US" altLang="ko-KR" dirty="0"/>
              <a:t>“</a:t>
            </a:r>
            <a:r>
              <a:rPr lang="ko-KR" altLang="en-US" dirty="0"/>
              <a:t>프로그램이 죽은</a:t>
            </a:r>
            <a:r>
              <a:rPr lang="en-US" altLang="ko-KR" dirty="0"/>
              <a:t>” </a:t>
            </a:r>
            <a:r>
              <a:rPr lang="ko-KR" altLang="en-US" dirty="0"/>
              <a:t>것으로 오해할 수 있음</a:t>
            </a:r>
          </a:p>
          <a:p>
            <a:pPr lvl="1"/>
            <a:r>
              <a:rPr lang="ko-KR" altLang="en-US" dirty="0"/>
              <a:t>앞 슬라이드의 프로그램은 프롬프트가 없다</a:t>
            </a:r>
            <a:r>
              <a:rPr lang="en-US" altLang="ko-KR" dirty="0"/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380287" cy="1727200"/>
          </a:xfrm>
        </p:spPr>
        <p:txBody>
          <a:bodyPr/>
          <a:lstStyle/>
          <a:p>
            <a:r>
              <a:rPr lang="en-US" altLang="ko-KR" dirty="0"/>
              <a:t>Chap </a:t>
            </a:r>
            <a:r>
              <a:rPr lang="en-US" altLang="ko-KR"/>
              <a:t>04  </a:t>
            </a:r>
            <a:r>
              <a:rPr lang="ko-KR" altLang="en-US" dirty="0"/>
              <a:t>입출력 및 전처리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534" y="980728"/>
            <a:ext cx="5879465" cy="5760640"/>
          </a:xfrm>
          <a:prstGeom prst="rect">
            <a:avLst/>
          </a:prstGeom>
        </p:spPr>
      </p:pic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scanf</a:t>
            </a:r>
            <a:r>
              <a:rPr lang="en-US" altLang="ko-KR" dirty="0"/>
              <a:t> </a:t>
            </a:r>
            <a:r>
              <a:rPr lang="ko-KR" altLang="en-US" dirty="0"/>
              <a:t>포맷 스트링</a:t>
            </a: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6CEF4F-63E7-41B7-AFDD-490911AC423B}" type="slidenum">
              <a:rPr lang="ko-KR" altLang="en-US"/>
              <a:pPr/>
              <a:t>20</a:t>
            </a:fld>
            <a:endParaRPr lang="en-US" altLang="ko-KR"/>
          </a:p>
        </p:txBody>
      </p:sp>
      <p:sp>
        <p:nvSpPr>
          <p:cNvPr id="389126" name="AutoShape 6"/>
          <p:cNvSpPr>
            <a:spLocks/>
          </p:cNvSpPr>
          <p:nvPr/>
        </p:nvSpPr>
        <p:spPr bwMode="auto">
          <a:xfrm>
            <a:off x="466874" y="4654004"/>
            <a:ext cx="2520950" cy="1511300"/>
          </a:xfrm>
          <a:prstGeom prst="accentCallout2">
            <a:avLst>
              <a:gd name="adj1" fmla="val 7565"/>
              <a:gd name="adj2" fmla="val 103023"/>
              <a:gd name="adj3" fmla="val 7565"/>
              <a:gd name="adj4" fmla="val 113602"/>
              <a:gd name="adj5" fmla="val -17019"/>
              <a:gd name="adj6" fmla="val 124306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ko-KR" b="1" dirty="0">
                <a:latin typeface="Tahoma" panose="020B0604030504040204" pitchFamily="34" charset="0"/>
                <a:cs typeface="Tahoma" panose="020B0604030504040204" pitchFamily="34" charset="0"/>
              </a:rPr>
              <a:t>TIP: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ko-KR" dirty="0">
                <a:solidFill>
                  <a:srgbClr val="0033CC"/>
                </a:solidFill>
                <a:cs typeface="Tahoma" panose="020B0604030504040204" pitchFamily="34" charset="0"/>
              </a:rPr>
              <a:t>double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타입으로 입력 받아야 할 경우에는 </a:t>
            </a:r>
            <a:r>
              <a:rPr lang="en-US" altLang="ko-KR" dirty="0">
                <a:cs typeface="Tahoma" panose="020B0604030504040204" pitchFamily="34" charset="0"/>
              </a:rPr>
              <a:t>%f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대신 </a:t>
            </a:r>
            <a:r>
              <a:rPr lang="en-US" altLang="ko-KR" dirty="0">
                <a:cs typeface="Tahoma" panose="020B0604030504040204" pitchFamily="34" charset="0"/>
              </a:rPr>
              <a:t>%</a:t>
            </a:r>
            <a:r>
              <a:rPr lang="en-US" altLang="ko-KR" dirty="0" err="1">
                <a:cs typeface="Tahoma" panose="020B0604030504040204" pitchFamily="34" charset="0"/>
              </a:rPr>
              <a:t>lf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를 사용한다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포인터는 보관함 열쇠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변수가 보관함이라면 포인터는 보관함 열쇠와 비슷함</a:t>
            </a:r>
            <a:endParaRPr lang="en-US" altLang="ko-KR" dirty="0"/>
          </a:p>
          <a:p>
            <a:r>
              <a:rPr lang="en-US" altLang="ko-KR" dirty="0" err="1"/>
              <a:t>scanf</a:t>
            </a:r>
            <a:r>
              <a:rPr lang="ko-KR" altLang="en-US" dirty="0"/>
              <a:t>에 보관함 열쇠를 전달하면 </a:t>
            </a:r>
            <a:r>
              <a:rPr lang="en-US" altLang="ko-KR" dirty="0" err="1"/>
              <a:t>scanf</a:t>
            </a:r>
            <a:r>
              <a:rPr lang="ko-KR" altLang="en-US" dirty="0"/>
              <a:t>는 읽은 내용을 보관함에 </a:t>
            </a:r>
            <a:r>
              <a:rPr lang="ko-KR" altLang="en-US" dirty="0" err="1"/>
              <a:t>넣어줌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A11DB8-730E-4447-8658-788AFC715CA6}" type="slidenum">
              <a:rPr lang="ko-KR" altLang="en-US" smtClean="0"/>
              <a:pPr/>
              <a:t>21</a:t>
            </a:fld>
            <a:endParaRPr lang="en-US" altLang="ko-KR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924944"/>
            <a:ext cx="7002194" cy="2832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2756068"/>
            <a:ext cx="482055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&amp; n</a:t>
            </a:r>
            <a:endParaRPr lang="ko-KR" altLang="en-US" sz="20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3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217161E4-87E2-4147-B355-72E4D79A9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16" y="1412875"/>
            <a:ext cx="6715199" cy="5362137"/>
          </a:xfrm>
          <a:prstGeom prst="rect">
            <a:avLst/>
          </a:prstGeom>
        </p:spPr>
      </p:pic>
      <p:sp>
        <p:nvSpPr>
          <p:cNvPr id="33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66E130-0C86-4E50-BC26-46EF2F3019CC}" type="slidenum">
              <a:rPr lang="ko-KR" altLang="en-US"/>
              <a:pPr/>
              <a:t>22</a:t>
            </a:fld>
            <a:endParaRPr lang="en-US" altLang="ko-KR"/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getchar, putchar: </a:t>
            </a:r>
            <a:r>
              <a:rPr lang="ko-KR" altLang="en-US"/>
              <a:t>문자 입출력</a:t>
            </a:r>
          </a:p>
        </p:txBody>
      </p:sp>
      <p:sp>
        <p:nvSpPr>
          <p:cNvPr id="392205" name="Rectangle 13"/>
          <p:cNvSpPr>
            <a:spLocks noChangeArrowheads="1"/>
          </p:cNvSpPr>
          <p:nvPr/>
        </p:nvSpPr>
        <p:spPr bwMode="auto">
          <a:xfrm>
            <a:off x="4716463" y="5229225"/>
            <a:ext cx="4427537" cy="1512888"/>
          </a:xfrm>
          <a:prstGeom prst="rect">
            <a:avLst/>
          </a:prstGeom>
          <a:solidFill>
            <a:srgbClr val="D7F5F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b="1" dirty="0"/>
              <a:t>실행결과</a:t>
            </a:r>
            <a:r>
              <a:rPr lang="en-US" altLang="ko-KR" b="1" dirty="0"/>
              <a:t>:</a:t>
            </a:r>
          </a:p>
          <a:p>
            <a:r>
              <a:rPr lang="ko-KR" altLang="en-US" dirty="0"/>
              <a:t>소문자를 입력하세요</a:t>
            </a:r>
            <a:r>
              <a:rPr lang="en-US" altLang="ko-KR" dirty="0"/>
              <a:t>. </a:t>
            </a:r>
            <a:r>
              <a:rPr lang="en-US" altLang="ko-KR" dirty="0">
                <a:solidFill>
                  <a:srgbClr val="0033CC"/>
                </a:solidFill>
              </a:rPr>
              <a:t>a</a:t>
            </a:r>
          </a:p>
          <a:p>
            <a:r>
              <a:rPr lang="en-US" altLang="ko-KR" dirty="0"/>
              <a:t>a</a:t>
            </a:r>
            <a:r>
              <a:rPr lang="ko-KR" altLang="en-US" dirty="0"/>
              <a:t>의 대문자는 </a:t>
            </a:r>
            <a:r>
              <a:rPr lang="en-US" altLang="ko-KR" dirty="0"/>
              <a:t>A</a:t>
            </a:r>
            <a:r>
              <a:rPr lang="ko-KR" altLang="en-US" dirty="0"/>
              <a:t>입니다</a:t>
            </a:r>
            <a:r>
              <a:rPr lang="en-US" altLang="ko-KR" dirty="0"/>
              <a:t>.</a:t>
            </a:r>
            <a:endParaRPr lang="en-US" altLang="en-US" dirty="0"/>
          </a:p>
        </p:txBody>
      </p:sp>
      <p:grpSp>
        <p:nvGrpSpPr>
          <p:cNvPr id="392229" name="Group 37"/>
          <p:cNvGrpSpPr>
            <a:grpSpLocks/>
          </p:cNvGrpSpPr>
          <p:nvPr/>
        </p:nvGrpSpPr>
        <p:grpSpPr bwMode="auto">
          <a:xfrm>
            <a:off x="3348038" y="5516563"/>
            <a:ext cx="3887787" cy="792162"/>
            <a:chOff x="2109" y="3475"/>
            <a:chExt cx="2449" cy="499"/>
          </a:xfrm>
        </p:grpSpPr>
        <p:sp>
          <p:nvSpPr>
            <p:cNvPr id="392207" name="Rectangle 15"/>
            <p:cNvSpPr>
              <a:spLocks noChangeArrowheads="1"/>
            </p:cNvSpPr>
            <p:nvPr/>
          </p:nvSpPr>
          <p:spPr bwMode="auto">
            <a:xfrm>
              <a:off x="3016" y="3475"/>
              <a:ext cx="1542" cy="207"/>
            </a:xfrm>
            <a:prstGeom prst="rect">
              <a:avLst/>
            </a:prstGeom>
            <a:noFill/>
            <a:ln w="190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2208" name="AutoShape 16"/>
            <p:cNvSpPr>
              <a:spLocks/>
            </p:cNvSpPr>
            <p:nvPr/>
          </p:nvSpPr>
          <p:spPr bwMode="auto">
            <a:xfrm>
              <a:off x="2109" y="3566"/>
              <a:ext cx="720" cy="408"/>
            </a:xfrm>
            <a:prstGeom prst="accentCallout2">
              <a:avLst>
                <a:gd name="adj1" fmla="val 17648"/>
                <a:gd name="adj2" fmla="val 106667"/>
                <a:gd name="adj3" fmla="val 17648"/>
                <a:gd name="adj4" fmla="val 116528"/>
                <a:gd name="adj5" fmla="val 16421"/>
                <a:gd name="adj6" fmla="val 126389"/>
              </a:avLst>
            </a:prstGeom>
            <a:solidFill>
              <a:srgbClr val="BCEFEE"/>
            </a:solidFill>
            <a:ln w="19050" algn="ctr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ko-KR" altLang="en-US" sz="1600">
                  <a:latin typeface="Tahoma" panose="020B0604030504040204" pitchFamily="34" charset="0"/>
                  <a:cs typeface="Tahoma" panose="020B0604030504040204" pitchFamily="34" charset="0"/>
                </a:rPr>
                <a:t>안내문구</a:t>
              </a:r>
              <a:r>
                <a:rPr lang="en-US" altLang="ko-KR" sz="1600">
                  <a:latin typeface="Tahoma" panose="020B0604030504040204" pitchFamily="34" charset="0"/>
                  <a:cs typeface="Tahoma" panose="020B0604030504040204" pitchFamily="34" charset="0"/>
                </a:rPr>
                <a:t>(prompt)</a:t>
              </a:r>
            </a:p>
          </p:txBody>
        </p:sp>
      </p:grpSp>
      <p:grpSp>
        <p:nvGrpSpPr>
          <p:cNvPr id="392227" name="Group 35"/>
          <p:cNvGrpSpPr>
            <a:grpSpLocks/>
          </p:cNvGrpSpPr>
          <p:nvPr/>
        </p:nvGrpSpPr>
        <p:grpSpPr bwMode="auto">
          <a:xfrm>
            <a:off x="5919788" y="1412875"/>
            <a:ext cx="2468562" cy="1658938"/>
            <a:chOff x="3729" y="890"/>
            <a:chExt cx="1555" cy="1045"/>
          </a:xfrm>
        </p:grpSpPr>
        <p:sp>
          <p:nvSpPr>
            <p:cNvPr id="392197" name="Oval 5"/>
            <p:cNvSpPr>
              <a:spLocks noChangeArrowheads="1"/>
            </p:cNvSpPr>
            <p:nvPr/>
          </p:nvSpPr>
          <p:spPr bwMode="auto">
            <a:xfrm>
              <a:off x="3729" y="1618"/>
              <a:ext cx="798" cy="309"/>
            </a:xfrm>
            <a:prstGeom prst="ellipse">
              <a:avLst/>
            </a:prstGeom>
            <a:solidFill>
              <a:srgbClr val="BCEFEE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>
                  <a:cs typeface="Tahoma" panose="020B0604030504040204" pitchFamily="34" charset="0"/>
                </a:rPr>
                <a:t>getchar</a:t>
              </a:r>
            </a:p>
          </p:txBody>
        </p:sp>
        <p:sp>
          <p:nvSpPr>
            <p:cNvPr id="392198" name="Rectangle 6"/>
            <p:cNvSpPr>
              <a:spLocks noChangeArrowheads="1"/>
            </p:cNvSpPr>
            <p:nvPr/>
          </p:nvSpPr>
          <p:spPr bwMode="auto">
            <a:xfrm>
              <a:off x="4876" y="1617"/>
              <a:ext cx="408" cy="31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'a'</a:t>
              </a:r>
            </a:p>
          </p:txBody>
        </p:sp>
        <p:sp>
          <p:nvSpPr>
            <p:cNvPr id="392199" name="Text Box 7"/>
            <p:cNvSpPr txBox="1">
              <a:spLocks noChangeArrowheads="1"/>
            </p:cNvSpPr>
            <p:nvPr/>
          </p:nvSpPr>
          <p:spPr bwMode="auto">
            <a:xfrm>
              <a:off x="4876" y="1389"/>
              <a:ext cx="4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/>
                <a:t>문자</a:t>
              </a:r>
              <a:endParaRPr lang="en-US" altLang="ko-KR"/>
            </a:p>
          </p:txBody>
        </p:sp>
        <p:sp>
          <p:nvSpPr>
            <p:cNvPr id="392200" name="Rectangle 8"/>
            <p:cNvSpPr>
              <a:spLocks noChangeArrowheads="1"/>
            </p:cNvSpPr>
            <p:nvPr/>
          </p:nvSpPr>
          <p:spPr bwMode="auto">
            <a:xfrm>
              <a:off x="3924" y="1117"/>
              <a:ext cx="726" cy="318"/>
            </a:xfrm>
            <a:prstGeom prst="rect">
              <a:avLst/>
            </a:prstGeom>
            <a:solidFill>
              <a:srgbClr val="FF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a.....</a:t>
              </a:r>
            </a:p>
          </p:txBody>
        </p:sp>
        <p:sp>
          <p:nvSpPr>
            <p:cNvPr id="392201" name="Text Box 9"/>
            <p:cNvSpPr txBox="1">
              <a:spLocks noChangeArrowheads="1"/>
            </p:cNvSpPr>
            <p:nvPr/>
          </p:nvSpPr>
          <p:spPr bwMode="auto">
            <a:xfrm>
              <a:off x="3878" y="890"/>
              <a:ext cx="6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/>
                <a:t>표준입력</a:t>
              </a:r>
            </a:p>
          </p:txBody>
        </p:sp>
        <p:sp>
          <p:nvSpPr>
            <p:cNvPr id="392203" name="AutoShape 11"/>
            <p:cNvSpPr>
              <a:spLocks noChangeArrowheads="1"/>
            </p:cNvSpPr>
            <p:nvPr/>
          </p:nvSpPr>
          <p:spPr bwMode="auto">
            <a:xfrm>
              <a:off x="4604" y="1662"/>
              <a:ext cx="226" cy="227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2217" name="Line 25"/>
            <p:cNvSpPr>
              <a:spLocks noChangeShapeType="1"/>
            </p:cNvSpPr>
            <p:nvPr/>
          </p:nvSpPr>
          <p:spPr bwMode="auto">
            <a:xfrm flipV="1">
              <a:off x="4073" y="1344"/>
              <a:ext cx="0" cy="27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92228" name="Group 36"/>
          <p:cNvGrpSpPr>
            <a:grpSpLocks/>
          </p:cNvGrpSpPr>
          <p:nvPr/>
        </p:nvGrpSpPr>
        <p:grpSpPr bwMode="auto">
          <a:xfrm>
            <a:off x="4789488" y="3070225"/>
            <a:ext cx="2417762" cy="2020888"/>
            <a:chOff x="3017" y="1934"/>
            <a:chExt cx="1523" cy="1273"/>
          </a:xfrm>
        </p:grpSpPr>
        <p:sp>
          <p:nvSpPr>
            <p:cNvPr id="392211" name="Oval 19"/>
            <p:cNvSpPr>
              <a:spLocks noChangeArrowheads="1"/>
            </p:cNvSpPr>
            <p:nvPr/>
          </p:nvSpPr>
          <p:spPr bwMode="auto">
            <a:xfrm>
              <a:off x="3742" y="2163"/>
              <a:ext cx="798" cy="309"/>
            </a:xfrm>
            <a:prstGeom prst="ellipse">
              <a:avLst/>
            </a:prstGeom>
            <a:solidFill>
              <a:srgbClr val="BCEFEE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>
                  <a:cs typeface="Tahoma" panose="020B0604030504040204" pitchFamily="34" charset="0"/>
                </a:rPr>
                <a:t>putchar</a:t>
              </a:r>
            </a:p>
          </p:txBody>
        </p:sp>
        <p:sp>
          <p:nvSpPr>
            <p:cNvPr id="392212" name="Rectangle 20"/>
            <p:cNvSpPr>
              <a:spLocks noChangeArrowheads="1"/>
            </p:cNvSpPr>
            <p:nvPr/>
          </p:nvSpPr>
          <p:spPr bwMode="auto">
            <a:xfrm>
              <a:off x="3017" y="2162"/>
              <a:ext cx="408" cy="31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'A'</a:t>
              </a:r>
            </a:p>
          </p:txBody>
        </p:sp>
        <p:sp>
          <p:nvSpPr>
            <p:cNvPr id="392213" name="Text Box 21"/>
            <p:cNvSpPr txBox="1">
              <a:spLocks noChangeArrowheads="1"/>
            </p:cNvSpPr>
            <p:nvPr/>
          </p:nvSpPr>
          <p:spPr bwMode="auto">
            <a:xfrm>
              <a:off x="3017" y="1934"/>
              <a:ext cx="4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/>
                <a:t>문자</a:t>
              </a:r>
              <a:endParaRPr lang="en-US" altLang="ko-KR"/>
            </a:p>
          </p:txBody>
        </p:sp>
        <p:sp>
          <p:nvSpPr>
            <p:cNvPr id="392214" name="Rectangle 22"/>
            <p:cNvSpPr>
              <a:spLocks noChangeArrowheads="1"/>
            </p:cNvSpPr>
            <p:nvPr/>
          </p:nvSpPr>
          <p:spPr bwMode="auto">
            <a:xfrm>
              <a:off x="3483" y="2660"/>
              <a:ext cx="726" cy="318"/>
            </a:xfrm>
            <a:prstGeom prst="rect">
              <a:avLst/>
            </a:prstGeom>
            <a:solidFill>
              <a:srgbClr val="FFCC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ko-KR"/>
                <a:t>.....A</a:t>
              </a:r>
              <a:endParaRPr lang="ko-KR" altLang="en-US"/>
            </a:p>
          </p:txBody>
        </p:sp>
        <p:sp>
          <p:nvSpPr>
            <p:cNvPr id="392215" name="Text Box 23"/>
            <p:cNvSpPr txBox="1">
              <a:spLocks noChangeArrowheads="1"/>
            </p:cNvSpPr>
            <p:nvPr/>
          </p:nvSpPr>
          <p:spPr bwMode="auto">
            <a:xfrm>
              <a:off x="3425" y="2976"/>
              <a:ext cx="6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/>
                <a:t>표준출력</a:t>
              </a:r>
            </a:p>
          </p:txBody>
        </p:sp>
        <p:sp>
          <p:nvSpPr>
            <p:cNvPr id="392216" name="AutoShape 24"/>
            <p:cNvSpPr>
              <a:spLocks noChangeArrowheads="1"/>
            </p:cNvSpPr>
            <p:nvPr/>
          </p:nvSpPr>
          <p:spPr bwMode="auto">
            <a:xfrm>
              <a:off x="3470" y="2206"/>
              <a:ext cx="226" cy="227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2210" name="Line 18"/>
            <p:cNvSpPr>
              <a:spLocks noChangeShapeType="1"/>
            </p:cNvSpPr>
            <p:nvPr/>
          </p:nvSpPr>
          <p:spPr bwMode="auto">
            <a:xfrm flipV="1">
              <a:off x="4060" y="2478"/>
              <a:ext cx="0" cy="27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92231" name="Group 39"/>
          <p:cNvGrpSpPr>
            <a:grpSpLocks/>
          </p:cNvGrpSpPr>
          <p:nvPr/>
        </p:nvGrpSpPr>
        <p:grpSpPr bwMode="auto">
          <a:xfrm>
            <a:off x="1547813" y="6092825"/>
            <a:ext cx="5976937" cy="649288"/>
            <a:chOff x="975" y="3838"/>
            <a:chExt cx="3765" cy="409"/>
          </a:xfrm>
        </p:grpSpPr>
        <p:sp>
          <p:nvSpPr>
            <p:cNvPr id="392219" name="AutoShape 27"/>
            <p:cNvSpPr>
              <a:spLocks/>
            </p:cNvSpPr>
            <p:nvPr/>
          </p:nvSpPr>
          <p:spPr bwMode="auto">
            <a:xfrm rot="5400000">
              <a:off x="3048" y="3806"/>
              <a:ext cx="45" cy="109"/>
            </a:xfrm>
            <a:prstGeom prst="rightBracket">
              <a:avLst>
                <a:gd name="adj" fmla="val 20185"/>
              </a:avLst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CEFEE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2221" name="AutoShape 29"/>
            <p:cNvSpPr>
              <a:spLocks/>
            </p:cNvSpPr>
            <p:nvPr/>
          </p:nvSpPr>
          <p:spPr bwMode="auto">
            <a:xfrm rot="5400000">
              <a:off x="4035" y="3806"/>
              <a:ext cx="45" cy="109"/>
            </a:xfrm>
            <a:prstGeom prst="rightBracket">
              <a:avLst>
                <a:gd name="adj" fmla="val 20185"/>
              </a:avLst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CEFEE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2222" name="AutoShape 30"/>
            <p:cNvSpPr>
              <a:spLocks/>
            </p:cNvSpPr>
            <p:nvPr/>
          </p:nvSpPr>
          <p:spPr bwMode="auto">
            <a:xfrm rot="5400000">
              <a:off x="4663" y="3806"/>
              <a:ext cx="45" cy="109"/>
            </a:xfrm>
            <a:prstGeom prst="rightBracket">
              <a:avLst>
                <a:gd name="adj" fmla="val 20185"/>
              </a:avLst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CEFEE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2223" name="AutoShape 31"/>
            <p:cNvSpPr>
              <a:spLocks/>
            </p:cNvSpPr>
            <p:nvPr/>
          </p:nvSpPr>
          <p:spPr bwMode="auto">
            <a:xfrm>
              <a:off x="975" y="4020"/>
              <a:ext cx="1854" cy="227"/>
            </a:xfrm>
            <a:prstGeom prst="accentCallout2">
              <a:avLst>
                <a:gd name="adj1" fmla="val 31718"/>
                <a:gd name="adj2" fmla="val 102588"/>
                <a:gd name="adj3" fmla="val 31718"/>
                <a:gd name="adj4" fmla="val 107495"/>
                <a:gd name="adj5" fmla="val -61231"/>
                <a:gd name="adj6" fmla="val 112458"/>
              </a:avLst>
            </a:prstGeom>
            <a:solidFill>
              <a:srgbClr val="BCEFEE"/>
            </a:solidFill>
            <a:ln w="19050" algn="ctr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ko-KR" sz="1600">
                  <a:cs typeface="Tahoma" panose="020B0604030504040204" pitchFamily="34" charset="0"/>
                </a:rPr>
                <a:t>putchar</a:t>
              </a:r>
              <a:r>
                <a:rPr lang="ko-KR" altLang="en-US" sz="1600">
                  <a:latin typeface="Tahoma" panose="020B0604030504040204" pitchFamily="34" charset="0"/>
                  <a:cs typeface="Tahoma" panose="020B0604030504040204" pitchFamily="34" charset="0"/>
                </a:rPr>
                <a:t>가 출력한 문자들</a:t>
              </a:r>
            </a:p>
          </p:txBody>
        </p:sp>
        <p:sp>
          <p:nvSpPr>
            <p:cNvPr id="392224" name="Line 32"/>
            <p:cNvSpPr>
              <a:spLocks noChangeShapeType="1"/>
            </p:cNvSpPr>
            <p:nvPr/>
          </p:nvSpPr>
          <p:spPr bwMode="auto">
            <a:xfrm flipV="1">
              <a:off x="2978" y="3884"/>
              <a:ext cx="1036" cy="20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2225" name="Line 33"/>
            <p:cNvSpPr>
              <a:spLocks noChangeShapeType="1"/>
            </p:cNvSpPr>
            <p:nvPr/>
          </p:nvSpPr>
          <p:spPr bwMode="auto">
            <a:xfrm flipV="1">
              <a:off x="2971" y="3884"/>
              <a:ext cx="1723" cy="20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92226" name="AutoShape 34"/>
          <p:cNvSpPr>
            <a:spLocks/>
          </p:cNvSpPr>
          <p:nvPr/>
        </p:nvSpPr>
        <p:spPr bwMode="auto">
          <a:xfrm>
            <a:off x="2627312" y="3717032"/>
            <a:ext cx="1944688" cy="574675"/>
          </a:xfrm>
          <a:prstGeom prst="accentCallout2">
            <a:avLst>
              <a:gd name="adj1" fmla="val 19889"/>
              <a:gd name="adj2" fmla="val -3917"/>
              <a:gd name="adj3" fmla="val 19889"/>
              <a:gd name="adj4" fmla="val -13958"/>
              <a:gd name="adj5" fmla="val 304018"/>
              <a:gd name="adj6" fmla="val -29343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sz="1600">
                <a:latin typeface="Tahoma" panose="020B0604030504040204" pitchFamily="34" charset="0"/>
                <a:cs typeface="Tahoma" panose="020B0604030504040204" pitchFamily="34" charset="0"/>
              </a:rPr>
              <a:t>대문자로 변환하는 함수 </a:t>
            </a:r>
            <a:r>
              <a:rPr lang="en-US" altLang="ko-KR" sz="1600">
                <a:cs typeface="Tahoma" panose="020B0604030504040204" pitchFamily="34" charset="0"/>
              </a:rPr>
              <a:t>toupper()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9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9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2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205" grpId="0" animBg="1"/>
      <p:bldP spid="3922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608D27-70AE-4E72-966C-42C8587F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char.c</a:t>
            </a:r>
            <a:r>
              <a:rPr lang="en-US" altLang="ko-KR" dirty="0"/>
              <a:t>: ASCII </a:t>
            </a:r>
            <a:r>
              <a:rPr lang="ko-KR" altLang="en-US" dirty="0"/>
              <a:t>코드 출력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21BB5B-6AF6-43D3-B0EC-BA4D6F57DF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476A09-8E76-45E8-B919-6EB7F80766F5}" type="slidenum">
              <a:rPr lang="ko-KR" altLang="en-US" smtClean="0"/>
              <a:pPr/>
              <a:t>23</a:t>
            </a:fld>
            <a:endParaRPr lang="en-US" altLang="ko-KR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9099F2B-426D-45CD-8D14-4A7322244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449392"/>
            <a:ext cx="6911999" cy="531295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6146C693-7C72-4AD7-901C-DC1EB07E0E88}"/>
              </a:ext>
            </a:extLst>
          </p:cNvPr>
          <p:cNvSpPr/>
          <p:nvPr/>
        </p:nvSpPr>
        <p:spPr bwMode="auto">
          <a:xfrm>
            <a:off x="5652120" y="4293096"/>
            <a:ext cx="2592288" cy="360040"/>
          </a:xfrm>
          <a:prstGeom prst="rect">
            <a:avLst/>
          </a:prstGeom>
          <a:solidFill>
            <a:srgbClr val="D7F5F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문자 하나를 </a:t>
            </a:r>
            <a:r>
              <a:rPr kumimoji="1" lang="en-US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c</a:t>
            </a: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로 읽음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C4B1265-94A5-46D0-848E-E72AA2033E86}"/>
              </a:ext>
            </a:extLst>
          </p:cNvPr>
          <p:cNvSpPr/>
          <p:nvPr/>
        </p:nvSpPr>
        <p:spPr bwMode="auto">
          <a:xfrm>
            <a:off x="5652120" y="4725144"/>
            <a:ext cx="2592288" cy="360040"/>
          </a:xfrm>
          <a:prstGeom prst="rect">
            <a:avLst/>
          </a:prstGeom>
          <a:solidFill>
            <a:srgbClr val="D7F5F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읽은 문자 </a:t>
            </a:r>
            <a:r>
              <a:rPr kumimoji="1" lang="en-US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c</a:t>
            </a: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를 출력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C48C813-DFDD-4B95-BBFC-6454FE86244A}"/>
              </a:ext>
            </a:extLst>
          </p:cNvPr>
          <p:cNvSpPr/>
          <p:nvPr/>
        </p:nvSpPr>
        <p:spPr bwMode="auto">
          <a:xfrm>
            <a:off x="5652120" y="5157192"/>
            <a:ext cx="2592288" cy="360040"/>
          </a:xfrm>
          <a:prstGeom prst="rect">
            <a:avLst/>
          </a:prstGeom>
          <a:solidFill>
            <a:srgbClr val="D7F5F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문자 </a:t>
            </a:r>
            <a:r>
              <a:rPr kumimoji="1" lang="en-US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c</a:t>
            </a: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의 </a:t>
            </a:r>
            <a:r>
              <a:rPr kumimoji="1" lang="en-US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ASCII</a:t>
            </a: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</a:rPr>
              <a:t>를 출력</a:t>
            </a:r>
          </a:p>
        </p:txBody>
      </p:sp>
    </p:spTree>
    <p:extLst>
      <p:ext uri="{BB962C8B-B14F-4D97-AF65-F5344CB8AC3E}">
        <p14:creationId xmlns:p14="http://schemas.microsoft.com/office/powerpoint/2010/main" val="261180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D5BFBA08-E339-44E9-A3A7-AB76D5106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452138"/>
            <a:ext cx="7128023" cy="5257832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putchar.c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476A09-8E76-45E8-B919-6EB7F80766F5}" type="slidenum">
              <a:rPr lang="ko-KR" altLang="en-US" smtClean="0"/>
              <a:pPr/>
              <a:t>24</a:t>
            </a:fld>
            <a:endParaRPr lang="en-US" altLang="ko-KR"/>
          </a:p>
        </p:txBody>
      </p:sp>
      <p:sp>
        <p:nvSpPr>
          <p:cNvPr id="6" name="AutoShape 34"/>
          <p:cNvSpPr>
            <a:spLocks/>
          </p:cNvSpPr>
          <p:nvPr/>
        </p:nvSpPr>
        <p:spPr bwMode="auto">
          <a:xfrm>
            <a:off x="3059832" y="3645024"/>
            <a:ext cx="2376264" cy="864096"/>
          </a:xfrm>
          <a:prstGeom prst="accentCallout2">
            <a:avLst>
              <a:gd name="adj1" fmla="val 19889"/>
              <a:gd name="adj2" fmla="val -3917"/>
              <a:gd name="adj3" fmla="val 19889"/>
              <a:gd name="adj4" fmla="val -13958"/>
              <a:gd name="adj5" fmla="val 215399"/>
              <a:gd name="adj6" fmla="val -41633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 sz="1600" dirty="0">
                <a:cs typeface="Tahoma" panose="020B0604030504040204" pitchFamily="34" charset="0"/>
              </a:rPr>
              <a:t>\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로 시작하는 문자 표기를 이스케이프 </a:t>
            </a:r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시퀀스라고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 부름</a:t>
            </a:r>
            <a:endParaRPr lang="en-US" altLang="ko-KR" sz="1600" dirty="0"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085585"/>
            <a:ext cx="322524" cy="230832"/>
          </a:xfrm>
          <a:prstGeom prst="rect">
            <a:avLst/>
          </a:prstGeom>
          <a:solidFill>
            <a:srgbClr val="D7F5F4"/>
          </a:solidFill>
        </p:spPr>
        <p:txBody>
          <a:bodyPr wrap="none" rtlCol="0">
            <a:spAutoFit/>
          </a:bodyPr>
          <a:lstStyle/>
          <a:p>
            <a:r>
              <a:rPr lang="en-US" altLang="ko-KR" sz="900" dirty="0"/>
              <a:t>33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120398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이스케이프 시퀀스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이스케이프 시퀀스는 특수 문자 표기법</a:t>
            </a:r>
            <a:endParaRPr lang="en-US" altLang="ko-KR" dirty="0"/>
          </a:p>
          <a:p>
            <a:pPr lvl="1"/>
            <a:r>
              <a:rPr lang="ko-KR" altLang="en-US" dirty="0"/>
              <a:t>백슬래시 문자로 시작하는 문자는 특별한 방법으로 해석함</a:t>
            </a:r>
            <a:endParaRPr lang="en-US" altLang="ko-KR" dirty="0"/>
          </a:p>
          <a:p>
            <a:pPr lvl="1"/>
            <a:r>
              <a:rPr lang="ko-KR" altLang="en-US" dirty="0"/>
              <a:t>백슬래시 문자 자체는 이스케이프 문자라고 부름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476A09-8E76-45E8-B919-6EB7F80766F5}" type="slidenum">
              <a:rPr lang="ko-KR" altLang="en-US" smtClean="0"/>
              <a:pPr/>
              <a:t>25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98" y="2708920"/>
            <a:ext cx="494067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756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035746-4B98-4DC5-A03A-BEC7F672E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escape.c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D97C9-37F2-4679-902E-B4319412D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60D5014-A0D0-4604-8044-BCB041A6EE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476A09-8E76-45E8-B919-6EB7F80766F5}" type="slidenum">
              <a:rPr lang="ko-KR" altLang="en-US" smtClean="0"/>
              <a:pPr/>
              <a:t>26</a:t>
            </a:fld>
            <a:endParaRPr lang="en-US" altLang="ko-KR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B7DB2B7-5F51-4904-A7B2-8CEDC82A4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25283"/>
            <a:ext cx="8229600" cy="5027905"/>
          </a:xfrm>
          <a:prstGeom prst="rect">
            <a:avLst/>
          </a:prstGeom>
        </p:spPr>
      </p:pic>
      <p:sp>
        <p:nvSpPr>
          <p:cNvPr id="6" name="Rectangle 13">
            <a:extLst>
              <a:ext uri="{FF2B5EF4-FFF2-40B4-BE49-F238E27FC236}">
                <a16:creationId xmlns:a16="http://schemas.microsoft.com/office/drawing/2014/main" id="{280DB545-2F52-477F-8911-CD946189D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5229225"/>
            <a:ext cx="4427537" cy="1512888"/>
          </a:xfrm>
          <a:prstGeom prst="rect">
            <a:avLst/>
          </a:prstGeom>
          <a:solidFill>
            <a:srgbClr val="D7F5F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 b="1" dirty="0"/>
              <a:t>실행결과</a:t>
            </a:r>
            <a:r>
              <a:rPr lang="en-US" altLang="ko-KR" b="1" dirty="0"/>
              <a:t>:</a:t>
            </a:r>
          </a:p>
          <a:p>
            <a:r>
              <a:rPr lang="en-US" altLang="ko-KR" dirty="0"/>
              <a:t>        b</a:t>
            </a:r>
          </a:p>
          <a:p>
            <a:r>
              <a:rPr lang="en-US" altLang="ko-KR" dirty="0"/>
              <a:t>d"'\</a:t>
            </a:r>
            <a:endParaRPr lang="en-US" altLang="en-US" dirty="0"/>
          </a:p>
        </p:txBody>
      </p:sp>
      <p:sp>
        <p:nvSpPr>
          <p:cNvPr id="7" name="AutoShape 34">
            <a:extLst>
              <a:ext uri="{FF2B5EF4-FFF2-40B4-BE49-F238E27FC236}">
                <a16:creationId xmlns:a16="http://schemas.microsoft.com/office/drawing/2014/main" id="{01E4AC7C-857F-4C55-BC6F-3F53C5CF4536}"/>
              </a:ext>
            </a:extLst>
          </p:cNvPr>
          <p:cNvSpPr>
            <a:spLocks/>
          </p:cNvSpPr>
          <p:nvPr/>
        </p:nvSpPr>
        <p:spPr bwMode="auto">
          <a:xfrm>
            <a:off x="5868144" y="3717032"/>
            <a:ext cx="2376264" cy="576064"/>
          </a:xfrm>
          <a:prstGeom prst="accentCallout2">
            <a:avLst>
              <a:gd name="adj1" fmla="val 19889"/>
              <a:gd name="adj2" fmla="val -3917"/>
              <a:gd name="adj3" fmla="val 19889"/>
              <a:gd name="adj4" fmla="val -13958"/>
              <a:gd name="adj5" fmla="val 325429"/>
              <a:gd name="adj6" fmla="val -42070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sz="1600" dirty="0">
                <a:cs typeface="Tahoma" panose="020B0604030504040204" pitchFamily="34" charset="0"/>
              </a:rPr>
              <a:t>문자 </a:t>
            </a:r>
            <a:r>
              <a:rPr lang="en-US" altLang="ko-KR" sz="1600" dirty="0">
                <a:cs typeface="Tahoma" panose="020B0604030504040204" pitchFamily="34" charset="0"/>
              </a:rPr>
              <a:t>a</a:t>
            </a:r>
            <a:r>
              <a:rPr lang="ko-KR" altLang="en-US" sz="1600" dirty="0">
                <a:cs typeface="Tahoma" panose="020B0604030504040204" pitchFamily="34" charset="0"/>
              </a:rPr>
              <a:t>는 </a:t>
            </a:r>
            <a:r>
              <a:rPr lang="en-US" altLang="ko-KR" sz="1600" dirty="0">
                <a:cs typeface="Tahoma" panose="020B0604030504040204" pitchFamily="34" charset="0"/>
              </a:rPr>
              <a:t>\b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로 인해 </a:t>
            </a:r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지워짐</a:t>
            </a:r>
            <a:endParaRPr lang="en-US" altLang="ko-KR" sz="1600" dirty="0">
              <a:cs typeface="Tahoma" panose="020B0604030504040204" pitchFamily="34" charset="0"/>
            </a:endParaRPr>
          </a:p>
        </p:txBody>
      </p:sp>
      <p:sp>
        <p:nvSpPr>
          <p:cNvPr id="8" name="AutoShape 34">
            <a:extLst>
              <a:ext uri="{FF2B5EF4-FFF2-40B4-BE49-F238E27FC236}">
                <a16:creationId xmlns:a16="http://schemas.microsoft.com/office/drawing/2014/main" id="{4F32CA6C-4D29-4C17-B9A3-409C190A5FA5}"/>
              </a:ext>
            </a:extLst>
          </p:cNvPr>
          <p:cNvSpPr>
            <a:spLocks/>
          </p:cNvSpPr>
          <p:nvPr/>
        </p:nvSpPr>
        <p:spPr bwMode="auto">
          <a:xfrm>
            <a:off x="6020544" y="4437112"/>
            <a:ext cx="2376264" cy="576064"/>
          </a:xfrm>
          <a:prstGeom prst="accentCallout2">
            <a:avLst>
              <a:gd name="adj1" fmla="val 19889"/>
              <a:gd name="adj2" fmla="val -3917"/>
              <a:gd name="adj3" fmla="val 19889"/>
              <a:gd name="adj4" fmla="val -13958"/>
              <a:gd name="adj5" fmla="val 242455"/>
              <a:gd name="adj6" fmla="val -47755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sz="1600" dirty="0">
                <a:cs typeface="Tahoma" panose="020B0604030504040204" pitchFamily="34" charset="0"/>
              </a:rPr>
              <a:t>문자 </a:t>
            </a:r>
            <a:r>
              <a:rPr lang="en-US" altLang="ko-KR" sz="1600" dirty="0">
                <a:cs typeface="Tahoma" panose="020B0604030504040204" pitchFamily="34" charset="0"/>
              </a:rPr>
              <a:t>c</a:t>
            </a:r>
            <a:r>
              <a:rPr lang="ko-KR" altLang="en-US" sz="1600" dirty="0">
                <a:cs typeface="Tahoma" panose="020B0604030504040204" pitchFamily="34" charset="0"/>
              </a:rPr>
              <a:t>는 </a:t>
            </a:r>
            <a:r>
              <a:rPr lang="en-US" altLang="ko-KR" sz="1600" dirty="0">
                <a:cs typeface="Tahoma" panose="020B0604030504040204" pitchFamily="34" charset="0"/>
              </a:rPr>
              <a:t>\r</a:t>
            </a:r>
            <a:r>
              <a:rPr lang="ko-KR" altLang="en-US" sz="1600" dirty="0">
                <a:cs typeface="Tahoma" panose="020B0604030504040204" pitchFamily="34" charset="0"/>
              </a:rPr>
              <a:t>이후 출력된 </a:t>
            </a:r>
            <a:r>
              <a:rPr lang="en-US" altLang="ko-KR" sz="1600" dirty="0">
                <a:cs typeface="Tahoma" panose="020B0604030504040204" pitchFamily="34" charset="0"/>
              </a:rPr>
              <a:t>d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로 인해 </a:t>
            </a:r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지워짐</a:t>
            </a:r>
            <a:endParaRPr lang="en-US" altLang="ko-KR" sz="1600" dirty="0"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01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이스케이프 시퀀스는 한 글자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이스케이프 시퀀스는 두 글자 이상으로 표기하지만 실제로는 한 글자이다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476A09-8E76-45E8-B919-6EB7F80766F5}" type="slidenum">
              <a:rPr lang="ko-KR" altLang="en-US" smtClean="0"/>
              <a:pPr/>
              <a:t>27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48880"/>
            <a:ext cx="590282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95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74617A-8F33-4680-AE4A-211FB83768AF}" type="slidenum">
              <a:rPr lang="ko-KR" altLang="en-US"/>
              <a:pPr/>
              <a:t>28</a:t>
            </a:fld>
            <a:endParaRPr lang="en-US" altLang="ko-KR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줄 단위 입출력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dirty="0"/>
              <a:t>줄 단위 입출력 함수</a:t>
            </a:r>
            <a:endParaRPr lang="en-US" altLang="ko-KR" dirty="0"/>
          </a:p>
          <a:p>
            <a:pPr lvl="1">
              <a:lnSpc>
                <a:spcPct val="90000"/>
              </a:lnSpc>
            </a:pPr>
            <a:r>
              <a:rPr lang="ko-KR" altLang="en-US" dirty="0"/>
              <a:t>줄 단위 표준 입출력 함수</a:t>
            </a:r>
            <a:r>
              <a:rPr lang="en-US" altLang="ko-KR" dirty="0"/>
              <a:t>: </a:t>
            </a:r>
            <a:r>
              <a:rPr lang="en-US" altLang="ko-KR" dirty="0">
                <a:latin typeface="Lucida Console" panose="020B0609040504020204" pitchFamily="49" charset="0"/>
              </a:rPr>
              <a:t>gets</a:t>
            </a:r>
            <a:r>
              <a:rPr lang="en-US" altLang="ko-KR" dirty="0"/>
              <a:t>, </a:t>
            </a:r>
            <a:r>
              <a:rPr lang="en-US" altLang="ko-KR" dirty="0">
                <a:latin typeface="Lucida Console" panose="020B0609040504020204" pitchFamily="49" charset="0"/>
              </a:rPr>
              <a:t>puts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줄 단위 파일 입출력 함수</a:t>
            </a:r>
            <a:r>
              <a:rPr lang="en-US" altLang="ko-KR" dirty="0"/>
              <a:t>: </a:t>
            </a:r>
            <a:r>
              <a:rPr lang="en-US" altLang="ko-KR" dirty="0" err="1">
                <a:latin typeface="Lucida Console" panose="020B0609040504020204" pitchFamily="49" charset="0"/>
              </a:rPr>
              <a:t>fgets</a:t>
            </a:r>
            <a:r>
              <a:rPr lang="en-US" altLang="ko-KR" dirty="0"/>
              <a:t>, </a:t>
            </a:r>
            <a:r>
              <a:rPr lang="en-US" altLang="ko-KR" dirty="0" err="1">
                <a:latin typeface="Lucida Console" panose="020B0609040504020204" pitchFamily="49" charset="0"/>
              </a:rPr>
              <a:t>fputs</a:t>
            </a:r>
            <a:endParaRPr lang="en-US" altLang="ko-KR" dirty="0">
              <a:latin typeface="Lucida Console" panose="020B0609040504020204" pitchFamily="49" charset="0"/>
            </a:endParaRPr>
          </a:p>
          <a:p>
            <a:pPr>
              <a:lnSpc>
                <a:spcPct val="90000"/>
              </a:lnSpc>
            </a:pPr>
            <a:r>
              <a:rPr lang="ko-KR" altLang="en-US" dirty="0" err="1"/>
              <a:t>줄바꿈문자</a:t>
            </a:r>
            <a:r>
              <a:rPr lang="ko-KR" altLang="en-US" dirty="0"/>
              <a:t> 처리 방식이 다름</a:t>
            </a:r>
          </a:p>
          <a:p>
            <a:pPr lvl="1">
              <a:lnSpc>
                <a:spcPct val="90000"/>
              </a:lnSpc>
            </a:pPr>
            <a:r>
              <a:rPr lang="en-US" altLang="ko-KR" dirty="0">
                <a:latin typeface="Lucida Console" panose="020B0609040504020204" pitchFamily="49" charset="0"/>
              </a:rPr>
              <a:t>gets</a:t>
            </a:r>
            <a:r>
              <a:rPr lang="ko-KR" altLang="en-US" dirty="0"/>
              <a:t>는 </a:t>
            </a:r>
            <a:r>
              <a:rPr lang="en-US" altLang="ko-KR" dirty="0">
                <a:latin typeface="Lucida Console" panose="020B0609040504020204" pitchFamily="49" charset="0"/>
              </a:rPr>
              <a:t>\n</a:t>
            </a:r>
            <a:r>
              <a:rPr lang="ko-KR" altLang="en-US" dirty="0"/>
              <a:t>을 떼고 </a:t>
            </a:r>
            <a:r>
              <a:rPr lang="en-US" altLang="ko-KR" dirty="0">
                <a:latin typeface="Lucida Console" panose="020B0609040504020204" pitchFamily="49" charset="0"/>
              </a:rPr>
              <a:t>\0</a:t>
            </a:r>
            <a:r>
              <a:rPr lang="ko-KR" altLang="en-US" dirty="0"/>
              <a:t>을 붙여 준다</a:t>
            </a:r>
            <a:r>
              <a:rPr lang="en-US" altLang="ko-KR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ko-KR" dirty="0">
                <a:latin typeface="Lucida Console" panose="020B0609040504020204" pitchFamily="49" charset="0"/>
              </a:rPr>
              <a:t>puts</a:t>
            </a:r>
            <a:r>
              <a:rPr lang="ko-KR" altLang="en-US" dirty="0"/>
              <a:t>는 </a:t>
            </a:r>
            <a:r>
              <a:rPr lang="en-US" altLang="ko-KR" dirty="0">
                <a:latin typeface="Lucida Console" panose="020B0609040504020204" pitchFamily="49" charset="0"/>
              </a:rPr>
              <a:t>\n</a:t>
            </a:r>
            <a:r>
              <a:rPr lang="ko-KR" altLang="en-US" dirty="0"/>
              <a:t>을 문자열 출력 끝에 자동으로 붙여 준다</a:t>
            </a:r>
            <a:r>
              <a:rPr lang="en-US" altLang="ko-KR" dirty="0"/>
              <a:t>.</a:t>
            </a:r>
          </a:p>
          <a:p>
            <a:pPr lvl="1">
              <a:lnSpc>
                <a:spcPct val="90000"/>
              </a:lnSpc>
            </a:pPr>
            <a:r>
              <a:rPr lang="ko-KR" altLang="en-US" dirty="0"/>
              <a:t>주의</a:t>
            </a:r>
            <a:r>
              <a:rPr lang="en-US" altLang="ko-KR" dirty="0"/>
              <a:t>: </a:t>
            </a:r>
            <a:r>
              <a:rPr lang="en-US" altLang="ko-KR" dirty="0" err="1">
                <a:latin typeface="Lucida Console" panose="020B0609040504020204" pitchFamily="49" charset="0"/>
              </a:rPr>
              <a:t>fgets</a:t>
            </a:r>
            <a:r>
              <a:rPr lang="en-US" altLang="ko-KR" dirty="0"/>
              <a:t>, </a:t>
            </a:r>
            <a:r>
              <a:rPr lang="en-US" altLang="ko-KR" dirty="0" err="1">
                <a:latin typeface="Lucida Console" panose="020B0609040504020204" pitchFamily="49" charset="0"/>
              </a:rPr>
              <a:t>fputs</a:t>
            </a:r>
            <a:r>
              <a:rPr lang="ko-KR" altLang="en-US" dirty="0"/>
              <a:t>는 다르게 동작한다</a:t>
            </a:r>
            <a:r>
              <a:rPr lang="en-US" altLang="ko-KR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dirty="0"/>
              <a:t>버퍼 오버런</a:t>
            </a:r>
            <a:r>
              <a:rPr lang="en-US" altLang="ko-KR" dirty="0"/>
              <a:t>(buffer overrun) </a:t>
            </a:r>
            <a:r>
              <a:rPr lang="ko-KR" altLang="en-US" dirty="0"/>
              <a:t>위험성</a:t>
            </a:r>
            <a:endParaRPr lang="en-US" altLang="ko-KR" dirty="0"/>
          </a:p>
          <a:p>
            <a:pPr lvl="1">
              <a:lnSpc>
                <a:spcPct val="90000"/>
              </a:lnSpc>
            </a:pPr>
            <a:r>
              <a:rPr lang="ko-KR" altLang="en-US" dirty="0"/>
              <a:t>버퍼</a:t>
            </a:r>
            <a:r>
              <a:rPr lang="en-US" altLang="ko-KR" dirty="0"/>
              <a:t>(</a:t>
            </a:r>
            <a:r>
              <a:rPr lang="ko-KR" altLang="en-US" dirty="0"/>
              <a:t>임시 저장소</a:t>
            </a:r>
            <a:r>
              <a:rPr lang="en-US" altLang="ko-KR" dirty="0"/>
              <a:t>)</a:t>
            </a:r>
            <a:r>
              <a:rPr lang="ko-KR" altLang="en-US" dirty="0"/>
              <a:t>의 범위를 넘어서는 것을 버퍼 오버런이라고 부름</a:t>
            </a:r>
          </a:p>
          <a:p>
            <a:pPr lvl="1">
              <a:lnSpc>
                <a:spcPct val="90000"/>
              </a:lnSpc>
            </a:pPr>
            <a:r>
              <a:rPr lang="en-US" altLang="ko-KR" dirty="0">
                <a:latin typeface="Lucida Console" panose="020B0609040504020204" pitchFamily="49" charset="0"/>
              </a:rPr>
              <a:t>gets</a:t>
            </a:r>
            <a:r>
              <a:rPr lang="ko-KR" altLang="en-US" dirty="0"/>
              <a:t>와 </a:t>
            </a:r>
            <a:r>
              <a:rPr lang="en-US" altLang="ko-KR" dirty="0">
                <a:latin typeface="Lucida Console" panose="020B0609040504020204" pitchFamily="49" charset="0"/>
              </a:rPr>
              <a:t>puts</a:t>
            </a:r>
            <a:r>
              <a:rPr lang="ko-KR" altLang="en-US" dirty="0"/>
              <a:t>는 버퍼 오버런의 위험이 있음 </a:t>
            </a:r>
            <a:br>
              <a:rPr lang="en-US" altLang="ko-KR" dirty="0"/>
            </a:b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en-US" altLang="ko-KR" dirty="0" err="1">
                <a:latin typeface="Lucida Console" panose="020B0609040504020204" pitchFamily="49" charset="0"/>
                <a:sym typeface="Wingdings" panose="05000000000000000000" pitchFamily="2" charset="2"/>
              </a:rPr>
              <a:t>fgets</a:t>
            </a:r>
            <a:r>
              <a:rPr lang="en-US" altLang="ko-KR" dirty="0">
                <a:sym typeface="Wingdings" panose="05000000000000000000" pitchFamily="2" charset="2"/>
              </a:rPr>
              <a:t>, </a:t>
            </a:r>
            <a:r>
              <a:rPr lang="en-US" altLang="ko-KR" dirty="0" err="1">
                <a:latin typeface="Lucida Console" panose="020B0609040504020204" pitchFamily="49" charset="0"/>
                <a:sym typeface="Wingdings" panose="05000000000000000000" pitchFamily="2" charset="2"/>
              </a:rPr>
              <a:t>fputs</a:t>
            </a:r>
            <a:r>
              <a:rPr lang="ko-KR" altLang="en-US" dirty="0">
                <a:sym typeface="Wingdings" panose="05000000000000000000" pitchFamily="2" charset="2"/>
              </a:rPr>
              <a:t>를 사용하는 것이 권장됨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  <a:endParaRPr lang="en-US" altLang="ko-K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4.3  </a:t>
            </a:r>
            <a:r>
              <a:rPr lang="ko-KR" altLang="en-US"/>
              <a:t>버퍼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20A8D-6326-4D3C-8858-F39364CC1DBC}" type="slidenum">
              <a:rPr lang="ko-KR" altLang="en-US"/>
              <a:pPr/>
              <a:t>3</a:t>
            </a:fld>
            <a:endParaRPr lang="en-US" altLang="ko-KR"/>
          </a:p>
        </p:txBody>
      </p:sp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이 장의 내용 </a:t>
            </a:r>
            <a:endParaRPr lang="en-US" altLang="ko-KR"/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solidFill>
                  <a:srgbClr val="FF6600"/>
                </a:solidFill>
              </a:rPr>
              <a:t>전처리기 지시자</a:t>
            </a:r>
          </a:p>
          <a:p>
            <a:r>
              <a:rPr lang="ko-KR" altLang="en-US">
                <a:solidFill>
                  <a:srgbClr val="FF6600"/>
                </a:solidFill>
              </a:rPr>
              <a:t>표준입출력</a:t>
            </a:r>
          </a:p>
          <a:p>
            <a:r>
              <a:rPr lang="ko-KR" altLang="en-US">
                <a:solidFill>
                  <a:srgbClr val="FF6600"/>
                </a:solidFill>
              </a:rPr>
              <a:t>버퍼</a:t>
            </a:r>
          </a:p>
          <a:p>
            <a:r>
              <a:rPr lang="ko-KR" altLang="en-US">
                <a:solidFill>
                  <a:srgbClr val="FF6600"/>
                </a:solidFill>
              </a:rPr>
              <a:t>입출력 방향 재지정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13E89B-350A-4043-8F5C-4CCA4F26C71F}" type="slidenum">
              <a:rPr lang="ko-KR" altLang="en-US"/>
              <a:pPr/>
              <a:t>30</a:t>
            </a:fld>
            <a:endParaRPr lang="en-US" altLang="ko-KR"/>
          </a:p>
        </p:txBody>
      </p:sp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입출력 버퍼</a:t>
            </a:r>
            <a:endParaRPr lang="en-US" altLang="ko-KR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버퍼</a:t>
            </a:r>
            <a:r>
              <a:rPr lang="en-US" altLang="ko-KR"/>
              <a:t>(buffer)</a:t>
            </a:r>
            <a:r>
              <a:rPr lang="ko-KR" altLang="en-US"/>
              <a:t>란</a:t>
            </a:r>
            <a:r>
              <a:rPr lang="en-US" altLang="ko-KR"/>
              <a:t>?</a:t>
            </a:r>
          </a:p>
          <a:p>
            <a:pPr lvl="1"/>
            <a:r>
              <a:rPr lang="ko-KR" altLang="en-US"/>
              <a:t>버퍼의 본래 뜻</a:t>
            </a:r>
            <a:r>
              <a:rPr lang="en-US" altLang="ko-KR"/>
              <a:t>: </a:t>
            </a:r>
            <a:r>
              <a:rPr lang="ko-KR" altLang="en-US"/>
              <a:t>완충장치</a:t>
            </a:r>
          </a:p>
          <a:p>
            <a:pPr lvl="1"/>
            <a:r>
              <a:rPr lang="ko-KR" altLang="en-US"/>
              <a:t>컴퓨터 분야에서는 </a:t>
            </a:r>
            <a:r>
              <a:rPr lang="en-US" altLang="ko-KR"/>
              <a:t>‘</a:t>
            </a:r>
            <a:r>
              <a:rPr lang="ko-KR" altLang="en-US"/>
              <a:t>임시 저장소</a:t>
            </a:r>
            <a:r>
              <a:rPr lang="en-US" altLang="ko-KR"/>
              <a:t>’</a:t>
            </a:r>
            <a:r>
              <a:rPr lang="ko-KR" altLang="en-US"/>
              <a:t>라는 뜻으로 쓰임</a:t>
            </a:r>
          </a:p>
          <a:p>
            <a:r>
              <a:rPr lang="ko-KR" altLang="en-US"/>
              <a:t>버퍼가 필요한 이유</a:t>
            </a:r>
          </a:p>
          <a:p>
            <a:pPr lvl="1"/>
            <a:r>
              <a:rPr lang="ko-KR" altLang="en-US"/>
              <a:t>데이터를 생성하는 프로세스와 데이터의 처리하는 프로세스 두 프로세스를 생각해 보자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데이터 생성 속도와 데이터 처리 속도가 다를 경우 이전에 생성된 데이터를 보관해야 한다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이를 보관하는 장소를 </a:t>
            </a:r>
            <a:r>
              <a:rPr lang="en-US" altLang="ko-KR"/>
              <a:t>‘</a:t>
            </a:r>
            <a:r>
              <a:rPr lang="ko-KR" altLang="en-US"/>
              <a:t>버퍼</a:t>
            </a:r>
            <a:r>
              <a:rPr lang="en-US" altLang="ko-KR"/>
              <a:t>’</a:t>
            </a:r>
            <a:r>
              <a:rPr lang="ko-KR" altLang="en-US"/>
              <a:t>라고 한다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45EDDE27-7ABE-4402-BA9B-35048A25D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1412875"/>
            <a:ext cx="7236296" cy="5295837"/>
          </a:xfrm>
          <a:prstGeom prst="rect">
            <a:avLst/>
          </a:prstGeom>
        </p:spPr>
      </p:pic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입력 버퍼</a:t>
            </a:r>
          </a:p>
        </p:txBody>
      </p:sp>
      <p:sp>
        <p:nvSpPr>
          <p:cNvPr id="12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6C29DF-E6AA-4138-8CC7-3567E2C39E38}" type="slidenum">
              <a:rPr lang="ko-KR" altLang="en-US" smtClean="0"/>
              <a:pPr/>
              <a:t>31</a:t>
            </a:fld>
            <a:endParaRPr lang="en-US" altLang="ko-KR"/>
          </a:p>
        </p:txBody>
      </p:sp>
      <p:sp>
        <p:nvSpPr>
          <p:cNvPr id="397316" name="Rectangle 4"/>
          <p:cNvSpPr>
            <a:spLocks noChangeArrowheads="1"/>
          </p:cNvSpPr>
          <p:nvPr/>
        </p:nvSpPr>
        <p:spPr bwMode="auto">
          <a:xfrm>
            <a:off x="4572000" y="476250"/>
            <a:ext cx="4427538" cy="1512888"/>
          </a:xfrm>
          <a:prstGeom prst="rect">
            <a:avLst/>
          </a:prstGeom>
          <a:solidFill>
            <a:srgbClr val="D7F5F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ko-KR" altLang="en-US"/>
              <a:t>실행결과</a:t>
            </a:r>
            <a:r>
              <a:rPr lang="en-US" altLang="ko-KR"/>
              <a:t>:</a:t>
            </a:r>
          </a:p>
          <a:p>
            <a:r>
              <a:rPr lang="ko-KR" altLang="en-US"/>
              <a:t>정수 </a:t>
            </a:r>
            <a:r>
              <a:rPr lang="en-US" altLang="ko-KR"/>
              <a:t>n</a:t>
            </a:r>
            <a:r>
              <a:rPr lang="ko-KR" altLang="en-US"/>
              <a:t>과 문자 </a:t>
            </a:r>
            <a:r>
              <a:rPr lang="en-US" altLang="ko-KR"/>
              <a:t>c</a:t>
            </a:r>
            <a:r>
              <a:rPr lang="ko-KR" altLang="en-US"/>
              <a:t>를 입력해 주세요</a:t>
            </a:r>
            <a:r>
              <a:rPr lang="en-US" altLang="ko-KR"/>
              <a:t>.</a:t>
            </a:r>
          </a:p>
          <a:p>
            <a:r>
              <a:rPr lang="en-US" altLang="ko-KR">
                <a:solidFill>
                  <a:srgbClr val="0033CC"/>
                </a:solidFill>
              </a:rPr>
              <a:t>250 a</a:t>
            </a:r>
          </a:p>
          <a:p>
            <a:r>
              <a:rPr lang="en-US" altLang="ko-KR"/>
              <a:t>n = 250</a:t>
            </a:r>
          </a:p>
          <a:p>
            <a:r>
              <a:rPr lang="en-US" altLang="ko-KR"/>
              <a:t>c =  </a:t>
            </a:r>
            <a:endParaRPr lang="en-US" altLang="en-US"/>
          </a:p>
        </p:txBody>
      </p:sp>
      <p:sp>
        <p:nvSpPr>
          <p:cNvPr id="397317" name="AutoShape 5"/>
          <p:cNvSpPr>
            <a:spLocks/>
          </p:cNvSpPr>
          <p:nvPr/>
        </p:nvSpPr>
        <p:spPr bwMode="auto">
          <a:xfrm>
            <a:off x="6588125" y="2276475"/>
            <a:ext cx="2160588" cy="576263"/>
          </a:xfrm>
          <a:prstGeom prst="accentCallout2">
            <a:avLst>
              <a:gd name="adj1" fmla="val 19833"/>
              <a:gd name="adj2" fmla="val -3528"/>
              <a:gd name="adj3" fmla="val 19833"/>
              <a:gd name="adj4" fmla="val -31227"/>
              <a:gd name="adj5" fmla="val -82370"/>
              <a:gd name="adj6" fmla="val -58926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>
                <a:solidFill>
                  <a:srgbClr val="0033CC"/>
                </a:solidFill>
                <a:cs typeface="Tahoma" panose="020B0604030504040204" pitchFamily="34" charset="0"/>
              </a:rPr>
              <a:t>a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는 어디로</a:t>
            </a:r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496" y="2857501"/>
            <a:ext cx="3810000" cy="157162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021" y="4436157"/>
            <a:ext cx="3800475" cy="1590675"/>
          </a:xfrm>
          <a:prstGeom prst="rect">
            <a:avLst/>
          </a:prstGeom>
        </p:spPr>
      </p:pic>
      <p:sp>
        <p:nvSpPr>
          <p:cNvPr id="397322" name="AutoShape 10"/>
          <p:cNvSpPr>
            <a:spLocks/>
          </p:cNvSpPr>
          <p:nvPr/>
        </p:nvSpPr>
        <p:spPr bwMode="auto">
          <a:xfrm>
            <a:off x="3923581" y="6021288"/>
            <a:ext cx="2160587" cy="647700"/>
          </a:xfrm>
          <a:prstGeom prst="accentCallout2">
            <a:avLst>
              <a:gd name="adj1" fmla="val 17648"/>
              <a:gd name="adj2" fmla="val 103528"/>
              <a:gd name="adj3" fmla="val 17648"/>
              <a:gd name="adj4" fmla="val 123292"/>
              <a:gd name="adj5" fmla="val -118384"/>
              <a:gd name="adj6" fmla="val 143056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ko-KR">
                <a:cs typeface="Tahoma" panose="020B0604030504040204" pitchFamily="34" charset="0"/>
              </a:rPr>
              <a:t>c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에는 공백문자가 저장됨</a:t>
            </a:r>
            <a:endParaRPr lang="en-US" altLang="ko-KR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7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97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 animBg="1"/>
      <p:bldP spid="397317" grpId="0" animBg="1"/>
      <p:bldP spid="3973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D9DA9A-0F5F-41FF-AB47-B01AC6B2A5F1}" type="slidenum">
              <a:rPr lang="ko-KR" altLang="en-US"/>
              <a:pPr/>
              <a:t>32</a:t>
            </a:fld>
            <a:endParaRPr lang="en-US" altLang="ko-KR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scanf</a:t>
            </a:r>
            <a:r>
              <a:rPr lang="ko-KR" altLang="en-US"/>
              <a:t>가 공백을 건너뛰는 습성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포맷 스트링 </a:t>
            </a:r>
            <a:r>
              <a:rPr lang="en-US" altLang="ko-KR">
                <a:latin typeface="Lucida Console" panose="020B0609040504020204" pitchFamily="49" charset="0"/>
              </a:rPr>
              <a:t>%c</a:t>
            </a:r>
            <a:r>
              <a:rPr lang="ko-KR" altLang="en-US"/>
              <a:t>의 특이함</a:t>
            </a:r>
          </a:p>
          <a:p>
            <a:pPr lvl="1"/>
            <a:r>
              <a:rPr lang="ko-KR" altLang="en-US"/>
              <a:t>포맷 스트링 </a:t>
            </a:r>
            <a:r>
              <a:rPr lang="en-US" altLang="ko-KR">
                <a:latin typeface="Lucida Console" panose="020B0609040504020204" pitchFamily="49" charset="0"/>
              </a:rPr>
              <a:t>%c</a:t>
            </a:r>
            <a:r>
              <a:rPr lang="ko-KR" altLang="en-US"/>
              <a:t>는 공백을 건너뛰지 않음</a:t>
            </a:r>
          </a:p>
          <a:p>
            <a:pPr lvl="1"/>
            <a:r>
              <a:rPr lang="ko-KR" altLang="en-US"/>
              <a:t>포맷 스트링에 공백이 하나라도 있으면 여러 공백문자에 대응함</a:t>
            </a:r>
            <a:endParaRPr lang="en-US" altLang="ko-KR"/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scanf("%d%c", …)</a:t>
            </a:r>
            <a:r>
              <a:rPr lang="en-US" altLang="ko-KR"/>
              <a:t> ≠ </a:t>
            </a:r>
            <a:r>
              <a:rPr lang="en-US" altLang="ko-KR">
                <a:latin typeface="Lucida Console" panose="020B0609040504020204" pitchFamily="49" charset="0"/>
              </a:rPr>
              <a:t>scanf("%d %c", …)</a:t>
            </a:r>
          </a:p>
          <a:p>
            <a:pPr lvl="1"/>
            <a:r>
              <a:rPr lang="ko-KR" altLang="en-US"/>
              <a:t>포맷 스트링 </a:t>
            </a:r>
            <a:r>
              <a:rPr lang="en-US" altLang="ko-KR"/>
              <a:t>%c</a:t>
            </a:r>
            <a:r>
              <a:rPr lang="ko-KR" altLang="en-US"/>
              <a:t>를 제외하고는 모두 공백을 건너뜀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scanf("%d%d", …)</a:t>
            </a:r>
            <a:r>
              <a:rPr lang="en-US" altLang="ko-KR"/>
              <a:t> ≡ </a:t>
            </a:r>
            <a:r>
              <a:rPr lang="en-US" altLang="ko-KR">
                <a:latin typeface="Lucida Console" panose="020B0609040504020204" pitchFamily="49" charset="0"/>
              </a:rPr>
              <a:t>scanf("%d %d", …)</a:t>
            </a:r>
          </a:p>
          <a:p>
            <a:r>
              <a:rPr lang="en-US" altLang="ko-KR">
                <a:latin typeface="Lucida Console" panose="020B0609040504020204" pitchFamily="49" charset="0"/>
              </a:rPr>
              <a:t>%s</a:t>
            </a:r>
            <a:r>
              <a:rPr lang="ko-KR" altLang="en-US"/>
              <a:t>로도 공백을 건너뛰어 문자를 읽을 수</a:t>
            </a:r>
            <a:r>
              <a:rPr lang="en-US" altLang="ko-KR"/>
              <a:t> </a:t>
            </a:r>
            <a:r>
              <a:rPr lang="ko-KR" altLang="en-US"/>
              <a:t>있다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%s</a:t>
            </a:r>
            <a:r>
              <a:rPr lang="ko-KR" altLang="en-US"/>
              <a:t>로 입력을 받되 입력 폭을 </a:t>
            </a:r>
            <a:r>
              <a:rPr lang="en-US" altLang="ko-KR"/>
              <a:t>1</a:t>
            </a:r>
            <a:r>
              <a:rPr lang="ko-KR" altLang="en-US"/>
              <a:t>로 지정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char</a:t>
            </a:r>
            <a:r>
              <a:rPr lang="en-US" altLang="ko-KR">
                <a:latin typeface="Lucida Console" panose="020B0609040504020204" pitchFamily="49" charset="0"/>
              </a:rPr>
              <a:t> c;</a:t>
            </a:r>
          </a:p>
          <a:p>
            <a:pPr lvl="2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scanf("%1s", &amp;c); // scanf(" %c", &amp;c);</a:t>
            </a:r>
            <a:r>
              <a:rPr lang="ko-KR" altLang="en-US">
                <a:latin typeface="Lucida Console" panose="020B0609040504020204" pitchFamily="49" charset="0"/>
              </a:rPr>
              <a:t>와 같음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%s</a:t>
            </a:r>
            <a:r>
              <a:rPr lang="ko-KR" altLang="en-US"/>
              <a:t>로 공백을 건너뛰지 않으려면</a:t>
            </a:r>
            <a:r>
              <a:rPr lang="en-US" altLang="ko-KR"/>
              <a:t>?</a:t>
            </a:r>
            <a:br>
              <a:rPr lang="en-US" altLang="ko-KR"/>
            </a:br>
            <a:r>
              <a:rPr lang="en-US" altLang="ko-KR">
                <a:sym typeface="Wingdings" panose="05000000000000000000" pitchFamily="2" charset="2"/>
              </a:rPr>
              <a:t></a:t>
            </a:r>
            <a:r>
              <a:rPr lang="en-US" altLang="ko-KR"/>
              <a:t> </a:t>
            </a:r>
            <a:r>
              <a:rPr lang="ko-KR" altLang="en-US"/>
              <a:t>불가능함</a:t>
            </a:r>
            <a:r>
              <a:rPr lang="en-US" altLang="ko-KR"/>
              <a:t>. </a:t>
            </a:r>
            <a:r>
              <a:rPr lang="en-US" altLang="ko-KR">
                <a:latin typeface="Lucida Console" panose="020B0609040504020204" pitchFamily="49" charset="0"/>
              </a:rPr>
              <a:t>gets</a:t>
            </a:r>
            <a:r>
              <a:rPr lang="ko-KR" altLang="en-US"/>
              <a:t>를 사용하세요</a:t>
            </a:r>
            <a:r>
              <a:rPr lang="en-US" altLang="ko-KR"/>
              <a:t>!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7C8793-F017-495F-B45C-66DF7B16B3E0}" type="slidenum">
              <a:rPr lang="ko-KR" altLang="en-US"/>
              <a:pPr/>
              <a:t>33</a:t>
            </a:fld>
            <a:endParaRPr lang="en-US" altLang="ko-KR"/>
          </a:p>
        </p:txBody>
      </p:sp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버퍼 관련 용어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버퍼 오버런</a:t>
            </a:r>
            <a:r>
              <a:rPr lang="en-US" altLang="ko-KR"/>
              <a:t>(buffer overrun)</a:t>
            </a:r>
          </a:p>
          <a:p>
            <a:pPr lvl="1"/>
            <a:r>
              <a:rPr lang="ko-KR" altLang="en-US"/>
              <a:t>버퍼에 저장할 수 있는 한계를 넘어 데이터가 저장되는 상황</a:t>
            </a:r>
          </a:p>
          <a:p>
            <a:pPr lvl="1"/>
            <a:r>
              <a:rPr lang="ko-KR" altLang="en-US"/>
              <a:t>다른 공간의 데이터를 무심코 삭제할 수 있으므로 매우 위험함</a:t>
            </a:r>
          </a:p>
          <a:p>
            <a:r>
              <a:rPr lang="ko-KR" altLang="en-US"/>
              <a:t>플러싱</a:t>
            </a:r>
            <a:r>
              <a:rPr lang="en-US" altLang="ko-KR"/>
              <a:t>(flushing)</a:t>
            </a:r>
          </a:p>
          <a:p>
            <a:pPr lvl="1"/>
            <a:r>
              <a:rPr lang="ko-KR" altLang="en-US"/>
              <a:t>버퍼의 내용을 모두 처리하고 버퍼를 비우는 것</a:t>
            </a:r>
          </a:p>
          <a:p>
            <a:r>
              <a:rPr lang="ko-KR" altLang="en-US"/>
              <a:t>버퍼 오버런에 주의해야 할 입출력 함수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gets</a:t>
            </a:r>
            <a:r>
              <a:rPr lang="ko-KR" altLang="en-US"/>
              <a:t>와 </a:t>
            </a:r>
            <a:r>
              <a:rPr lang="en-US" altLang="ko-KR">
                <a:latin typeface="Lucida Console" panose="020B0609040504020204" pitchFamily="49" charset="0"/>
              </a:rPr>
              <a:t>puts</a:t>
            </a:r>
            <a:r>
              <a:rPr lang="ko-KR" altLang="en-US"/>
              <a:t>는 버퍼 오버런을 유발할 수 있음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fgets</a:t>
            </a:r>
            <a:r>
              <a:rPr lang="en-US" altLang="ko-KR"/>
              <a:t>, </a:t>
            </a:r>
            <a:r>
              <a:rPr lang="en-US" altLang="ko-KR">
                <a:latin typeface="Lucida Console" panose="020B0609040504020204" pitchFamily="49" charset="0"/>
              </a:rPr>
              <a:t>fputs</a:t>
            </a:r>
            <a:r>
              <a:rPr lang="ko-KR" altLang="en-US"/>
              <a:t>를 사용하는 것이 좋음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Key Point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23B6E5-05A5-4BBF-B085-E60BCC1F3D1E}" type="slidenum">
              <a:rPr lang="ko-KR" altLang="en-US"/>
              <a:pPr/>
              <a:t>35</a:t>
            </a:fld>
            <a:endParaRPr lang="en-US" altLang="ko-KR"/>
          </a:p>
        </p:txBody>
      </p:sp>
      <p:sp>
        <p:nvSpPr>
          <p:cNvPr id="446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1</a:t>
            </a:r>
          </a:p>
        </p:txBody>
      </p:sp>
      <p:sp>
        <p:nvSpPr>
          <p:cNvPr id="4464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2000" dirty="0"/>
              <a:t>#include</a:t>
            </a:r>
            <a:r>
              <a:rPr lang="ko-KR" altLang="en-US" sz="2000" dirty="0"/>
              <a:t>는 헤더 파일을 포함시키고 싶을 때 사용하는 </a:t>
            </a:r>
            <a:r>
              <a:rPr lang="ko-KR" altLang="en-US" sz="2000" dirty="0" err="1"/>
              <a:t>전처리기</a:t>
            </a:r>
            <a:r>
              <a:rPr lang="ko-KR" altLang="en-US" sz="2000" dirty="0"/>
              <a:t> </a:t>
            </a:r>
            <a:r>
              <a:rPr lang="ko-KR" altLang="en-US" sz="2000" dirty="0" err="1"/>
              <a:t>지시자다</a:t>
            </a:r>
            <a:r>
              <a:rPr lang="en-US" altLang="ko-KR" sz="2000" dirty="0"/>
              <a:t>. </a:t>
            </a:r>
            <a:r>
              <a:rPr lang="ko-KR" altLang="en-US" sz="2000" dirty="0"/>
              <a:t>현재 디렉터리의 </a:t>
            </a:r>
            <a:r>
              <a:rPr lang="ko-KR" altLang="en-US" sz="2000" dirty="0" err="1"/>
              <a:t>헤더파일</a:t>
            </a:r>
            <a:r>
              <a:rPr lang="ko-KR" altLang="en-US" sz="2000" dirty="0"/>
              <a:t> 이름은 큰 따옴표</a:t>
            </a:r>
            <a:r>
              <a:rPr lang="en-US" altLang="ko-KR" sz="2000" dirty="0"/>
              <a:t>( " )</a:t>
            </a:r>
            <a:r>
              <a:rPr lang="ko-KR" altLang="en-US" sz="2000" dirty="0"/>
              <a:t>로 감싸서 나타내고 표준 </a:t>
            </a:r>
            <a:r>
              <a:rPr lang="ko-KR" altLang="en-US" sz="2000" dirty="0" err="1"/>
              <a:t>헤더파일은</a:t>
            </a:r>
            <a:r>
              <a:rPr lang="ko-KR" altLang="en-US" sz="2000" dirty="0"/>
              <a:t> 꺾은 괄호</a:t>
            </a:r>
            <a:r>
              <a:rPr lang="en-US" altLang="ko-KR" sz="2000" dirty="0"/>
              <a:t>(&lt;, &gt;)</a:t>
            </a:r>
            <a:r>
              <a:rPr lang="ko-KR" altLang="en-US" sz="2000" dirty="0"/>
              <a:t>로 감싸서 나타낸다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 err="1"/>
              <a:t>전처리기는</a:t>
            </a:r>
            <a:r>
              <a:rPr lang="ko-KR" altLang="en-US" sz="2000" dirty="0"/>
              <a:t> </a:t>
            </a:r>
            <a:r>
              <a:rPr lang="en-US" altLang="ko-KR" sz="2000" dirty="0"/>
              <a:t>#define </a:t>
            </a:r>
            <a:r>
              <a:rPr lang="ko-KR" altLang="en-US" sz="2000" dirty="0"/>
              <a:t>상수를 해당 정의대로 확장시켜 준다</a:t>
            </a:r>
            <a:r>
              <a:rPr lang="en-US" altLang="ko-KR" sz="2000" dirty="0"/>
              <a:t>. #define</a:t>
            </a:r>
            <a:r>
              <a:rPr lang="ko-KR" altLang="en-US" sz="2000" dirty="0"/>
              <a:t>으로 정의된 상수를 </a:t>
            </a:r>
            <a:r>
              <a:rPr lang="ko-KR" altLang="en-US" sz="2000" dirty="0" err="1"/>
              <a:t>매크로라고</a:t>
            </a:r>
            <a:r>
              <a:rPr lang="ko-KR" altLang="en-US" sz="2000" dirty="0"/>
              <a:t> 한다</a:t>
            </a:r>
            <a:r>
              <a:rPr lang="en-US" altLang="ko-KR" sz="2000" dirty="0"/>
              <a:t>. </a:t>
            </a:r>
            <a:r>
              <a:rPr lang="ko-KR" altLang="en-US" sz="2000" dirty="0" err="1"/>
              <a:t>전처리기는</a:t>
            </a:r>
            <a:r>
              <a:rPr lang="ko-KR" altLang="en-US" sz="2000" dirty="0"/>
              <a:t> </a:t>
            </a:r>
            <a:r>
              <a:rPr lang="en-US" altLang="ko-KR" sz="2000" dirty="0"/>
              <a:t>#define </a:t>
            </a:r>
            <a:r>
              <a:rPr lang="ko-KR" altLang="en-US" sz="2000" dirty="0"/>
              <a:t>상수로 정의된 내용이 실제로 ‘</a:t>
            </a:r>
            <a:r>
              <a:rPr lang="ko-KR" altLang="en-US" sz="2000" dirty="0" err="1"/>
              <a:t>상수’인지</a:t>
            </a:r>
            <a:r>
              <a:rPr lang="ko-KR" altLang="en-US" sz="2000" dirty="0"/>
              <a:t> 아닌지는 신경 쓰지 않는다</a:t>
            </a:r>
            <a:r>
              <a:rPr lang="en-US" altLang="ko-KR" sz="2000" dirty="0"/>
              <a:t>.</a:t>
            </a:r>
          </a:p>
          <a:p>
            <a:r>
              <a:rPr lang="en-US" altLang="ko-KR" sz="2000" dirty="0"/>
              <a:t>C </a:t>
            </a:r>
            <a:r>
              <a:rPr lang="ko-KR" altLang="en-US" sz="2000" dirty="0"/>
              <a:t>언어는 매우 단순한 형태의 입출력 기능만을 가정한다</a:t>
            </a:r>
            <a:r>
              <a:rPr lang="en-US" altLang="ko-KR" sz="2000" dirty="0"/>
              <a:t>. </a:t>
            </a:r>
            <a:r>
              <a:rPr lang="ko-KR" altLang="en-US" sz="2000" dirty="0"/>
              <a:t>이를 </a:t>
            </a:r>
            <a:r>
              <a:rPr lang="ko-KR" altLang="en-US" sz="2000" dirty="0" err="1"/>
              <a:t>표준입출력이라고</a:t>
            </a:r>
            <a:r>
              <a:rPr lang="ko-KR" altLang="en-US" sz="2000" dirty="0"/>
              <a:t> 하는데 표준입출력이란 간단히 말해서 문자열 수준</a:t>
            </a:r>
            <a:r>
              <a:rPr lang="en-US" altLang="ko-KR" sz="2000" dirty="0"/>
              <a:t>(</a:t>
            </a:r>
            <a:r>
              <a:rPr lang="ko-KR" altLang="en-US" sz="2000" dirty="0"/>
              <a:t>텍스트 수준</a:t>
            </a:r>
            <a:r>
              <a:rPr lang="en-US" altLang="ko-KR" sz="2000" dirty="0"/>
              <a:t>)</a:t>
            </a:r>
            <a:r>
              <a:rPr lang="ko-KR" altLang="en-US" sz="2000" dirty="0"/>
              <a:t>의 입출력이다</a:t>
            </a:r>
            <a:r>
              <a:rPr lang="en-US" altLang="ko-KR" sz="2000" dirty="0"/>
              <a:t>.</a:t>
            </a:r>
          </a:p>
          <a:p>
            <a:r>
              <a:rPr lang="en-US" altLang="ko-KR" sz="2000" dirty="0"/>
              <a:t>C </a:t>
            </a:r>
            <a:r>
              <a:rPr lang="ko-KR" altLang="en-US" sz="2000" dirty="0"/>
              <a:t>언어는 다양한 플랫폼에 대해 동일한 서비스를 제공하기 위해 라이브러리 함수를 사용한다</a:t>
            </a:r>
            <a:r>
              <a:rPr lang="en-US" altLang="ko-KR" sz="2000" dirty="0"/>
              <a:t>. </a:t>
            </a:r>
            <a:r>
              <a:rPr lang="ko-KR" altLang="en-US" sz="2000" dirty="0"/>
              <a:t>플랫폼에 상관없이 공통적으로 제공되는 라이브러리를 표준라이브러리라고 한다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다양한 </a:t>
            </a:r>
            <a:r>
              <a:rPr lang="ko-KR" altLang="en-US" sz="2000" dirty="0" err="1"/>
              <a:t>자료형의</a:t>
            </a:r>
            <a:r>
              <a:rPr lang="ko-KR" altLang="en-US" sz="2000" dirty="0"/>
              <a:t> 자료를 </a:t>
            </a:r>
            <a:r>
              <a:rPr lang="ko-KR" altLang="en-US" sz="2000" dirty="0" err="1"/>
              <a:t>표준출력에</a:t>
            </a:r>
            <a:r>
              <a:rPr lang="ko-KR" altLang="en-US" sz="2000" dirty="0"/>
              <a:t> 출력할 경우에는 </a:t>
            </a:r>
            <a:r>
              <a:rPr lang="en-US" altLang="ko-KR" sz="2000" dirty="0" err="1"/>
              <a:t>printf</a:t>
            </a:r>
            <a:r>
              <a:rPr lang="ko-KR" altLang="en-US" sz="2000" dirty="0"/>
              <a:t>를 사용하는 것이 편리하다</a:t>
            </a:r>
            <a:r>
              <a:rPr lang="en-US" altLang="ko-KR" sz="2000" dirty="0"/>
              <a:t>. </a:t>
            </a:r>
            <a:r>
              <a:rPr lang="en-US" altLang="ko-KR" sz="2000" dirty="0" err="1"/>
              <a:t>printf</a:t>
            </a:r>
            <a:r>
              <a:rPr lang="ko-KR" altLang="en-US" sz="2000" dirty="0"/>
              <a:t>는 포맷 스트링을 이용하여 </a:t>
            </a:r>
            <a:r>
              <a:rPr lang="ko-KR" altLang="en-US" sz="2000" dirty="0" err="1"/>
              <a:t>자료형</a:t>
            </a:r>
            <a:r>
              <a:rPr lang="ko-KR" altLang="en-US" sz="2000" dirty="0"/>
              <a:t> 변환 형식을 지정한다</a:t>
            </a:r>
            <a:r>
              <a:rPr lang="en-US" altLang="ko-KR" sz="2000" dirty="0"/>
              <a:t>. </a:t>
            </a:r>
            <a:r>
              <a:rPr lang="ko-KR" altLang="en-US" sz="2000" dirty="0"/>
              <a:t>대표적인 포맷 스트링으로는 </a:t>
            </a:r>
            <a:r>
              <a:rPr lang="en-US" altLang="ko-KR" sz="2000" dirty="0"/>
              <a:t>%d, %f, %c </a:t>
            </a:r>
            <a:r>
              <a:rPr lang="ko-KR" altLang="en-US" sz="2000" dirty="0"/>
              <a:t>등이 있다</a:t>
            </a:r>
            <a:r>
              <a:rPr lang="en-US" altLang="ko-KR" sz="2000" dirty="0"/>
              <a:t>. </a:t>
            </a:r>
            <a:r>
              <a:rPr lang="ko-KR" altLang="en-US" sz="2000" dirty="0"/>
              <a:t>각각 정수형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부동소수형</a:t>
            </a:r>
            <a:r>
              <a:rPr lang="en-US" altLang="ko-KR" sz="2000" dirty="0"/>
              <a:t>, </a:t>
            </a:r>
            <a:r>
              <a:rPr lang="ko-KR" altLang="en-US" sz="2000" dirty="0"/>
              <a:t>문자형 자료를 문자열로 변환한다</a:t>
            </a:r>
            <a:r>
              <a:rPr lang="en-US" altLang="ko-KR" sz="2000" dirty="0"/>
              <a:t>. </a:t>
            </a:r>
            <a:endParaRPr lang="ko-KR" altLang="en-US" sz="2000" dirty="0"/>
          </a:p>
          <a:p>
            <a:endParaRPr lang="en-US" altLang="ko-KR" sz="2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0D80DD-5A25-4483-85A1-DE790DF1CC03}" type="slidenum">
              <a:rPr lang="ko-KR" altLang="en-US"/>
              <a:pPr/>
              <a:t>36</a:t>
            </a:fld>
            <a:endParaRPr lang="en-US" altLang="ko-KR"/>
          </a:p>
        </p:txBody>
      </p:sp>
      <p:sp>
        <p:nvSpPr>
          <p:cNvPr id="452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Key Point 2</a:t>
            </a:r>
          </a:p>
        </p:txBody>
      </p:sp>
      <p:sp>
        <p:nvSpPr>
          <p:cNvPr id="4526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2000" dirty="0"/>
              <a:t>print</a:t>
            </a:r>
            <a:r>
              <a:rPr lang="ko-KR" altLang="en-US" sz="2000" dirty="0"/>
              <a:t>에서 출력 폭을 지정하려면 포맷 스트링의 </a:t>
            </a:r>
            <a:r>
              <a:rPr lang="en-US" altLang="ko-KR" sz="2000" dirty="0"/>
              <a:t>% </a:t>
            </a:r>
            <a:r>
              <a:rPr lang="ko-KR" altLang="en-US" sz="2000" dirty="0"/>
              <a:t>다음에 숫자 </a:t>
            </a:r>
            <a:r>
              <a:rPr lang="en-US" altLang="ko-KR" sz="2000" dirty="0"/>
              <a:t>n</a:t>
            </a:r>
            <a:r>
              <a:rPr lang="ko-KR" altLang="en-US" sz="2000" dirty="0"/>
              <a:t>을 기입할 수 있다</a:t>
            </a:r>
            <a:r>
              <a:rPr lang="en-US" altLang="ko-KR" sz="2000" dirty="0"/>
              <a:t>. </a:t>
            </a:r>
            <a:r>
              <a:rPr lang="ko-KR" altLang="en-US" sz="2000" dirty="0"/>
              <a:t>또 출력되는 자료의 정확도를 명시하기 위해 </a:t>
            </a:r>
            <a:r>
              <a:rPr lang="en-US" altLang="ko-KR" sz="2000" dirty="0"/>
              <a:t>.p </a:t>
            </a:r>
            <a:r>
              <a:rPr lang="ko-KR" altLang="en-US" sz="2000" dirty="0"/>
              <a:t>형태의 숫자를 기입할 수 있다</a:t>
            </a:r>
            <a:r>
              <a:rPr lang="en-US" altLang="ko-KR" sz="2000" dirty="0"/>
              <a:t>. %10.2f</a:t>
            </a:r>
            <a:r>
              <a:rPr lang="ko-KR" altLang="en-US" sz="2000" dirty="0"/>
              <a:t>는 전체 출력 폭을 </a:t>
            </a:r>
            <a:r>
              <a:rPr lang="en-US" altLang="ko-KR" sz="2000" dirty="0"/>
              <a:t>10</a:t>
            </a:r>
            <a:r>
              <a:rPr lang="ko-KR" altLang="en-US" sz="2000" dirty="0"/>
              <a:t>으로</a:t>
            </a:r>
            <a:r>
              <a:rPr lang="en-US" altLang="ko-KR" sz="2000" dirty="0"/>
              <a:t>, </a:t>
            </a:r>
            <a:r>
              <a:rPr lang="ko-KR" altLang="en-US" sz="2000" dirty="0"/>
              <a:t>소수점 이하 자릿수를 </a:t>
            </a:r>
            <a:r>
              <a:rPr lang="en-US" altLang="ko-KR" sz="2000" dirty="0"/>
              <a:t>2</a:t>
            </a:r>
            <a:r>
              <a:rPr lang="ko-KR" altLang="en-US" sz="2000" dirty="0"/>
              <a:t>로 하여 출력하라는 뜻이다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사용자로부터 입력을 받을 때에는 사용자가 입력해야 하는 내용에 대해 설명하는 문구를 출력하는 것이 좋다</a:t>
            </a:r>
            <a:r>
              <a:rPr lang="en-US" altLang="ko-KR" sz="2000" dirty="0"/>
              <a:t>. </a:t>
            </a:r>
            <a:r>
              <a:rPr lang="ko-KR" altLang="en-US" sz="2000" dirty="0"/>
              <a:t>이러한 설명 문구를 프롬프트라고 한다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다양한 </a:t>
            </a:r>
            <a:r>
              <a:rPr lang="ko-KR" altLang="en-US" sz="2000" dirty="0" err="1"/>
              <a:t>자료형의</a:t>
            </a:r>
            <a:r>
              <a:rPr lang="ko-KR" altLang="en-US" sz="2000" dirty="0"/>
              <a:t> 자료를 </a:t>
            </a:r>
            <a:r>
              <a:rPr lang="ko-KR" altLang="en-US" sz="2000" dirty="0" err="1"/>
              <a:t>표준입력으로부터</a:t>
            </a:r>
            <a:r>
              <a:rPr lang="ko-KR" altLang="en-US" sz="2000" dirty="0"/>
              <a:t> </a:t>
            </a:r>
            <a:r>
              <a:rPr lang="ko-KR" altLang="en-US" sz="2000" dirty="0" err="1"/>
              <a:t>입력받을</a:t>
            </a:r>
            <a:r>
              <a:rPr lang="ko-KR" altLang="en-US" sz="2000" dirty="0"/>
              <a:t> 경우에는 </a:t>
            </a:r>
            <a:r>
              <a:rPr lang="en-US" altLang="ko-KR" sz="2000" dirty="0" err="1"/>
              <a:t>scanf</a:t>
            </a:r>
            <a:r>
              <a:rPr lang="ko-KR" altLang="en-US" sz="2000" dirty="0"/>
              <a:t>를 사용하는 것이 편리하다</a:t>
            </a:r>
            <a:r>
              <a:rPr lang="en-US" altLang="ko-KR" sz="2000" dirty="0"/>
              <a:t>. </a:t>
            </a:r>
            <a:r>
              <a:rPr lang="en-US" altLang="ko-KR" sz="2000" dirty="0" err="1"/>
              <a:t>scanf</a:t>
            </a:r>
            <a:r>
              <a:rPr lang="ko-KR" altLang="en-US" sz="2000" dirty="0"/>
              <a:t>의 포맷 스트링도 </a:t>
            </a:r>
            <a:r>
              <a:rPr lang="en-US" altLang="ko-KR" sz="2000" dirty="0" err="1"/>
              <a:t>printf</a:t>
            </a:r>
            <a:r>
              <a:rPr lang="ko-KR" altLang="en-US" sz="2000" dirty="0"/>
              <a:t>의 포맷 스트링과 유사하다</a:t>
            </a:r>
            <a:r>
              <a:rPr lang="en-US" altLang="ko-KR" sz="2000" dirty="0"/>
              <a:t>.</a:t>
            </a:r>
          </a:p>
          <a:p>
            <a:r>
              <a:rPr lang="en-US" altLang="ko-KR" sz="2000" dirty="0" err="1"/>
              <a:t>getchar</a:t>
            </a:r>
            <a:r>
              <a:rPr lang="ko-KR" altLang="en-US" sz="2000" dirty="0"/>
              <a:t>는 문자 하나를 </a:t>
            </a:r>
            <a:r>
              <a:rPr lang="ko-KR" altLang="en-US" sz="2000" dirty="0" err="1"/>
              <a:t>입력받아</a:t>
            </a:r>
            <a:r>
              <a:rPr lang="ko-KR" altLang="en-US" sz="2000" dirty="0"/>
              <a:t> </a:t>
            </a:r>
            <a:r>
              <a:rPr lang="ko-KR" altLang="en-US" sz="2000" dirty="0" err="1"/>
              <a:t>리턴하고</a:t>
            </a:r>
            <a:r>
              <a:rPr lang="ko-KR" altLang="en-US" sz="2000" dirty="0"/>
              <a:t> </a:t>
            </a:r>
            <a:r>
              <a:rPr lang="en-US" altLang="ko-KR" sz="2000" dirty="0" err="1"/>
              <a:t>putchar</a:t>
            </a:r>
            <a:r>
              <a:rPr lang="ko-KR" altLang="en-US" sz="2000" dirty="0"/>
              <a:t>는 문자 하나를 출력한다</a:t>
            </a:r>
            <a:r>
              <a:rPr lang="en-US" altLang="ko-KR" sz="2000" dirty="0"/>
              <a:t>. </a:t>
            </a:r>
          </a:p>
          <a:p>
            <a:r>
              <a:rPr lang="ko-KR" altLang="en-US" sz="2000" dirty="0"/>
              <a:t>데이터를 처리하기 전에 임시로 저장해 두는 공간을 </a:t>
            </a:r>
            <a:r>
              <a:rPr lang="ko-KR" altLang="en-US" sz="2000" dirty="0" err="1"/>
              <a:t>버퍼라고</a:t>
            </a:r>
            <a:r>
              <a:rPr lang="ko-KR" altLang="en-US" sz="2000" dirty="0"/>
              <a:t> 한다</a:t>
            </a:r>
            <a:r>
              <a:rPr lang="en-US" altLang="ko-KR" sz="2000" dirty="0"/>
              <a:t>. </a:t>
            </a:r>
            <a:r>
              <a:rPr lang="ko-KR" altLang="en-US" sz="2000" dirty="0"/>
              <a:t>입력 데이터를 저장하기 위한 버퍼를 입력버퍼라고 하고 출력 데이터를 저장하기 위한 버퍼를 출력버퍼라고 한다</a:t>
            </a:r>
            <a:r>
              <a:rPr lang="en-US" altLang="ko-KR" sz="2000" dirty="0"/>
              <a:t>.</a:t>
            </a:r>
          </a:p>
          <a:p>
            <a:endParaRPr lang="en-US" altLang="ko-KR" sz="2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CC7219-1562-4050-8837-12D67A613C2C}" type="slidenum">
              <a:rPr lang="ko-KR" altLang="en-US"/>
              <a:pPr/>
              <a:t>37</a:t>
            </a:fld>
            <a:endParaRPr lang="en-US" altLang="ko-KR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요약</a:t>
            </a:r>
            <a:endParaRPr lang="en-US" altLang="ko-KR" dirty="0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전처리기 지시자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#include</a:t>
            </a:r>
            <a:r>
              <a:rPr lang="en-US" altLang="ko-KR"/>
              <a:t>: </a:t>
            </a:r>
            <a:r>
              <a:rPr lang="ko-KR" altLang="en-US"/>
              <a:t>다른 파일을 포함시킴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#define</a:t>
            </a:r>
            <a:r>
              <a:rPr lang="en-US" altLang="ko-KR"/>
              <a:t>: </a:t>
            </a:r>
            <a:r>
              <a:rPr lang="ko-KR" altLang="en-US"/>
              <a:t>매크로</a:t>
            </a:r>
            <a:r>
              <a:rPr lang="en-US" altLang="ko-KR"/>
              <a:t>(</a:t>
            </a:r>
            <a:r>
              <a:rPr lang="ko-KR" altLang="en-US"/>
              <a:t>다른 문자열로 바뀔 문구</a:t>
            </a:r>
            <a:r>
              <a:rPr lang="en-US" altLang="ko-KR"/>
              <a:t>)</a:t>
            </a:r>
            <a:r>
              <a:rPr lang="ko-KR" altLang="en-US"/>
              <a:t>를 정의함</a:t>
            </a:r>
          </a:p>
          <a:p>
            <a:r>
              <a:rPr lang="ko-KR" altLang="en-US"/>
              <a:t>표준입출력</a:t>
            </a:r>
          </a:p>
          <a:p>
            <a:pPr lvl="1"/>
            <a:r>
              <a:rPr lang="ko-KR" altLang="en-US"/>
              <a:t>키보드</a:t>
            </a:r>
            <a:r>
              <a:rPr lang="en-US" altLang="ko-KR"/>
              <a:t>(std. in)</a:t>
            </a:r>
            <a:r>
              <a:rPr lang="ko-KR" altLang="en-US"/>
              <a:t>와 모니터</a:t>
            </a:r>
            <a:r>
              <a:rPr lang="en-US" altLang="ko-KR"/>
              <a:t>(std. out)</a:t>
            </a:r>
            <a:r>
              <a:rPr lang="ko-KR" altLang="en-US"/>
              <a:t>를 추상화함</a:t>
            </a:r>
          </a:p>
          <a:p>
            <a:pPr lvl="1"/>
            <a:r>
              <a:rPr lang="ko-KR" altLang="en-US"/>
              <a:t>문자 단위 입출력을 수행함</a:t>
            </a:r>
          </a:p>
          <a:p>
            <a:r>
              <a:rPr lang="ko-KR" altLang="en-US"/>
              <a:t>표준입출력 라이브러리</a:t>
            </a:r>
          </a:p>
          <a:p>
            <a:pPr lvl="1"/>
            <a:r>
              <a:rPr lang="ko-KR" altLang="en-US"/>
              <a:t>형식에 따른 입출력</a:t>
            </a:r>
            <a:r>
              <a:rPr lang="en-US" altLang="ko-KR"/>
              <a:t>: </a:t>
            </a:r>
            <a:r>
              <a:rPr lang="en-US" altLang="ko-KR">
                <a:latin typeface="Lucida Console" panose="020B0609040504020204" pitchFamily="49" charset="0"/>
              </a:rPr>
              <a:t>printf()</a:t>
            </a:r>
            <a:r>
              <a:rPr lang="en-US" altLang="ko-KR"/>
              <a:t>, </a:t>
            </a:r>
            <a:r>
              <a:rPr lang="en-US" altLang="ko-KR">
                <a:latin typeface="Lucida Console" panose="020B0609040504020204" pitchFamily="49" charset="0"/>
              </a:rPr>
              <a:t>scanf()</a:t>
            </a:r>
          </a:p>
          <a:p>
            <a:pPr lvl="1"/>
            <a:r>
              <a:rPr lang="ko-KR" altLang="en-US"/>
              <a:t>문자 단위 입출력</a:t>
            </a:r>
            <a:r>
              <a:rPr lang="en-US" altLang="ko-KR"/>
              <a:t>: </a:t>
            </a:r>
            <a:r>
              <a:rPr lang="en-US" altLang="ko-KR">
                <a:latin typeface="Lucida Console" panose="020B0609040504020204" pitchFamily="49" charset="0"/>
              </a:rPr>
              <a:t>getchar()</a:t>
            </a:r>
            <a:r>
              <a:rPr lang="en-US" altLang="ko-KR"/>
              <a:t>, </a:t>
            </a:r>
            <a:r>
              <a:rPr lang="en-US" altLang="ko-KR">
                <a:latin typeface="Lucida Console" panose="020B0609040504020204" pitchFamily="49" charset="0"/>
              </a:rPr>
              <a:t>putchar()</a:t>
            </a:r>
          </a:p>
          <a:p>
            <a:pPr lvl="1"/>
            <a:r>
              <a:rPr lang="ko-KR" altLang="en-US"/>
              <a:t>줄 단위 입출력</a:t>
            </a:r>
            <a:r>
              <a:rPr lang="en-US" altLang="ko-KR"/>
              <a:t>: </a:t>
            </a:r>
            <a:r>
              <a:rPr lang="en-US" altLang="ko-KR">
                <a:latin typeface="Lucida Console" panose="020B0609040504020204" pitchFamily="49" charset="0"/>
              </a:rPr>
              <a:t>gets()</a:t>
            </a:r>
            <a:r>
              <a:rPr lang="en-US" altLang="ko-KR"/>
              <a:t>, </a:t>
            </a:r>
            <a:r>
              <a:rPr lang="en-US" altLang="ko-KR">
                <a:latin typeface="Lucida Console" panose="020B0609040504020204" pitchFamily="49" charset="0"/>
              </a:rPr>
              <a:t>puts()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16B1B4-EFC6-4881-8856-BC9F94AB0B21}" type="slidenum">
              <a:rPr lang="ko-KR" altLang="en-US"/>
              <a:pPr/>
              <a:t>38</a:t>
            </a:fld>
            <a:endParaRPr lang="en-US" altLang="ko-KR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주의사항 요약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사용자로부터 입력 받을 때에는 안내문구</a:t>
            </a:r>
            <a:r>
              <a:rPr lang="en-US" altLang="ko-KR"/>
              <a:t>(prompt)</a:t>
            </a:r>
            <a:r>
              <a:rPr lang="ko-KR" altLang="en-US"/>
              <a:t>를 사용하는 것이 좋음</a:t>
            </a:r>
            <a:endParaRPr lang="en-US" altLang="ko-KR"/>
          </a:p>
          <a:p>
            <a:r>
              <a:rPr lang="en-US" altLang="ko-KR">
                <a:latin typeface="Lucida Console" panose="020B0609040504020204" pitchFamily="49" charset="0"/>
              </a:rPr>
              <a:t>scanf</a:t>
            </a:r>
            <a:r>
              <a:rPr lang="ko-KR" altLang="en-US"/>
              <a:t>의 인수로는 변수의 주소를 주어야 함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>
                <a:latin typeface="Lucida Console" panose="020B0609040504020204" pitchFamily="49" charset="0"/>
              </a:rPr>
              <a:t> x;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scanf("%d", x); 	// </a:t>
            </a:r>
            <a:r>
              <a:rPr lang="ko-KR" altLang="en-US">
                <a:latin typeface="Lucida Console" panose="020B0609040504020204" pitchFamily="49" charset="0"/>
              </a:rPr>
              <a:t>잘못됨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>
                <a:latin typeface="Lucida Console" panose="020B0609040504020204" pitchFamily="49" charset="0"/>
              </a:rPr>
              <a:t>scanf("%d", &amp;x);	// </a:t>
            </a:r>
            <a:r>
              <a:rPr lang="ko-KR" altLang="en-US">
                <a:latin typeface="Lucida Console" panose="020B0609040504020204" pitchFamily="49" charset="0"/>
              </a:rPr>
              <a:t>올바름</a:t>
            </a:r>
          </a:p>
          <a:p>
            <a:r>
              <a:rPr lang="en-US" altLang="ko-KR">
                <a:latin typeface="Lucida Console" panose="020B0609040504020204" pitchFamily="49" charset="0"/>
              </a:rPr>
              <a:t>scanf</a:t>
            </a:r>
            <a:r>
              <a:rPr lang="ko-KR" altLang="en-US"/>
              <a:t>로 </a:t>
            </a:r>
            <a:r>
              <a:rPr lang="en-US" altLang="ko-KR">
                <a:latin typeface="Lucida Console" panose="020B0609040504020204" pitchFamily="49" charset="0"/>
              </a:rPr>
              <a:t>double</a:t>
            </a:r>
            <a:r>
              <a:rPr lang="ko-KR" altLang="en-US"/>
              <a:t>형 데이터를 읽으려면 </a:t>
            </a:r>
            <a:r>
              <a:rPr lang="en-US" altLang="ko-KR" sz="2000">
                <a:latin typeface="Lucida Console" panose="020B0609040504020204" pitchFamily="49" charset="0"/>
              </a:rPr>
              <a:t>"%lf"</a:t>
            </a:r>
            <a:r>
              <a:rPr lang="ko-KR" altLang="en-US"/>
              <a:t>를 이용함</a:t>
            </a:r>
          </a:p>
          <a:p>
            <a:r>
              <a:rPr lang="en-US" altLang="ko-KR">
                <a:latin typeface="Lucida Console" panose="020B0609040504020204" pitchFamily="49" charset="0"/>
              </a:rPr>
              <a:t>scanf</a:t>
            </a:r>
            <a:r>
              <a:rPr lang="ko-KR" altLang="en-US"/>
              <a:t> 포맷 스트링 </a:t>
            </a:r>
            <a:r>
              <a:rPr lang="en-US" altLang="ko-KR">
                <a:latin typeface="Lucida Console" panose="020B0609040504020204" pitchFamily="49" charset="0"/>
              </a:rPr>
              <a:t>"%c"</a:t>
            </a:r>
            <a:r>
              <a:rPr lang="ko-KR" altLang="en-US"/>
              <a:t>는 공백을 건너뛰지 않음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" %c"</a:t>
            </a:r>
            <a:r>
              <a:rPr lang="ko-KR" altLang="en-US"/>
              <a:t>를 이용하거나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"%1s"</a:t>
            </a:r>
            <a:r>
              <a:rPr lang="ko-KR" altLang="en-US"/>
              <a:t>를 이용함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프로그래밍 실습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4.1  </a:t>
            </a:r>
            <a:r>
              <a:rPr lang="ko-KR" altLang="en-US"/>
              <a:t>전처리기 지시자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560C7D-C8C8-492B-B270-6C23D5FEBA09}" type="slidenum">
              <a:rPr lang="ko-KR" altLang="en-US"/>
              <a:pPr/>
              <a:t>40</a:t>
            </a:fld>
            <a:endParaRPr lang="en-US" altLang="ko-KR"/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1</a:t>
            </a:r>
            <a:r>
              <a:rPr lang="ko-KR" altLang="en-US"/>
              <a:t> 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2000" dirty="0"/>
              <a:t>세 정수 </a:t>
            </a:r>
            <a:r>
              <a:rPr lang="en-US" altLang="ko-KR" sz="2000" dirty="0"/>
              <a:t>a, b, c</a:t>
            </a:r>
            <a:r>
              <a:rPr lang="ko-KR" altLang="en-US" sz="2000" dirty="0"/>
              <a:t>를 입력 받은 후 </a:t>
            </a:r>
            <a:r>
              <a:rPr lang="en-US" altLang="ko-KR" sz="2000" dirty="0"/>
              <a:t>a</a:t>
            </a:r>
            <a:r>
              <a:rPr lang="ko-KR" altLang="en-US" sz="2000" dirty="0"/>
              <a:t>와 </a:t>
            </a:r>
            <a:r>
              <a:rPr lang="en-US" altLang="ko-KR" sz="2000" dirty="0"/>
              <a:t>b</a:t>
            </a:r>
            <a:r>
              <a:rPr lang="ko-KR" altLang="en-US" sz="2000" dirty="0"/>
              <a:t>의 합에서 </a:t>
            </a:r>
            <a:r>
              <a:rPr lang="en-US" altLang="ko-KR" sz="2000" dirty="0"/>
              <a:t>c</a:t>
            </a:r>
            <a:r>
              <a:rPr lang="ko-KR" altLang="en-US" sz="2000" dirty="0"/>
              <a:t>의 거듭제곱을 빼는 프로그램을 작성하라</a:t>
            </a:r>
            <a:r>
              <a:rPr lang="en-US" altLang="ko-KR" sz="2000" dirty="0"/>
              <a:t>. </a:t>
            </a:r>
            <a:r>
              <a:rPr lang="ko-KR" altLang="en-US" sz="2000" dirty="0"/>
              <a:t>거듭제곱은 </a:t>
            </a:r>
            <a:r>
              <a:rPr lang="en-US" altLang="ko-KR" sz="2000" dirty="0"/>
              <a:t>c * c</a:t>
            </a:r>
            <a:r>
              <a:rPr lang="ko-KR" altLang="en-US" sz="2000" dirty="0"/>
              <a:t>로 계산하면 된다</a:t>
            </a:r>
            <a:r>
              <a:rPr lang="en-US" altLang="ko-KR" sz="2000" dirty="0"/>
              <a:t>. </a:t>
            </a:r>
            <a:r>
              <a:rPr lang="ko-KR" altLang="en-US" sz="2000" dirty="0"/>
              <a:t>단 다음과 같은 내용의 헤더파일 </a:t>
            </a:r>
            <a:r>
              <a:rPr lang="en-US" altLang="ko-KR" sz="2000" dirty="0" err="1"/>
              <a:t>myLang.h</a:t>
            </a:r>
            <a:r>
              <a:rPr lang="ko-KR" altLang="en-US" sz="2000" dirty="0"/>
              <a:t>를 만들고 </a:t>
            </a:r>
          </a:p>
          <a:p>
            <a:pPr>
              <a:lnSpc>
                <a:spcPct val="90000"/>
              </a:lnSpc>
            </a:pPr>
            <a:endParaRPr lang="en-US" altLang="ko-KR" sz="2000" dirty="0"/>
          </a:p>
          <a:p>
            <a:pPr>
              <a:lnSpc>
                <a:spcPct val="90000"/>
              </a:lnSpc>
            </a:pPr>
            <a:endParaRPr lang="en-US" altLang="ko-KR" sz="2000" dirty="0"/>
          </a:p>
          <a:p>
            <a:pPr>
              <a:lnSpc>
                <a:spcPct val="90000"/>
              </a:lnSpc>
            </a:pPr>
            <a:endParaRPr lang="en-US" altLang="ko-KR" sz="2000" dirty="0"/>
          </a:p>
          <a:p>
            <a:pPr>
              <a:lnSpc>
                <a:spcPct val="90000"/>
              </a:lnSpc>
            </a:pPr>
            <a:endParaRPr lang="en-US" altLang="ko-KR" sz="2000" dirty="0"/>
          </a:p>
          <a:p>
            <a:pPr>
              <a:lnSpc>
                <a:spcPct val="90000"/>
              </a:lnSpc>
            </a:pPr>
            <a:endParaRPr lang="en-US" altLang="ko-KR" sz="2000" dirty="0"/>
          </a:p>
          <a:p>
            <a:pPr>
              <a:lnSpc>
                <a:spcPct val="90000"/>
              </a:lnSpc>
            </a:pPr>
            <a:endParaRPr lang="en-US" altLang="ko-KR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 sz="2000" dirty="0"/>
              <a:t>	이를 다음과 같이 </a:t>
            </a:r>
            <a:r>
              <a:rPr lang="en-US" altLang="ko-KR" sz="2000" dirty="0">
                <a:latin typeface="Lucida Console" panose="020B0609040504020204" pitchFamily="49" charset="0"/>
              </a:rPr>
              <a:t>#include</a:t>
            </a:r>
            <a:r>
              <a:rPr lang="ko-KR" altLang="en-US" sz="2000" dirty="0"/>
              <a:t>하여 사용하라</a:t>
            </a:r>
            <a:r>
              <a:rPr lang="en-US" altLang="ko-KR" sz="2000" dirty="0"/>
              <a:t>.</a:t>
            </a:r>
          </a:p>
          <a:p>
            <a:pPr lvl="1">
              <a:lnSpc>
                <a:spcPct val="90000"/>
              </a:lnSpc>
            </a:pPr>
            <a:endParaRPr lang="en-US" altLang="ko-KR" sz="1600" dirty="0"/>
          </a:p>
          <a:p>
            <a:pPr lvl="1">
              <a:lnSpc>
                <a:spcPct val="90000"/>
              </a:lnSpc>
            </a:pPr>
            <a:endParaRPr lang="en-US" altLang="ko-KR" sz="1600" dirty="0"/>
          </a:p>
          <a:p>
            <a:pPr>
              <a:lnSpc>
                <a:spcPct val="90000"/>
              </a:lnSpc>
            </a:pPr>
            <a:r>
              <a:rPr lang="ko-KR" altLang="en-US" sz="2000" dirty="0"/>
              <a:t>여러분의 프로그램에는 </a:t>
            </a:r>
            <a:r>
              <a:rPr lang="en-US" altLang="ko-KR" sz="2000" dirty="0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sz="2000" dirty="0"/>
              <a:t>, </a:t>
            </a:r>
            <a:r>
              <a:rPr lang="en-US" altLang="ko-KR" sz="2000" dirty="0">
                <a:latin typeface="Lucida Console" panose="020B0609040504020204" pitchFamily="49" charset="0"/>
              </a:rPr>
              <a:t>main</a:t>
            </a:r>
            <a:r>
              <a:rPr lang="en-US" altLang="ko-KR" sz="2000" dirty="0"/>
              <a:t>, </a:t>
            </a:r>
            <a:r>
              <a:rPr lang="en-US" altLang="ko-KR" sz="2000" dirty="0" err="1">
                <a:latin typeface="Lucida Console" panose="020B0609040504020204" pitchFamily="49" charset="0"/>
              </a:rPr>
              <a:t>scanf</a:t>
            </a:r>
            <a:r>
              <a:rPr lang="en-US" altLang="ko-KR" sz="2000" dirty="0"/>
              <a:t>, </a:t>
            </a:r>
            <a:r>
              <a:rPr lang="en-US" altLang="ko-KR" sz="2000" dirty="0" err="1">
                <a:latin typeface="Lucida Console" panose="020B0609040504020204" pitchFamily="49" charset="0"/>
              </a:rPr>
              <a:t>printf</a:t>
            </a:r>
            <a:r>
              <a:rPr lang="en-US" altLang="ko-KR" sz="2000" dirty="0"/>
              <a:t>, </a:t>
            </a:r>
            <a:r>
              <a:rPr lang="en-US" altLang="ko-KR" sz="2000" dirty="0">
                <a:latin typeface="Lucida Console" panose="020B0609040504020204" pitchFamily="49" charset="0"/>
              </a:rPr>
              <a:t>return</a:t>
            </a:r>
            <a:r>
              <a:rPr lang="en-US" altLang="ko-KR" sz="2000" dirty="0"/>
              <a:t> </a:t>
            </a:r>
            <a:r>
              <a:rPr lang="ko-KR" altLang="en-US" sz="2000" dirty="0"/>
              <a:t>등을 사용해서는 안 된다</a:t>
            </a:r>
            <a:r>
              <a:rPr lang="en-US" altLang="ko-KR" sz="2000" dirty="0"/>
              <a:t>. </a:t>
            </a:r>
            <a:r>
              <a:rPr lang="ko-KR" altLang="en-US" sz="2000" dirty="0"/>
              <a:t>대신 </a:t>
            </a:r>
            <a:r>
              <a:rPr lang="en-US" altLang="ko-KR" sz="2000" dirty="0" err="1"/>
              <a:t>myLang.h</a:t>
            </a:r>
            <a:r>
              <a:rPr lang="ko-KR" altLang="en-US" sz="2000" dirty="0"/>
              <a:t>에 정의된 </a:t>
            </a:r>
            <a:r>
              <a:rPr lang="en-US" altLang="ko-KR" sz="2000" dirty="0">
                <a:latin typeface="Lucida Console" panose="020B0609040504020204" pitchFamily="49" charset="0"/>
              </a:rPr>
              <a:t>#define</a:t>
            </a:r>
            <a:r>
              <a:rPr lang="en-US" altLang="ko-KR" sz="2000" dirty="0"/>
              <a:t> </a:t>
            </a:r>
            <a:r>
              <a:rPr lang="ko-KR" altLang="en-US" sz="2000" dirty="0"/>
              <a:t>상수를 이용하여 작성해야 한다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endParaRPr lang="en-US" altLang="ko-KR" sz="2000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B2817BA-81FF-4073-82B7-4601126FB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3" y="2365870"/>
            <a:ext cx="6552207" cy="189707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BFE23D2C-04D1-407F-8C4A-9F3AD0E06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113" y="4713686"/>
            <a:ext cx="6552207" cy="283929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2471B-FE69-4A5C-83DF-E1D99CFBE708}" type="slidenum">
              <a:rPr lang="ko-KR" altLang="en-US"/>
              <a:pPr/>
              <a:t>41</a:t>
            </a:fld>
            <a:endParaRPr lang="en-US" altLang="ko-KR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2</a:t>
            </a:r>
            <a:r>
              <a:rPr lang="ko-KR" altLang="en-US"/>
              <a:t> 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Low"/>
            <a:r>
              <a:rPr lang="ko-KR" altLang="en-US" dirty="0"/>
              <a:t>텍스트 내용을 간단히 암호화 하는 방법 중 </a:t>
            </a:r>
            <a:r>
              <a:rPr lang="ko-KR" altLang="en-US" dirty="0" err="1"/>
              <a:t>증분</a:t>
            </a:r>
            <a:r>
              <a:rPr lang="ko-KR" altLang="en-US" dirty="0"/>
              <a:t> </a:t>
            </a:r>
            <a:r>
              <a:rPr lang="en-US" altLang="ko-KR"/>
              <a:t>k</a:t>
            </a:r>
            <a:r>
              <a:rPr lang="ko-KR" altLang="en-US"/>
              <a:t> </a:t>
            </a:r>
            <a:r>
              <a:rPr lang="ko-KR" altLang="en-US" dirty="0"/>
              <a:t>알고리즘이 있다</a:t>
            </a:r>
            <a:r>
              <a:rPr lang="en-US" altLang="ko-KR" dirty="0"/>
              <a:t>. </a:t>
            </a:r>
            <a:r>
              <a:rPr lang="ko-KR" altLang="en-US" dirty="0"/>
              <a:t>이는 각 문자를 </a:t>
            </a:r>
            <a:r>
              <a:rPr lang="en-US" altLang="ko-KR" dirty="0"/>
              <a:t>k</a:t>
            </a:r>
            <a:r>
              <a:rPr lang="ko-KR" altLang="en-US" dirty="0"/>
              <a:t>문자 뒤의 문자로 변경하는 알고리즘이다</a:t>
            </a:r>
            <a:r>
              <a:rPr lang="en-US" altLang="ko-KR" dirty="0"/>
              <a:t>. </a:t>
            </a:r>
            <a:r>
              <a:rPr lang="ko-KR" altLang="en-US" dirty="0"/>
              <a:t>이 경우 문자들의 배열은 원형 형태로 배열되어 있다고 가정한다</a:t>
            </a:r>
            <a:r>
              <a:rPr lang="en-US" altLang="ko-KR" dirty="0"/>
              <a:t>. </a:t>
            </a:r>
            <a:r>
              <a:rPr lang="ko-KR" altLang="en-US" dirty="0"/>
              <a:t>즉 문자 </a:t>
            </a:r>
            <a:r>
              <a:rPr lang="en-US" altLang="ko-KR" dirty="0"/>
              <a:t>z </a:t>
            </a:r>
            <a:r>
              <a:rPr lang="ko-KR" altLang="en-US" dirty="0"/>
              <a:t>다음에는 </a:t>
            </a:r>
            <a:r>
              <a:rPr lang="en-US" altLang="ko-KR" dirty="0"/>
              <a:t>a</a:t>
            </a:r>
            <a:r>
              <a:rPr lang="ko-KR" altLang="en-US" dirty="0"/>
              <a:t>가 나타나고 문자 </a:t>
            </a:r>
            <a:r>
              <a:rPr lang="en-US" altLang="ko-KR" dirty="0"/>
              <a:t>Z </a:t>
            </a:r>
            <a:r>
              <a:rPr lang="ko-KR" altLang="en-US" dirty="0"/>
              <a:t>다음에는 </a:t>
            </a:r>
            <a:r>
              <a:rPr lang="en-US" altLang="ko-KR" dirty="0"/>
              <a:t>A</a:t>
            </a:r>
            <a:r>
              <a:rPr lang="ko-KR" altLang="en-US" dirty="0"/>
              <a:t>가 나타난다고 가정한다</a:t>
            </a:r>
            <a:r>
              <a:rPr lang="en-US" altLang="ko-KR" dirty="0"/>
              <a:t>. </a:t>
            </a:r>
            <a:r>
              <a:rPr lang="ko-KR" altLang="en-US" dirty="0"/>
              <a:t>정수 </a:t>
            </a:r>
            <a:r>
              <a:rPr lang="en-US" altLang="ko-KR" dirty="0"/>
              <a:t>k</a:t>
            </a:r>
            <a:r>
              <a:rPr lang="ko-KR" altLang="en-US" dirty="0"/>
              <a:t>와 문자 하나를 </a:t>
            </a:r>
            <a:r>
              <a:rPr lang="ko-KR" altLang="en-US" dirty="0" err="1"/>
              <a:t>입력받은</a:t>
            </a:r>
            <a:r>
              <a:rPr lang="ko-KR" altLang="en-US" dirty="0"/>
              <a:t> 후</a:t>
            </a:r>
            <a:r>
              <a:rPr lang="en-US" altLang="ko-KR" dirty="0"/>
              <a:t>, k-</a:t>
            </a:r>
            <a:r>
              <a:rPr lang="ko-KR" altLang="en-US" dirty="0"/>
              <a:t>증가 알고리즘대로 해당 문자를 암호화 하는 프로그램을 작성하라</a:t>
            </a:r>
            <a:r>
              <a:rPr lang="en-US" altLang="ko-KR" dirty="0"/>
              <a:t>.</a:t>
            </a:r>
          </a:p>
          <a:p>
            <a:pPr algn="justLow"/>
            <a:r>
              <a:rPr lang="ko-KR" altLang="en-US" dirty="0"/>
              <a:t>예</a:t>
            </a:r>
            <a:r>
              <a:rPr lang="en-US" altLang="ko-KR" dirty="0"/>
              <a:t>:</a:t>
            </a:r>
          </a:p>
          <a:p>
            <a:pPr lvl="1" algn="justLow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2 Z </a:t>
            </a:r>
            <a:r>
              <a:rPr lang="en-US" altLang="ko-KR" dirty="0">
                <a:latin typeface="Lucida Console" panose="020B0609040504020204" pitchFamily="49" charset="0"/>
                <a:sym typeface="Wingdings" panose="05000000000000000000" pitchFamily="2" charset="2"/>
              </a:rPr>
              <a:t> B</a:t>
            </a:r>
          </a:p>
          <a:p>
            <a:pPr lvl="1" algn="justLow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6 </a:t>
            </a:r>
            <a:r>
              <a:rPr lang="en-US" altLang="ko-KR" dirty="0" err="1">
                <a:latin typeface="Lucida Console" panose="020B0609040504020204" pitchFamily="49" charset="0"/>
              </a:rPr>
              <a:t>i</a:t>
            </a:r>
            <a:r>
              <a:rPr lang="en-US" altLang="ko-KR" dirty="0">
                <a:latin typeface="Lucida Console" panose="020B0609040504020204" pitchFamily="49" charset="0"/>
              </a:rPr>
              <a:t> </a:t>
            </a:r>
            <a:r>
              <a:rPr lang="en-US" altLang="ko-KR" dirty="0">
                <a:latin typeface="Lucida Console" panose="020B0609040504020204" pitchFamily="49" charset="0"/>
                <a:sym typeface="Wingdings" panose="05000000000000000000" pitchFamily="2" charset="2"/>
              </a:rPr>
              <a:t> o</a:t>
            </a:r>
          </a:p>
          <a:p>
            <a:pPr lvl="1" algn="justLow">
              <a:buFont typeface="Wingdings" panose="05000000000000000000" pitchFamily="2" charset="2"/>
              <a:buNone/>
            </a:pPr>
            <a:r>
              <a:rPr lang="en-US" altLang="ko-KR" dirty="0">
                <a:latin typeface="Lucida Console" panose="020B0609040504020204" pitchFamily="49" charset="0"/>
              </a:rPr>
              <a:t>9 p </a:t>
            </a:r>
            <a:r>
              <a:rPr lang="en-US" altLang="ko-KR" dirty="0">
                <a:latin typeface="Lucida Console" panose="020B0609040504020204" pitchFamily="49" charset="0"/>
                <a:sym typeface="Wingdings" panose="05000000000000000000" pitchFamily="2" charset="2"/>
              </a:rPr>
              <a:t> 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15DFFD-4B7C-409D-BEE2-E327EAAEE06F}" type="slidenum">
              <a:rPr lang="ko-KR" altLang="en-US"/>
              <a:pPr/>
              <a:t>5</a:t>
            </a:fld>
            <a:endParaRPr lang="en-US" altLang="ko-KR"/>
          </a:p>
        </p:txBody>
      </p:sp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전처리기 지시자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전처리기</a:t>
            </a:r>
            <a:r>
              <a:rPr lang="en-US" altLang="ko-KR"/>
              <a:t>(preprocessor)</a:t>
            </a:r>
          </a:p>
          <a:p>
            <a:pPr lvl="1"/>
            <a:r>
              <a:rPr lang="ko-KR" altLang="en-US"/>
              <a:t>컴파일러가 프로그램을 번역하기 </a:t>
            </a:r>
            <a:r>
              <a:rPr lang="en-US" altLang="ko-KR"/>
              <a:t>'</a:t>
            </a:r>
            <a:r>
              <a:rPr lang="ko-KR" altLang="en-US"/>
              <a:t>전</a:t>
            </a:r>
            <a:r>
              <a:rPr lang="en-US" altLang="ko-KR"/>
              <a:t>'</a:t>
            </a:r>
            <a:r>
              <a:rPr lang="ko-KR" altLang="en-US"/>
              <a:t>에 소스 프로그램을 </a:t>
            </a:r>
            <a:r>
              <a:rPr lang="en-US" altLang="ko-KR"/>
              <a:t>'</a:t>
            </a:r>
            <a:r>
              <a:rPr lang="ko-KR" altLang="en-US"/>
              <a:t>처리</a:t>
            </a:r>
            <a:r>
              <a:rPr lang="en-US" altLang="ko-KR"/>
              <a:t>'</a:t>
            </a:r>
            <a:r>
              <a:rPr lang="ko-KR" altLang="en-US"/>
              <a:t>하는 프로그램</a:t>
            </a:r>
          </a:p>
          <a:p>
            <a:r>
              <a:rPr lang="ko-KR" altLang="en-US"/>
              <a:t>전처리기 지시자</a:t>
            </a:r>
            <a:r>
              <a:rPr lang="en-US" altLang="ko-KR"/>
              <a:t>(preprocessor directive)</a:t>
            </a:r>
          </a:p>
          <a:p>
            <a:pPr lvl="1"/>
            <a:r>
              <a:rPr lang="ko-KR" altLang="en-US"/>
              <a:t>전처리기에게 특정 작업을 지시하는 유사명령어</a:t>
            </a:r>
          </a:p>
          <a:p>
            <a:pPr lvl="1"/>
            <a:r>
              <a:rPr lang="ko-KR" altLang="en-US"/>
              <a:t>실제로 실행 시간에 수행되는 명령어가 아님</a:t>
            </a:r>
            <a:endParaRPr lang="en-US" altLang="ko-KR"/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#</a:t>
            </a:r>
            <a:r>
              <a:rPr lang="ko-KR" altLang="en-US"/>
              <a:t>으로 시작함</a:t>
            </a:r>
          </a:p>
          <a:p>
            <a:r>
              <a:rPr lang="ko-KR" altLang="en-US"/>
              <a:t>중요한 전처리기 지시자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#include</a:t>
            </a:r>
            <a:r>
              <a:rPr lang="en-US" altLang="ko-KR"/>
              <a:t>: </a:t>
            </a:r>
            <a:r>
              <a:rPr lang="ko-KR" altLang="en-US"/>
              <a:t>다른 파일의 내용을 현재 파일에 포함시킴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#define</a:t>
            </a:r>
            <a:r>
              <a:rPr lang="en-US" altLang="ko-KR"/>
              <a:t>: </a:t>
            </a:r>
            <a:r>
              <a:rPr lang="ko-KR" altLang="en-US"/>
              <a:t>특정 단어를 다른 문자열로 바꿈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64F4FD-7987-4E46-B7CE-9DF50C69292F}" type="slidenum">
              <a:rPr lang="ko-KR" altLang="en-US"/>
              <a:pPr/>
              <a:t>6</a:t>
            </a:fld>
            <a:endParaRPr lang="en-US" altLang="ko-KR"/>
          </a:p>
        </p:txBody>
      </p:sp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#include</a:t>
            </a:r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파일 포함 지시자</a:t>
            </a:r>
          </a:p>
          <a:p>
            <a:r>
              <a:rPr lang="ko-KR" altLang="en-US"/>
              <a:t>헤더파일</a:t>
            </a:r>
            <a:r>
              <a:rPr lang="en-US" altLang="ko-KR"/>
              <a:t>(header file)</a:t>
            </a:r>
          </a:p>
          <a:p>
            <a:pPr lvl="1"/>
            <a:r>
              <a:rPr lang="ko-KR" altLang="en-US"/>
              <a:t>다른 파일에 포함시킬 목적으로 작성된 파일</a:t>
            </a:r>
          </a:p>
          <a:p>
            <a:pPr lvl="1"/>
            <a:r>
              <a:rPr lang="ko-KR" altLang="en-US"/>
              <a:t>인클루드 파일</a:t>
            </a:r>
            <a:r>
              <a:rPr lang="en-US" altLang="ko-KR"/>
              <a:t>(include file)</a:t>
            </a:r>
            <a:r>
              <a:rPr lang="ko-KR" altLang="en-US"/>
              <a:t>이라고도 함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B27DBAB-FC67-4BF2-BE8C-2355844B83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246" y="3058191"/>
            <a:ext cx="4895507" cy="36450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B77579-CBB6-4758-B628-9A49F5A815E4}" type="slidenum">
              <a:rPr lang="ko-KR" altLang="en-US"/>
              <a:pPr/>
              <a:t>7</a:t>
            </a:fld>
            <a:endParaRPr lang="en-US" altLang="ko-KR"/>
          </a:p>
        </p:txBody>
      </p:sp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헤더파일 종류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&lt;</a:t>
            </a:r>
            <a:r>
              <a:rPr lang="ko-KR" altLang="en-US"/>
              <a:t>표준 헤더파일</a:t>
            </a:r>
            <a:r>
              <a:rPr lang="en-US" altLang="ko-KR"/>
              <a:t>&gt;</a:t>
            </a:r>
          </a:p>
          <a:p>
            <a:pPr lvl="1"/>
            <a:r>
              <a:rPr lang="ko-KR" altLang="en-US"/>
              <a:t>시스템의 특별한 위치에 존재</a:t>
            </a:r>
          </a:p>
          <a:p>
            <a:r>
              <a:rPr lang="en-US" altLang="ko-KR"/>
              <a:t>"</a:t>
            </a:r>
            <a:r>
              <a:rPr lang="ko-KR" altLang="en-US"/>
              <a:t>일반 헤더파일</a:t>
            </a:r>
            <a:r>
              <a:rPr lang="en-US" altLang="ko-KR"/>
              <a:t>"</a:t>
            </a:r>
          </a:p>
          <a:p>
            <a:pPr lvl="1"/>
            <a:r>
              <a:rPr lang="ko-KR" altLang="en-US"/>
              <a:t>소스파일과 같은 위치에서 찾을 수 있는 파일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D0667E8-B4F5-4F54-9CBB-24BD3C5950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410" y="3078702"/>
            <a:ext cx="6181180" cy="35382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913" y="1447518"/>
            <a:ext cx="7848872" cy="5029482"/>
          </a:xfrm>
          <a:prstGeom prst="rect">
            <a:avLst/>
          </a:prstGeom>
        </p:spPr>
      </p:pic>
      <p:sp>
        <p:nvSpPr>
          <p:cNvPr id="11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267C68-D1C5-4E5A-B6DE-2395B92A30D2}" type="slidenum">
              <a:rPr lang="ko-KR" altLang="en-US"/>
              <a:pPr/>
              <a:t>8</a:t>
            </a:fld>
            <a:endParaRPr lang="en-US" altLang="ko-KR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변수 값 출력 프로그램</a:t>
            </a:r>
          </a:p>
        </p:txBody>
      </p:sp>
      <p:sp>
        <p:nvSpPr>
          <p:cNvPr id="352260" name="AutoShape 4"/>
          <p:cNvSpPr>
            <a:spLocks/>
          </p:cNvSpPr>
          <p:nvPr/>
        </p:nvSpPr>
        <p:spPr bwMode="auto">
          <a:xfrm>
            <a:off x="6444208" y="3169281"/>
            <a:ext cx="216024" cy="936550"/>
          </a:xfrm>
          <a:prstGeom prst="rightBrace">
            <a:avLst>
              <a:gd name="adj1" fmla="val 16667"/>
              <a:gd name="adj2" fmla="val 50000"/>
            </a:avLst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60363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539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이 부분을 별도의 </a:t>
            </a:r>
            <a:br>
              <a:rPr lang="en-US" altLang="ko-KR" sz="1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ko-KR" altLang="en-US" sz="1800" dirty="0" err="1">
                <a:latin typeface="Tahoma" panose="020B0604030504040204" pitchFamily="34" charset="0"/>
                <a:cs typeface="Tahoma" panose="020B0604030504040204" pitchFamily="34" charset="0"/>
              </a:rPr>
              <a:t>헤더파일로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 만들자</a:t>
            </a:r>
          </a:p>
        </p:txBody>
      </p:sp>
      <p:grpSp>
        <p:nvGrpSpPr>
          <p:cNvPr id="352264" name="Group 8"/>
          <p:cNvGrpSpPr>
            <a:grpSpLocks/>
          </p:cNvGrpSpPr>
          <p:nvPr/>
        </p:nvGrpSpPr>
        <p:grpSpPr bwMode="auto">
          <a:xfrm>
            <a:off x="1835695" y="2808918"/>
            <a:ext cx="4608513" cy="619125"/>
            <a:chOff x="1429" y="1907"/>
            <a:chExt cx="2630" cy="390"/>
          </a:xfrm>
        </p:grpSpPr>
        <p:sp>
          <p:nvSpPr>
            <p:cNvPr id="352261" name="Rectangle 5"/>
            <p:cNvSpPr>
              <a:spLocks noChangeArrowheads="1"/>
            </p:cNvSpPr>
            <p:nvPr/>
          </p:nvSpPr>
          <p:spPr bwMode="auto">
            <a:xfrm>
              <a:off x="1429" y="2115"/>
              <a:ext cx="589" cy="182"/>
            </a:xfrm>
            <a:prstGeom prst="rect">
              <a:avLst/>
            </a:prstGeom>
            <a:noFill/>
            <a:ln w="190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CFFD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2262" name="AutoShape 6"/>
            <p:cNvSpPr>
              <a:spLocks/>
            </p:cNvSpPr>
            <p:nvPr/>
          </p:nvSpPr>
          <p:spPr bwMode="auto">
            <a:xfrm>
              <a:off x="2610" y="1907"/>
              <a:ext cx="1449" cy="298"/>
            </a:xfrm>
            <a:prstGeom prst="accentCallout2">
              <a:avLst>
                <a:gd name="adj1" fmla="val 24162"/>
                <a:gd name="adj2" fmla="val -3315"/>
                <a:gd name="adj3" fmla="val 24162"/>
                <a:gd name="adj4" fmla="val -22083"/>
                <a:gd name="adj5" fmla="val 69801"/>
                <a:gd name="adj6" fmla="val -40856"/>
              </a:avLst>
            </a:prstGeom>
            <a:solidFill>
              <a:srgbClr val="BCEFEE"/>
            </a:solidFill>
            <a:ln w="190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ko-KR" altLang="en-US"/>
                <a:t>표준 헤더파일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2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2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4" y="1419695"/>
            <a:ext cx="4844652" cy="3175577"/>
          </a:xfrm>
          <a:prstGeom prst="rect">
            <a:avLst/>
          </a:prstGeom>
        </p:spPr>
      </p:pic>
      <p:sp>
        <p:nvSpPr>
          <p:cNvPr id="13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9F8B2F-92CC-47AA-8A68-E32B3E994D92}" type="slidenum">
              <a:rPr lang="ko-KR" altLang="en-US"/>
              <a:pPr/>
              <a:t>9</a:t>
            </a:fld>
            <a:endParaRPr lang="en-US" altLang="ko-KR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직접 작성한 헤더파일 </a:t>
            </a:r>
            <a:r>
              <a:rPr lang="en-US" altLang="ko-KR"/>
              <a:t>#include </a:t>
            </a:r>
            <a:r>
              <a:rPr lang="ko-KR" altLang="en-US"/>
              <a:t>예</a:t>
            </a:r>
          </a:p>
        </p:txBody>
      </p:sp>
      <p:sp>
        <p:nvSpPr>
          <p:cNvPr id="353290" name="AutoShape 10"/>
          <p:cNvSpPr>
            <a:spLocks/>
          </p:cNvSpPr>
          <p:nvPr/>
        </p:nvSpPr>
        <p:spPr bwMode="auto">
          <a:xfrm>
            <a:off x="4859338" y="1737190"/>
            <a:ext cx="3527425" cy="936625"/>
          </a:xfrm>
          <a:prstGeom prst="accentCallout2">
            <a:avLst>
              <a:gd name="adj1" fmla="val 12204"/>
              <a:gd name="adj2" fmla="val -2162"/>
              <a:gd name="adj3" fmla="val 12204"/>
              <a:gd name="adj4" fmla="val -35556"/>
              <a:gd name="adj5" fmla="val 117459"/>
              <a:gd name="adj6" fmla="val -73403"/>
            </a:avLst>
          </a:prstGeom>
          <a:solidFill>
            <a:srgbClr val="BCEFEE"/>
          </a:solidFill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따옴표로 묶은 일반 </a:t>
            </a:r>
            <a:r>
              <a:rPr lang="ko-KR" altLang="en-US" dirty="0" err="1">
                <a:latin typeface="Tahoma" panose="020B0604030504040204" pitchFamily="34" charset="0"/>
                <a:cs typeface="Tahoma" panose="020B0604030504040204" pitchFamily="34" charset="0"/>
              </a:rPr>
              <a:t>헤더파일이므로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dirty="0" err="1">
                <a:latin typeface="Tahoma" panose="020B0604030504040204" pitchFamily="34" charset="0"/>
                <a:cs typeface="Tahoma" panose="020B0604030504040204" pitchFamily="34" charset="0"/>
              </a:rPr>
              <a:t>x.h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는 </a:t>
            </a:r>
            <a:r>
              <a:rPr lang="en-US" altLang="ko-KR" dirty="0" err="1">
                <a:latin typeface="Tahoma" panose="020B0604030504040204" pitchFamily="34" charset="0"/>
                <a:cs typeface="Tahoma" panose="020B0604030504040204" pitchFamily="34" charset="0"/>
              </a:rPr>
              <a:t>include.c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와 같은 디렉터리에 있어야 함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2339756" y="2924947"/>
            <a:ext cx="6531093" cy="3528389"/>
            <a:chOff x="2339756" y="2924947"/>
            <a:chExt cx="6531093" cy="3528389"/>
          </a:xfrm>
        </p:grpSpPr>
        <p:grpSp>
          <p:nvGrpSpPr>
            <p:cNvPr id="15" name="그룹 14"/>
            <p:cNvGrpSpPr/>
            <p:nvPr/>
          </p:nvGrpSpPr>
          <p:grpSpPr>
            <a:xfrm>
              <a:off x="2339756" y="2924947"/>
              <a:ext cx="1656176" cy="3528389"/>
              <a:chOff x="2339756" y="2924947"/>
              <a:chExt cx="1656176" cy="3528389"/>
            </a:xfrm>
          </p:grpSpPr>
          <p:sp>
            <p:nvSpPr>
              <p:cNvPr id="353285" name="AutoShape 5"/>
              <p:cNvSpPr>
                <a:spLocks/>
              </p:cNvSpPr>
              <p:nvPr/>
            </p:nvSpPr>
            <p:spPr bwMode="auto">
              <a:xfrm flipH="1">
                <a:off x="3677327" y="4156981"/>
                <a:ext cx="318605" cy="2296355"/>
              </a:xfrm>
              <a:prstGeom prst="rightBrace">
                <a:avLst>
                  <a:gd name="adj1" fmla="val 69934"/>
                  <a:gd name="adj2" fmla="val 50000"/>
                </a:avLst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marL="360363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1pPr>
                <a:lvl2pPr marL="539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/>
                <a:endParaRPr lang="ko-KR" altLang="en-US" sz="18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cxnSp>
            <p:nvCxnSpPr>
              <p:cNvPr id="353288" name="AutoShape 8"/>
              <p:cNvCxnSpPr>
                <a:cxnSpLocks noChangeShapeType="1"/>
                <a:stCxn id="353285" idx="1"/>
              </p:cNvCxnSpPr>
              <p:nvPr/>
            </p:nvCxnSpPr>
            <p:spPr bwMode="auto">
              <a:xfrm flipH="1" flipV="1">
                <a:off x="2339756" y="2924947"/>
                <a:ext cx="1337571" cy="2380212"/>
              </a:xfrm>
              <a:prstGeom prst="bentConnector4">
                <a:avLst>
                  <a:gd name="adj1" fmla="val 32786"/>
                  <a:gd name="adj2" fmla="val 99991"/>
                </a:avLst>
              </a:prstGeom>
              <a:noFill/>
              <a:ln w="19050">
                <a:solidFill>
                  <a:srgbClr val="FF3300"/>
                </a:solidFill>
                <a:miter lim="800000"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5936" y="4156981"/>
              <a:ext cx="4874913" cy="22963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3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3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3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3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90" grpId="0" animBg="1"/>
    </p:bldLst>
  </p:timing>
</p:sld>
</file>

<file path=ppt/theme/theme1.xml><?xml version="1.0" encoding="utf-8"?>
<a:theme xmlns:a="http://schemas.openxmlformats.org/drawingml/2006/main" name="2_모자이크">
  <a:themeElements>
    <a:clrScheme name="2_모자이크 11">
      <a:dk1>
        <a:srgbClr val="000000"/>
      </a:dk1>
      <a:lt1>
        <a:srgbClr val="FFFFFF"/>
      </a:lt1>
      <a:dk2>
        <a:srgbClr val="000000"/>
      </a:dk2>
      <a:lt2>
        <a:srgbClr val="779F92"/>
      </a:lt2>
      <a:accent1>
        <a:srgbClr val="33CCCC"/>
      </a:accent1>
      <a:accent2>
        <a:srgbClr val="9DC2D7"/>
      </a:accent2>
      <a:accent3>
        <a:srgbClr val="FFFF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CCCCFF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7F5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7F5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4137</TotalTime>
  <Words>1845</Words>
  <Application>Microsoft Office PowerPoint</Application>
  <PresentationFormat>화면 슬라이드 쇼(4:3)</PresentationFormat>
  <Paragraphs>328</Paragraphs>
  <Slides>41</Slides>
  <Notes>34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49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Chap 04  입출력 및 전처리 </vt:lpstr>
      <vt:lpstr>이 장의 내용 </vt:lpstr>
      <vt:lpstr>4.1  전처리기 지시자</vt:lpstr>
      <vt:lpstr>전처리기 지시자</vt:lpstr>
      <vt:lpstr>#include</vt:lpstr>
      <vt:lpstr>헤더파일 종류</vt:lpstr>
      <vt:lpstr>변수 값 출력 프로그램</vt:lpstr>
      <vt:lpstr>직접 작성한 헤더파일 #include 예</vt:lpstr>
      <vt:lpstr>#define</vt:lpstr>
      <vt:lpstr>4.2  표준입출력</vt:lpstr>
      <vt:lpstr>표준입출력</vt:lpstr>
      <vt:lpstr>표준 라이브러리</vt:lpstr>
      <vt:lpstr>printf: 형식에 맞는 출력</vt:lpstr>
      <vt:lpstr>printf 포맷 스트링</vt:lpstr>
      <vt:lpstr>printf 출력 폭 지정</vt:lpstr>
      <vt:lpstr>printf 정밀도 지정</vt:lpstr>
      <vt:lpstr>scanf: 형식에 맞는 입력</vt:lpstr>
      <vt:lpstr>scanf에서 주의할 점</vt:lpstr>
      <vt:lpstr>scanf 포맷 스트링</vt:lpstr>
      <vt:lpstr>포인터는 보관함 열쇠</vt:lpstr>
      <vt:lpstr>getchar, putchar: 문자 입출력</vt:lpstr>
      <vt:lpstr>char.c: ASCII 코드 출력</vt:lpstr>
      <vt:lpstr>putchar.c</vt:lpstr>
      <vt:lpstr>이스케이프 시퀀스</vt:lpstr>
      <vt:lpstr>escape.c</vt:lpstr>
      <vt:lpstr>이스케이프 시퀀스는 한 글자</vt:lpstr>
      <vt:lpstr>줄 단위 입출력</vt:lpstr>
      <vt:lpstr>4.3  버퍼</vt:lpstr>
      <vt:lpstr>입출력 버퍼</vt:lpstr>
      <vt:lpstr>입력 버퍼</vt:lpstr>
      <vt:lpstr>scanf가 공백을 건너뛰는 습성</vt:lpstr>
      <vt:lpstr>버퍼 관련 용어</vt:lpstr>
      <vt:lpstr>Key Point</vt:lpstr>
      <vt:lpstr>Key Point 1</vt:lpstr>
      <vt:lpstr>Key Point 2</vt:lpstr>
      <vt:lpstr>요약</vt:lpstr>
      <vt:lpstr>주의사항 요약</vt:lpstr>
      <vt:lpstr>프로그래밍 실습</vt:lpstr>
      <vt:lpstr>▶ 프로그래밍 실습 1 </vt:lpstr>
      <vt:lpstr>▶ 프로그래밍 실습 2 </vt:lpstr>
    </vt:vector>
  </TitlesOfParts>
  <Company>부산대학교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 입출력과 전처리</dc:title>
  <dc:creator>우균</dc:creator>
  <cp:lastModifiedBy>인피니티북스 편집부</cp:lastModifiedBy>
  <cp:revision>216</cp:revision>
  <cp:lastPrinted>1995-10-08T01:49:42Z</cp:lastPrinted>
  <dcterms:created xsi:type="dcterms:W3CDTF">1995-11-01T10:23:08Z</dcterms:created>
  <dcterms:modified xsi:type="dcterms:W3CDTF">2020-09-21T01:00:14Z</dcterms:modified>
</cp:coreProperties>
</file>