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4"/>
  </p:sldMasterIdLst>
  <p:notesMasterIdLst>
    <p:notesMasterId r:id="rId62"/>
  </p:notesMasterIdLst>
  <p:handoutMasterIdLst>
    <p:handoutMasterId r:id="rId63"/>
  </p:handoutMasterIdLst>
  <p:sldIdLst>
    <p:sldId id="403" r:id="rId5"/>
    <p:sldId id="291" r:id="rId6"/>
    <p:sldId id="352" r:id="rId7"/>
    <p:sldId id="392" r:id="rId8"/>
    <p:sldId id="353" r:id="rId9"/>
    <p:sldId id="430" r:id="rId10"/>
    <p:sldId id="354" r:id="rId11"/>
    <p:sldId id="358" r:id="rId12"/>
    <p:sldId id="359" r:id="rId13"/>
    <p:sldId id="433" r:id="rId14"/>
    <p:sldId id="360" r:id="rId15"/>
    <p:sldId id="361" r:id="rId16"/>
    <p:sldId id="401" r:id="rId17"/>
    <p:sldId id="431" r:id="rId18"/>
    <p:sldId id="434" r:id="rId19"/>
    <p:sldId id="405" r:id="rId20"/>
    <p:sldId id="407" r:id="rId21"/>
    <p:sldId id="435" r:id="rId22"/>
    <p:sldId id="436" r:id="rId23"/>
    <p:sldId id="437" r:id="rId24"/>
    <p:sldId id="438" r:id="rId25"/>
    <p:sldId id="439" r:id="rId26"/>
    <p:sldId id="440" r:id="rId27"/>
    <p:sldId id="441" r:id="rId28"/>
    <p:sldId id="442" r:id="rId29"/>
    <p:sldId id="443" r:id="rId30"/>
    <p:sldId id="444" r:id="rId31"/>
    <p:sldId id="445" r:id="rId32"/>
    <p:sldId id="446" r:id="rId33"/>
    <p:sldId id="447" r:id="rId34"/>
    <p:sldId id="448" r:id="rId35"/>
    <p:sldId id="449" r:id="rId36"/>
    <p:sldId id="393" r:id="rId37"/>
    <p:sldId id="364" r:id="rId38"/>
    <p:sldId id="409" r:id="rId39"/>
    <p:sldId id="365" r:id="rId40"/>
    <p:sldId id="366" r:id="rId41"/>
    <p:sldId id="410" r:id="rId42"/>
    <p:sldId id="411" r:id="rId43"/>
    <p:sldId id="412" r:id="rId44"/>
    <p:sldId id="423" r:id="rId45"/>
    <p:sldId id="424" r:id="rId46"/>
    <p:sldId id="425" r:id="rId47"/>
    <p:sldId id="428" r:id="rId48"/>
    <p:sldId id="429" r:id="rId49"/>
    <p:sldId id="450" r:id="rId50"/>
    <p:sldId id="426" r:id="rId51"/>
    <p:sldId id="422" r:id="rId52"/>
    <p:sldId id="376" r:id="rId53"/>
    <p:sldId id="371" r:id="rId54"/>
    <p:sldId id="378" r:id="rId55"/>
    <p:sldId id="379" r:id="rId56"/>
    <p:sldId id="399" r:id="rId57"/>
    <p:sldId id="389" r:id="rId58"/>
    <p:sldId id="400" r:id="rId59"/>
    <p:sldId id="390" r:id="rId60"/>
    <p:sldId id="391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00CC"/>
    <a:srgbClr val="FF00FF"/>
    <a:srgbClr val="008000"/>
    <a:srgbClr val="FF6600"/>
    <a:srgbClr val="990000"/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524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41.xml"/><Relationship Id="rId3" Type="http://schemas.openxmlformats.org/officeDocument/2006/relationships/slide" Target="slides/slide15.xml"/><Relationship Id="rId7" Type="http://schemas.openxmlformats.org/officeDocument/2006/relationships/slide" Target="slides/slide37.xml"/><Relationship Id="rId2" Type="http://schemas.openxmlformats.org/officeDocument/2006/relationships/slide" Target="slides/slide4.xml"/><Relationship Id="rId1" Type="http://schemas.openxmlformats.org/officeDocument/2006/relationships/slide" Target="slides/slide2.xml"/><Relationship Id="rId6" Type="http://schemas.openxmlformats.org/officeDocument/2006/relationships/slide" Target="slides/slide36.xml"/><Relationship Id="rId11" Type="http://schemas.openxmlformats.org/officeDocument/2006/relationships/slide" Target="slides/slide55.xml"/><Relationship Id="rId5" Type="http://schemas.openxmlformats.org/officeDocument/2006/relationships/slide" Target="slides/slide33.xml"/><Relationship Id="rId10" Type="http://schemas.openxmlformats.org/officeDocument/2006/relationships/slide" Target="slides/slide53.xml"/><Relationship Id="rId4" Type="http://schemas.openxmlformats.org/officeDocument/2006/relationships/slide" Target="slides/slide21.xml"/><Relationship Id="rId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E25E433-AB31-4378-A93B-342905CA9A0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8D12EB1-3606-434B-B7E9-FE790D5F130C}" type="slidenum">
              <a:rPr lang="ko-KR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7CDBA61-9A27-434B-9B1B-B27522122E1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E64DD1B-95D7-4E15-BE19-AD1883C457F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D3CEA12-4166-4FB8-9E89-5BB58B8E53E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5A84B0E-8E15-486F-B1F7-D1F7B3E4F2B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F46384D-7798-4A3D-8212-3B9A41B2DC7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8D6BDB6-7188-4AE3-8C58-43230DD9182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9F1C87A-B06A-48BA-B44C-1A4D1B49ED5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3DEF633-7A29-47F7-811A-5968F41CA8C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933CBF0-CFF2-4B54-9330-402B393B60F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56FDDC1-3F7F-4F6D-BDF1-E474F20CB10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BE851AC-B269-44EF-8651-47D2DD7A07B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877E81C-7B0F-4D19-91C0-2646AB06797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D622298-B5FD-438D-818F-2CC3CE6CB91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D9591BC-1955-42C0-B974-2066DD8A610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EC816D4-20AE-41BE-A1A3-A3B3ECE1F4D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E758C8C-D603-4FA2-B998-C3821CD991F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2882A5C-DDA5-427C-B4D5-F09010E3E0E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4992596-0DFB-4F3D-A86B-77812D898B4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5230D88-14E3-4107-835D-179ACB9E6F6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A26284A-1F83-4719-87D1-1310A23B1A0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55E170C-7F14-4B8F-9B34-590BD358404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11A1A99-3937-4F16-A362-A0D7A7BE654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CA96A19-0299-48DD-B602-61E72563259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86454E3B-4DF4-4260-BF45-BF0C5718827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98D6133-39A7-47B4-B33D-EB868280C6E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EA15F9C-9481-45EC-8444-F9430959A21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7CB128E-D1AD-4660-9FC5-D0C2A5BA2C4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E9D377E-6752-42A8-B5C9-19811FF4119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81EBCBB-61FE-49A5-A1C1-47110FA9551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3150F4A-D4E4-4FF8-80CD-308124AE1E5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C9BA29D-C673-4100-96F4-083D08F3AD7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89075D6-823A-4D22-8863-2B8C49CB6A5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55DFE79-DCF4-40F2-90FE-1FEB2EA41C8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FC09491-CDD6-44F7-BEBC-A46C6DC58D9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8B6B0AE-3FFF-46E7-B911-B2FF9ED7548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38AD3E0-5036-48F5-B847-8B123376038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1027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6" name="Group 1028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7" name="Rectangle 1029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8" name="Group 1030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9" name="Group 1031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11" name="Rectangle 1032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2" name="Rectangle 103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3" name="Rectangle 1034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4" name="Rectangle 1035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5" name="Rectangle 10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6" name="Rectangle 1037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7" name="Rectangle 103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8" name="Rectangle 1039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" name="Rectangle 1040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19" name="Rectangle 1041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ahoma" panose="020B0604030504040204" pitchFamily="34" charset="0"/>
            </a:endParaRPr>
          </a:p>
        </p:txBody>
      </p:sp>
      <p:grpSp>
        <p:nvGrpSpPr>
          <p:cNvPr id="20" name="Group 104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Rectangle 1048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22" name="Group 1049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23" name="Rectangle 1050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24" name="Group 1051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5" name="Group 1052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7" name="Rectangle 1053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" name="Rectangle 105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" name="Rectangle 1055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" name="Rectangle 105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" name="Rectangle 1057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" name="Rectangle 1058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" name="Rectangle 105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" name="Rectangle 1060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26" name="Rectangle 1061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5" name="Group 106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" name="Rectangle 106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37" name="Group 106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8" name="Rectangle 106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grpSp>
            <p:nvGrpSpPr>
              <p:cNvPr id="39" name="Group 106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40" name="Group 106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42" name="Rectangle 106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3" name="Rectangle 106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4" name="Rectangle 107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5" name="Rectangle 107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6" name="Rectangle 107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7" name="Rectangle 107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8" name="Rectangle 107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9" name="Rectangle 107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</p:grpSp>
            <p:sp>
              <p:nvSpPr>
                <p:cNvPr id="41" name="Rectangle 107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맑은 고딕" panose="020B0503020000020004" pitchFamily="50" charset="-127"/>
                    <a:ea typeface="맑은 고딕" panose="020B0503020000020004" pitchFamily="50" charset="-127"/>
                  </a:endParaRPr>
                </a:p>
              </p:txBody>
            </p:sp>
          </p:grpSp>
        </p:grpSp>
      </p:grpSp>
      <p:sp>
        <p:nvSpPr>
          <p:cNvPr id="323605" name="Rectangle 1045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1046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50" name="Rectangle 104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1" name="Rectangle 104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" name="Rectangle 104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E60D8C70-43F3-41FC-B053-4A9F8D1EDD4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80833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257FE-A0D5-4DDD-A108-FB88467EF1A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5648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79BE9-8E05-4342-91FD-A4457151824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31000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9366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5DD90-1E38-451D-836E-B72D36392D3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7912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56AEF-FDE0-452F-BB78-BCBF9383EF0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943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22025-73F1-4BE6-9269-5B77C20FB43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813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6396-BFFA-4A6B-B7BD-70B082BF9C4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03639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99EDB-FEA4-4E38-AC37-F89E6DA7FBA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44532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948F7-97A2-448D-925F-45A260540C1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43738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79B7A-B121-4C2B-920E-23F2A309C9C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85329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78A6C-5D90-4C65-8DF4-C4CF2529D90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6396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95C9D-970A-45BE-9433-E5AE5A2CA25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70843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latin typeface="굴림" panose="020B0600000101010101" pitchFamily="50" charset="-127"/>
              </a:defRPr>
            </a:lvl1pPr>
          </a:lstStyle>
          <a:p>
            <a:pPr>
              <a:defRPr/>
            </a:pPr>
            <a:fld id="{4A9B236C-926F-4046-BB38-E94B4ACB572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</p:sldLayoutIdLst>
  <p:hf hdr="0" ftr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6596813-A5E4-4283-9410-41BDE2225F6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 대입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/>
              <a:t>구조체 대입</a:t>
            </a:r>
            <a:endParaRPr lang="en-US" altLang="ko-KR" dirty="0"/>
          </a:p>
          <a:p>
            <a:pPr lvl="1" eaLnBrk="1" hangingPunct="1">
              <a:defRPr/>
            </a:pPr>
            <a:r>
              <a:rPr lang="ko-KR" altLang="en-US" dirty="0"/>
              <a:t>같은 </a:t>
            </a:r>
            <a:r>
              <a:rPr lang="ko-KR" altLang="en-US" dirty="0" err="1"/>
              <a:t>자료형의</a:t>
            </a:r>
            <a:r>
              <a:rPr lang="ko-KR" altLang="en-US" dirty="0"/>
              <a:t> 구조체 변수간의 대입이 가능하며 </a:t>
            </a:r>
          </a:p>
          <a:p>
            <a:pPr lvl="1" eaLnBrk="1" hangingPunct="1">
              <a:defRPr/>
            </a:pPr>
            <a:r>
              <a:rPr lang="ko-KR" altLang="en-US" dirty="0"/>
              <a:t>이 경우 모든 멤버가 한번에 대입된다</a:t>
            </a:r>
            <a:r>
              <a:rPr lang="en-US" altLang="ko-KR" dirty="0"/>
              <a:t>. </a:t>
            </a:r>
            <a:endParaRPr lang="ko-KR" altLang="en-US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</a:t>
            </a:r>
            <a:r>
              <a:rPr lang="ko-KR" altLang="en-US" sz="2000" dirty="0"/>
              <a:t>구조체</a:t>
            </a:r>
            <a:r>
              <a:rPr lang="en-US" altLang="ko-KR" sz="2000" dirty="0"/>
              <a:t>_</a:t>
            </a:r>
            <a:r>
              <a:rPr lang="ko-KR" altLang="en-US" sz="2000" dirty="0"/>
              <a:t>변수</a:t>
            </a:r>
            <a:r>
              <a:rPr lang="en-US" altLang="ko-KR" sz="2000" dirty="0"/>
              <a:t>1 = </a:t>
            </a:r>
            <a:r>
              <a:rPr lang="ko-KR" altLang="en-US" sz="2000" dirty="0"/>
              <a:t>구조체</a:t>
            </a:r>
            <a:r>
              <a:rPr lang="en-US" altLang="ko-KR" sz="2000" dirty="0"/>
              <a:t>_</a:t>
            </a:r>
            <a:r>
              <a:rPr lang="ko-KR" altLang="en-US" sz="2000" dirty="0"/>
              <a:t>변수</a:t>
            </a:r>
            <a:r>
              <a:rPr lang="en-US" altLang="ko-KR" sz="2000" dirty="0"/>
              <a:t>2;</a:t>
            </a:r>
            <a:endParaRPr lang="en-US" altLang="ko-KR" sz="2000" dirty="0">
              <a:solidFill>
                <a:srgbClr val="FF6600"/>
              </a:solidFill>
            </a:endParaRPr>
          </a:p>
          <a:p>
            <a:pPr lvl="3" eaLnBrk="1" hangingPunct="1">
              <a:defRPr/>
            </a:pPr>
            <a:endParaRPr lang="en-US" altLang="ko-KR" dirty="0"/>
          </a:p>
          <a:p>
            <a:pPr eaLnBrk="1" hangingPunct="1">
              <a:defRPr/>
            </a:pPr>
            <a:r>
              <a:rPr lang="ko-KR" altLang="en-US" dirty="0"/>
              <a:t>예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0000CC"/>
                </a:solidFill>
              </a:rPr>
              <a:t>struct</a:t>
            </a:r>
            <a:r>
              <a:rPr lang="nl-NL" altLang="ko-KR" dirty="0">
                <a:solidFill>
                  <a:srgbClr val="000000"/>
                </a:solidFill>
              </a:rPr>
              <a:t> student s1, s2;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nl-NL" altLang="ko-KR" dirty="0">
                <a:solidFill>
                  <a:srgbClr val="000000"/>
                </a:solidFill>
              </a:rPr>
              <a:t>...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nl-NL" altLang="ko-KR" dirty="0">
                <a:solidFill>
                  <a:srgbClr val="000000"/>
                </a:solidFill>
              </a:rPr>
              <a:t>s2 = s1;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990B5C1-3266-47A1-92F0-6A934817406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구조체의</a:t>
            </a:r>
            <a:r>
              <a:rPr lang="en-US" altLang="ko-KR">
                <a:solidFill>
                  <a:srgbClr val="000000"/>
                </a:solidFill>
              </a:rPr>
              <a:t> </a:t>
            </a:r>
            <a:r>
              <a:rPr lang="ko-KR" altLang="en-US">
                <a:solidFill>
                  <a:srgbClr val="000000"/>
                </a:solidFill>
              </a:rPr>
              <a:t>멤버 사용 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구조체 변수에 포함된 멤버 변수에 접근하기 위해서 </a:t>
            </a:r>
            <a:r>
              <a:rPr lang="ko-KR" altLang="en-US">
                <a:solidFill>
                  <a:srgbClr val="FF0000"/>
                </a:solidFill>
              </a:rPr>
              <a:t>점 연산자</a:t>
            </a:r>
            <a:r>
              <a:rPr lang="ko-KR" altLang="en-US"/>
              <a:t>를 사용한다</a:t>
            </a:r>
            <a:r>
              <a:rPr lang="en-US" altLang="ko-KR"/>
              <a:t>. </a:t>
            </a:r>
          </a:p>
          <a:p>
            <a:pPr eaLnBrk="1" hangingPunct="1"/>
            <a:r>
              <a:rPr lang="ko-KR" altLang="en-US"/>
              <a:t>구문 형식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ko-KR" altLang="en-US"/>
              <a:t>	</a:t>
            </a:r>
            <a:r>
              <a:rPr lang="ko-KR" altLang="en-US" sz="2000"/>
              <a:t>구조체변수</a:t>
            </a:r>
            <a:r>
              <a:rPr lang="en-US" altLang="ko-KR" sz="2000"/>
              <a:t>.</a:t>
            </a:r>
            <a:r>
              <a:rPr lang="ko-KR" altLang="en-US" sz="2000"/>
              <a:t>멤버명</a:t>
            </a:r>
            <a:r>
              <a:rPr lang="ko-KR" altLang="en-US"/>
              <a:t> </a:t>
            </a:r>
          </a:p>
          <a:p>
            <a:pPr eaLnBrk="1" hangingPunct="1"/>
            <a:r>
              <a:rPr lang="ko-KR" altLang="en-US"/>
              <a:t>예</a:t>
            </a:r>
          </a:p>
        </p:txBody>
      </p:sp>
      <p:pic>
        <p:nvPicPr>
          <p:cNvPr id="23558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843338"/>
            <a:ext cx="45910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74CA2A2-0B39-4F3D-8254-227EFF2A52C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5605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2560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0975"/>
            <a:ext cx="7948612" cy="612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276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2765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DC41D9-E869-4FDE-9A61-AA200D7FCED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765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2875"/>
            <a:ext cx="80010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44D9077-6F87-406D-B821-88F1FC6E92E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 자료형의 이름</a:t>
            </a: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형정의</a:t>
            </a:r>
            <a:r>
              <a:rPr lang="en-US" altLang="ko-KR"/>
              <a:t>(typedef)</a:t>
            </a:r>
            <a:r>
              <a:rPr lang="ko-KR" altLang="en-US"/>
              <a:t> 사용하여 구조체 자료형 이름 정의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typedef struct</a:t>
            </a:r>
            <a:r>
              <a:rPr lang="en-US" altLang="ko-KR"/>
              <a:t>  {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 </a:t>
            </a: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id; 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 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name[20];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 </a:t>
            </a:r>
            <a:r>
              <a:rPr lang="en-US" altLang="ko-KR">
                <a:solidFill>
                  <a:srgbClr val="0000CC"/>
                </a:solidFill>
              </a:rPr>
              <a:t>float</a:t>
            </a:r>
            <a:r>
              <a:rPr lang="en-US" altLang="ko-KR"/>
              <a:t> GPA;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} STUD; </a:t>
            </a:r>
          </a:p>
          <a:p>
            <a:pPr eaLnBrk="1" hangingPunct="1"/>
            <a:endParaRPr lang="en-US" altLang="ko-KR"/>
          </a:p>
          <a:p>
            <a:pPr eaLnBrk="1" hangingPunct="1"/>
            <a:r>
              <a:rPr lang="ko-KR" altLang="en-US"/>
              <a:t>구조체 형 변수선언</a:t>
            </a:r>
            <a:r>
              <a:rPr lang="en-US" altLang="ko-KR"/>
              <a:t>   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STUD s1, s2; </a:t>
            </a:r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12.2 </a:t>
            </a:r>
            <a:r>
              <a:rPr lang="ko-KR" altLang="en-US">
                <a:solidFill>
                  <a:srgbClr val="000000"/>
                </a:solidFill>
              </a:rPr>
              <a:t>구조체와 포인터 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D4237FB-EBC5-4F05-BCAE-66769FDAD02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 포인터 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>
                <a:solidFill>
                  <a:srgbClr val="FF3300"/>
                </a:solidFill>
              </a:rPr>
              <a:t>구조체에 대한 포인터를 이용하여 구조체 참조 가능</a:t>
            </a:r>
            <a:r>
              <a:rPr lang="ko-KR" altLang="en-US" dirty="0"/>
              <a:t> </a:t>
            </a:r>
          </a:p>
          <a:p>
            <a:pPr eaLnBrk="1" hangingPunct="1">
              <a:defRPr/>
            </a:pPr>
            <a:r>
              <a:rPr lang="ko-KR" altLang="en-US" dirty="0"/>
              <a:t>구조체 포인터 변수 선언 형식</a:t>
            </a:r>
            <a:endParaRPr lang="en-US" altLang="ko-KR" dirty="0"/>
          </a:p>
          <a:p>
            <a:pPr lvl="4" eaLnBrk="1" hangingPunct="1">
              <a:defRPr/>
            </a:pPr>
            <a:endParaRPr lang="en-US" altLang="ko-KR" dirty="0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0000CC"/>
                </a:solidFill>
              </a:rPr>
              <a:t>struct</a:t>
            </a:r>
            <a:r>
              <a:rPr lang="en-US" altLang="ko-KR" dirty="0">
                <a:solidFill>
                  <a:srgbClr val="0000CC"/>
                </a:solidFill>
              </a:rPr>
              <a:t> </a:t>
            </a:r>
            <a:r>
              <a:rPr lang="ko-KR" altLang="en-US" dirty="0" err="1"/>
              <a:t>구조체명</a:t>
            </a:r>
            <a:r>
              <a:rPr lang="ko-KR" altLang="en-US" dirty="0"/>
              <a:t>  *</a:t>
            </a:r>
            <a:r>
              <a:rPr lang="ko-KR" altLang="en-US" dirty="0" err="1"/>
              <a:t>포인터명</a:t>
            </a:r>
            <a:r>
              <a:rPr lang="en-US" altLang="ko-KR" dirty="0"/>
              <a:t>;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endParaRPr lang="en-US" altLang="ko-KR" dirty="0">
              <a:solidFill>
                <a:srgbClr val="FF3300"/>
              </a:solidFill>
            </a:endParaRPr>
          </a:p>
          <a:p>
            <a:pPr eaLnBrk="1" hangingPunct="1">
              <a:defRPr/>
            </a:pPr>
            <a:r>
              <a:rPr lang="ko-KR" altLang="en-US" dirty="0"/>
              <a:t>예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nl-NL" altLang="ko-KR" sz="1800" dirty="0">
                <a:solidFill>
                  <a:srgbClr val="000000"/>
                </a:solidFill>
              </a:rPr>
              <a:t>      </a:t>
            </a:r>
            <a:r>
              <a:rPr lang="en-US" altLang="ko-KR" sz="2000" dirty="0" err="1">
                <a:solidFill>
                  <a:srgbClr val="0000CC"/>
                </a:solidFill>
              </a:rPr>
              <a:t>struct</a:t>
            </a:r>
            <a:r>
              <a:rPr lang="nl-NL" altLang="ko-KR" sz="2000" dirty="0">
                <a:solidFill>
                  <a:srgbClr val="000000"/>
                </a:solidFill>
              </a:rPr>
              <a:t> student stud1, *p;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ko-KR" sz="2000" dirty="0">
                <a:solidFill>
                  <a:srgbClr val="000000"/>
                </a:solidFill>
              </a:rPr>
              <a:t>      p = &amp;stud1;</a:t>
            </a:r>
          </a:p>
        </p:txBody>
      </p:sp>
      <p:pic>
        <p:nvPicPr>
          <p:cNvPr id="3277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157788"/>
            <a:ext cx="4679950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6FFD536-EB85-4C4D-98C1-0370B2979A9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 포인터 사용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dirty="0">
                <a:solidFill>
                  <a:srgbClr val="FF3300"/>
                </a:solidFill>
              </a:rPr>
              <a:t>*p</a:t>
            </a:r>
            <a:r>
              <a:rPr lang="ko-KR" altLang="en-US" dirty="0">
                <a:solidFill>
                  <a:srgbClr val="FF3300"/>
                </a:solidFill>
              </a:rPr>
              <a:t>는 </a:t>
            </a:r>
            <a:r>
              <a:rPr lang="en-US" altLang="ko-KR" dirty="0">
                <a:solidFill>
                  <a:srgbClr val="FF3300"/>
                </a:solidFill>
              </a:rPr>
              <a:t>p</a:t>
            </a:r>
            <a:r>
              <a:rPr lang="ko-KR" altLang="en-US" dirty="0">
                <a:solidFill>
                  <a:srgbClr val="FF3300"/>
                </a:solidFill>
              </a:rPr>
              <a:t>가 가리키는 구조체</a:t>
            </a:r>
          </a:p>
          <a:p>
            <a:pPr eaLnBrk="1" hangingPunct="1">
              <a:defRPr/>
            </a:pPr>
            <a:r>
              <a:rPr lang="ko-KR" altLang="en-US" dirty="0"/>
              <a:t>구조체 포인터 </a:t>
            </a:r>
            <a:r>
              <a:rPr lang="en-US" altLang="ko-KR" dirty="0"/>
              <a:t>p</a:t>
            </a:r>
            <a:r>
              <a:rPr lang="ko-KR" altLang="en-US" dirty="0"/>
              <a:t>가 가리키는 구조체 내의 멤버</a:t>
            </a:r>
          </a:p>
          <a:p>
            <a:pPr lvl="1" eaLnBrk="1" hangingPunct="1">
              <a:defRPr/>
            </a:pPr>
            <a:r>
              <a:rPr lang="en-US" altLang="ko-KR" dirty="0"/>
              <a:t>(*p).id </a:t>
            </a:r>
          </a:p>
          <a:p>
            <a:pPr lvl="1" eaLnBrk="1" hangingPunct="1">
              <a:defRPr/>
            </a:pPr>
            <a:r>
              <a:rPr lang="en-US" altLang="ko-KR" dirty="0"/>
              <a:t>(*p).name</a:t>
            </a:r>
          </a:p>
          <a:p>
            <a:pPr lvl="1" eaLnBrk="1" hangingPunct="1">
              <a:defRPr/>
            </a:pPr>
            <a:r>
              <a:rPr lang="en-US" altLang="ko-KR" sz="1800" dirty="0"/>
              <a:t>(*p).GPA</a:t>
            </a:r>
            <a:endParaRPr lang="ko-KR" altLang="en-US" sz="1800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ko-KR" altLang="en-US" dirty="0">
                <a:solidFill>
                  <a:srgbClr val="FF00FF"/>
                </a:solidFill>
              </a:rPr>
              <a:t>주의</a:t>
            </a:r>
            <a:r>
              <a:rPr lang="en-US" altLang="ko-KR" dirty="0">
                <a:solidFill>
                  <a:srgbClr val="FF00FF"/>
                </a:solidFill>
              </a:rPr>
              <a:t>!</a:t>
            </a:r>
            <a:r>
              <a:rPr lang="en-US" altLang="ko-KR" dirty="0"/>
              <a:t>  </a:t>
            </a:r>
            <a:r>
              <a:rPr lang="en-US" altLang="ko-KR" sz="1800" dirty="0"/>
              <a:t>*p.id ==</a:t>
            </a:r>
            <a:r>
              <a:rPr lang="ko-KR" altLang="en-US" sz="1800" dirty="0"/>
              <a:t> *</a:t>
            </a:r>
            <a:r>
              <a:rPr lang="en-US" altLang="ko-KR" sz="1800" dirty="0"/>
              <a:t>(p.id)</a:t>
            </a:r>
            <a:r>
              <a:rPr lang="ko-KR" altLang="en-US" sz="1800" dirty="0"/>
              <a:t>의 의미</a:t>
            </a:r>
            <a:endParaRPr lang="ko-KR" altLang="en-US" dirty="0"/>
          </a:p>
          <a:p>
            <a:pPr eaLnBrk="1" hangingPunct="1">
              <a:defRPr/>
            </a:pPr>
            <a:r>
              <a:rPr lang="ko-KR" altLang="en-US" dirty="0">
                <a:solidFill>
                  <a:srgbClr val="FF3300"/>
                </a:solidFill>
              </a:rPr>
              <a:t>구조체 포인터 연산자 </a:t>
            </a:r>
            <a:r>
              <a:rPr lang="en-US" altLang="ko-KR" dirty="0">
                <a:solidFill>
                  <a:srgbClr val="FF3300"/>
                </a:solidFill>
              </a:rPr>
              <a:t>-&gt; </a:t>
            </a:r>
          </a:p>
          <a:p>
            <a:pPr lvl="1" eaLnBrk="1" hangingPunct="1">
              <a:defRPr/>
            </a:pPr>
            <a:r>
              <a:rPr lang="ko-KR" altLang="en-US" dirty="0"/>
              <a:t>구조체포인터</a:t>
            </a:r>
            <a:r>
              <a:rPr lang="en-US" altLang="ko-KR" dirty="0"/>
              <a:t>-&gt;</a:t>
            </a:r>
            <a:r>
              <a:rPr lang="ko-KR" altLang="en-US" dirty="0" err="1"/>
              <a:t>멤버명</a:t>
            </a:r>
            <a:r>
              <a:rPr lang="ko-KR" altLang="en-US" dirty="0"/>
              <a:t> </a:t>
            </a:r>
            <a:r>
              <a:rPr lang="en-US" altLang="ko-KR" dirty="0"/>
              <a:t>== (*</a:t>
            </a:r>
            <a:r>
              <a:rPr lang="ko-KR" altLang="en-US" dirty="0"/>
              <a:t>구조체포인터</a:t>
            </a:r>
            <a:r>
              <a:rPr lang="en-US" altLang="ko-KR" dirty="0"/>
              <a:t>).</a:t>
            </a:r>
            <a:r>
              <a:rPr lang="ko-KR" altLang="en-US" dirty="0" err="1"/>
              <a:t>멤버명</a:t>
            </a:r>
            <a:endParaRPr lang="ko-KR" altLang="en-US" dirty="0"/>
          </a:p>
          <a:p>
            <a:pPr eaLnBrk="1" hangingPunct="1">
              <a:defRPr/>
            </a:pPr>
            <a:r>
              <a:rPr lang="ko-KR" altLang="en-US" dirty="0"/>
              <a:t>예를 들어</a:t>
            </a:r>
            <a:endParaRPr lang="en-US" altLang="ko-KR" dirty="0"/>
          </a:p>
          <a:p>
            <a:pPr lvl="1" eaLnBrk="1" hangingPunct="1">
              <a:defRPr/>
            </a:pPr>
            <a:r>
              <a:rPr lang="en-US" altLang="ko-KR" dirty="0"/>
              <a:t> p-&gt;id  </a:t>
            </a:r>
          </a:p>
          <a:p>
            <a:pPr lvl="1" eaLnBrk="1" hangingPunct="1">
              <a:defRPr/>
            </a:pPr>
            <a:r>
              <a:rPr lang="en-US" altLang="ko-KR" dirty="0"/>
              <a:t> p-&gt;name </a:t>
            </a:r>
          </a:p>
          <a:p>
            <a:pPr lvl="1" eaLnBrk="1" hangingPunct="1">
              <a:defRPr/>
            </a:pPr>
            <a:r>
              <a:rPr lang="en-US" altLang="ko-KR" dirty="0"/>
              <a:t> p-&gt;GPA</a:t>
            </a:r>
            <a:endParaRPr lang="ko-KR" altLang="en-US" dirty="0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ko-KR" altLang="en-US" dirty="0"/>
              <a:t> </a:t>
            </a:r>
            <a:endParaRPr lang="en-US" altLang="ko-KR" dirty="0"/>
          </a:p>
          <a:p>
            <a:pPr eaLnBrk="1" hangingPunct="1">
              <a:defRPr/>
            </a:pPr>
            <a:endParaRPr lang="ko-KR" altLang="en-US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68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686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16530F5-54FF-4E7C-AB3A-7CE7615F39C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6870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1125"/>
            <a:ext cx="7826375" cy="659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789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789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0C38907-4A1B-4E69-945C-D6090FC70DF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7894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4625"/>
            <a:ext cx="786765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345362" cy="1727200"/>
          </a:xfrm>
        </p:spPr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 Chap 12 </a:t>
            </a:r>
            <a:r>
              <a:rPr lang="ko-KR" altLang="en-US">
                <a:solidFill>
                  <a:srgbClr val="000000"/>
                </a:solidFill>
              </a:rPr>
              <a:t>구조체와 공용체 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779838" y="4221163"/>
            <a:ext cx="226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>
                <a:latin typeface="Lucida Console" panose="020B0609040504020204" pitchFamily="49" charset="0"/>
              </a:rPr>
              <a:t>©</a:t>
            </a:r>
            <a:r>
              <a:rPr lang="ko-KR" altLang="en-US">
                <a:latin typeface="Lucida Console" panose="020B0609040504020204" pitchFamily="49" charset="0"/>
              </a:rPr>
              <a:t>우균</a:t>
            </a:r>
            <a:r>
              <a:rPr lang="en-US" altLang="ko-KR">
                <a:latin typeface="Lucida Console" panose="020B0609040504020204" pitchFamily="49" charset="0"/>
              </a:rPr>
              <a:t>, </a:t>
            </a:r>
            <a:r>
              <a:rPr lang="ko-KR" altLang="en-US">
                <a:latin typeface="Lucida Console" panose="020B0609040504020204" pitchFamily="49" charset="0"/>
              </a:rPr>
              <a:t>창병모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0"/>
              <a:t>구조체를 위한 동적 기억장소 할당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err="1"/>
              <a:t>malloc</a:t>
            </a:r>
            <a:r>
              <a:rPr lang="en-US" altLang="ko-KR" dirty="0"/>
              <a:t>() </a:t>
            </a:r>
            <a:r>
              <a:rPr lang="ko-KR" altLang="en-US" dirty="0"/>
              <a:t>함수를 이용한 동적 구조체 할당</a:t>
            </a: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ko-KR" altLang="en-US" dirty="0"/>
              <a:t>구조체</a:t>
            </a:r>
            <a:r>
              <a:rPr lang="en-US" altLang="ko-KR" dirty="0"/>
              <a:t>_</a:t>
            </a:r>
            <a:r>
              <a:rPr lang="ko-KR" altLang="en-US" dirty="0"/>
              <a:t>포인터</a:t>
            </a:r>
            <a:r>
              <a:rPr lang="en-US" altLang="ko-KR" dirty="0"/>
              <a:t>_</a:t>
            </a:r>
            <a:r>
              <a:rPr lang="ko-KR" altLang="en-US" dirty="0"/>
              <a:t>변수 </a:t>
            </a:r>
            <a:r>
              <a:rPr lang="en-US" altLang="ko-KR" dirty="0"/>
              <a:t>= (</a:t>
            </a:r>
            <a:r>
              <a:rPr lang="ko-KR" altLang="en-US" dirty="0" err="1"/>
              <a:t>구조체명</a:t>
            </a:r>
            <a:r>
              <a:rPr lang="ko-KR" altLang="en-US" dirty="0"/>
              <a:t> *</a:t>
            </a:r>
            <a:r>
              <a:rPr lang="en-US" altLang="ko-KR" dirty="0"/>
              <a:t>) </a:t>
            </a:r>
            <a:r>
              <a:rPr lang="en-US" altLang="ko-KR" dirty="0" err="1"/>
              <a:t>malloc</a:t>
            </a:r>
            <a:r>
              <a:rPr lang="en-US" altLang="ko-KR" dirty="0"/>
              <a:t>(</a:t>
            </a:r>
            <a:r>
              <a:rPr lang="en-US" altLang="ko-KR" dirty="0" err="1"/>
              <a:t>sizeof</a:t>
            </a:r>
            <a:r>
              <a:rPr lang="en-US" altLang="ko-KR" dirty="0"/>
              <a:t>(</a:t>
            </a:r>
            <a:r>
              <a:rPr lang="ko-KR" altLang="en-US" dirty="0" err="1"/>
              <a:t>구조체명</a:t>
            </a:r>
            <a:r>
              <a:rPr lang="en-US" altLang="ko-KR" dirty="0"/>
              <a:t>));</a:t>
            </a:r>
          </a:p>
          <a:p>
            <a:pPr>
              <a:defRPr/>
            </a:pPr>
            <a:r>
              <a:rPr lang="ko-KR" altLang="en-US" dirty="0"/>
              <a:t>예</a:t>
            </a: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p = (</a:t>
            </a:r>
            <a:r>
              <a:rPr lang="en-US" altLang="ko-KR" dirty="0" err="1"/>
              <a:t>struct</a:t>
            </a:r>
            <a:r>
              <a:rPr lang="en-US" altLang="ko-KR" dirty="0"/>
              <a:t> student *) </a:t>
            </a:r>
            <a:r>
              <a:rPr lang="en-US" altLang="ko-KR" dirty="0" err="1"/>
              <a:t>malloc</a:t>
            </a:r>
            <a:r>
              <a:rPr lang="en-US" altLang="ko-KR" dirty="0"/>
              <a:t>(</a:t>
            </a:r>
            <a:r>
              <a:rPr lang="en-US" altLang="ko-KR" dirty="0" err="1"/>
              <a:t>sizeof</a:t>
            </a:r>
            <a:r>
              <a:rPr lang="en-US" altLang="ko-KR" dirty="0"/>
              <a:t>(</a:t>
            </a:r>
            <a:r>
              <a:rPr lang="en-US" altLang="ko-KR" dirty="0" err="1"/>
              <a:t>struct</a:t>
            </a:r>
            <a:r>
              <a:rPr lang="en-US" altLang="ko-KR" dirty="0"/>
              <a:t> student));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lvl="1">
              <a:defRPr/>
            </a:pPr>
            <a:r>
              <a:rPr lang="en-US" altLang="ko-KR" dirty="0"/>
              <a:t>p-&gt;id = 1901002;</a:t>
            </a:r>
          </a:p>
          <a:p>
            <a:pPr lvl="1">
              <a:defRPr/>
            </a:pPr>
            <a:r>
              <a:rPr lang="en-US" altLang="ko-KR" dirty="0" err="1"/>
              <a:t>strcpy</a:t>
            </a:r>
            <a:r>
              <a:rPr lang="en-US" altLang="ko-KR" dirty="0"/>
              <a:t>(p-&gt;name, "</a:t>
            </a:r>
            <a:r>
              <a:rPr lang="ko-KR" altLang="en-US" dirty="0"/>
              <a:t>박찬호</a:t>
            </a:r>
            <a:r>
              <a:rPr lang="en-US" altLang="ko-KR" dirty="0"/>
              <a:t>");</a:t>
            </a:r>
          </a:p>
          <a:p>
            <a:pPr lvl="1">
              <a:defRPr/>
            </a:pPr>
            <a:r>
              <a:rPr lang="en-US" altLang="ko-KR" dirty="0"/>
              <a:t>p-&gt;GPA = 3.2;</a:t>
            </a:r>
            <a:endParaRPr lang="ko-KR" altLang="en-US" dirty="0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76B036-BE8E-41E6-8B15-97741CE3A45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8918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835400"/>
            <a:ext cx="45593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 sz="3800">
                <a:solidFill>
                  <a:srgbClr val="000000"/>
                </a:solidFill>
              </a:rPr>
              <a:t>12.3 </a:t>
            </a:r>
            <a:r>
              <a:rPr lang="ko-KR" altLang="en-US" sz="3800">
                <a:solidFill>
                  <a:srgbClr val="000000"/>
                </a:solidFill>
              </a:rPr>
              <a:t>함수와 구조체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DCA922-4EBA-4F63-BE20-FFC6AB133A4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198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 매개변수 </a:t>
            </a:r>
          </a:p>
        </p:txBody>
      </p:sp>
      <p:sp>
        <p:nvSpPr>
          <p:cNvPr id="4198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/>
              <a:t>구조체 자체 혹은 구조체 포인터를 매개변수로 전달할 수 있다</a:t>
            </a:r>
            <a:r>
              <a:rPr lang="en-US" altLang="ko-KR"/>
              <a:t>.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(1) </a:t>
            </a:r>
            <a:r>
              <a:rPr lang="ko-KR" altLang="en-US"/>
              <a:t>구조체 자체를 매개변수로 전달하는 방법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함수를 정의할 때 구조체를 매개변수로 선언하고</a:t>
            </a:r>
            <a:endParaRPr lang="en-US" altLang="ko-KR"/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함수가 호출될 때 인수로 구조체를 전달</a:t>
            </a:r>
            <a:r>
              <a:rPr lang="en-US" altLang="ko-KR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인수 </a:t>
            </a:r>
            <a:r>
              <a:rPr lang="ko-KR" altLang="en-US">
                <a:solidFill>
                  <a:srgbClr val="FF0000"/>
                </a:solidFill>
              </a:rPr>
              <a:t>구조체의 모든 값이 매개변수에</a:t>
            </a:r>
            <a:r>
              <a:rPr lang="en-US" altLang="ko-KR">
                <a:solidFill>
                  <a:srgbClr val="FF0000"/>
                </a:solidFill>
              </a:rPr>
              <a:t> </a:t>
            </a:r>
            <a:r>
              <a:rPr lang="ko-KR" altLang="en-US">
                <a:solidFill>
                  <a:srgbClr val="FF0000"/>
                </a:solidFill>
              </a:rPr>
              <a:t>그대로 복사</a:t>
            </a:r>
            <a:endParaRPr lang="en-US" altLang="ko-KR">
              <a:solidFill>
                <a:srgbClr val="FF0000"/>
              </a:solidFill>
            </a:endParaRPr>
          </a:p>
          <a:p>
            <a:pPr lvl="2" eaLnBrk="1" hangingPunct="1">
              <a:lnSpc>
                <a:spcPct val="90000"/>
              </a:lnSpc>
            </a:pPr>
            <a:endParaRPr lang="en-US" altLang="ko-KR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(2) </a:t>
            </a:r>
            <a:r>
              <a:rPr lang="ko-KR" altLang="en-US"/>
              <a:t>구조체 포인터를 매개변수로 전달하는 방법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>
                <a:solidFill>
                  <a:srgbClr val="FF0000"/>
                </a:solidFill>
              </a:rPr>
              <a:t>구조체의 포인터를 매개변수로 전달하여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이 포인터로 구조체를 참조하는 방법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구조체 전체를 복사할 필요가 없으므로 시간이 적게 든다</a:t>
            </a:r>
            <a:r>
              <a:rPr lang="en-US" altLang="ko-KR"/>
              <a:t>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68A3E9F-93BD-4BC0-A5B9-7060F3F9C98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 매개변수 예  </a:t>
            </a: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l"/>
            </a:pPr>
            <a:r>
              <a:rPr lang="ko-KR" altLang="en-US"/>
              <a:t>구조체 자체를 매개변수로 전달하는 예 </a:t>
            </a:r>
            <a:endParaRPr lang="en-US" altLang="ko-KR"/>
          </a:p>
          <a:p>
            <a:pPr marL="400050" lvl="1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marL="400050" lvl="1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printStudent1(stud2); </a:t>
            </a:r>
          </a:p>
          <a:p>
            <a:pPr marL="400050" lvl="1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l"/>
            </a:pPr>
            <a:r>
              <a:rPr lang="ko-KR" altLang="en-US"/>
              <a:t>예 </a:t>
            </a:r>
            <a:r>
              <a:rPr lang="en-US" altLang="ko-KR"/>
              <a:t>1: </a:t>
            </a:r>
            <a:r>
              <a:rPr lang="ko-KR" altLang="en-US"/>
              <a:t>구조체 포인터를 매개변수로 전달</a:t>
            </a:r>
            <a:endParaRPr lang="en-US" altLang="ko-KR"/>
          </a:p>
          <a:p>
            <a:pPr marL="400050" lvl="1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marL="400050" lvl="1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printStudent2(&amp;stud2);</a:t>
            </a:r>
          </a:p>
          <a:p>
            <a:pPr marL="400050" lvl="1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l"/>
            </a:pPr>
            <a:r>
              <a:rPr lang="ko-KR" altLang="en-US"/>
              <a:t>예 </a:t>
            </a:r>
            <a:r>
              <a:rPr lang="en-US" altLang="ko-KR"/>
              <a:t>2: </a:t>
            </a:r>
            <a:r>
              <a:rPr lang="ko-KR" altLang="en-US"/>
              <a:t>구조체 포인터를 매개변수로 전달</a:t>
            </a:r>
            <a:endParaRPr lang="en-US" altLang="ko-KR"/>
          </a:p>
          <a:p>
            <a:pPr marL="400050" lvl="1" indent="0">
              <a:buFont typeface="Wingdings" panose="05000000000000000000" pitchFamily="2" charset="2"/>
              <a:buNone/>
            </a:pPr>
            <a:endParaRPr lang="en-US" altLang="ko-KR"/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p = ( struct student *) malloc(sizeof(struct student *));</a:t>
            </a: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...</a:t>
            </a: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printStudent2(p);</a:t>
            </a:r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608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608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EC75346-CCC3-44DF-9227-6D6AB08F84C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6086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93688"/>
            <a:ext cx="7832725" cy="601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710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710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E1A6229-51DE-4DAC-9EC4-881A8F0DEFA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711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341438"/>
            <a:ext cx="7721600" cy="264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963988"/>
            <a:ext cx="7424738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rgbClr val="000000"/>
                </a:solidFill>
              </a:rPr>
              <a:t>실행 결과</a:t>
            </a:r>
            <a:endParaRPr lang="ko-KR" altLang="en-US"/>
          </a:p>
        </p:txBody>
      </p:sp>
      <p:sp>
        <p:nvSpPr>
          <p:cNvPr id="481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813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C59EC57-1535-44A0-9D31-D44AFA9C871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813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419225"/>
            <a:ext cx="7297737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rgbClr val="000000"/>
                </a:solidFill>
              </a:rPr>
              <a:t>구조체 반환</a:t>
            </a:r>
            <a:endParaRPr lang="ko-KR" altLang="en-US"/>
          </a:p>
        </p:txBody>
      </p:sp>
      <p:sp>
        <p:nvSpPr>
          <p:cNvPr id="49155" name="내용 개체 틀 2"/>
          <p:cNvSpPr>
            <a:spLocks noGrp="1"/>
          </p:cNvSpPr>
          <p:nvPr>
            <p:ph idx="1"/>
          </p:nvPr>
        </p:nvSpPr>
        <p:spPr>
          <a:xfrm>
            <a:off x="457200" y="1411288"/>
            <a:ext cx="8229600" cy="4824412"/>
          </a:xfrm>
        </p:spPr>
        <p:txBody>
          <a:bodyPr/>
          <a:lstStyle/>
          <a:p>
            <a:r>
              <a:rPr lang="ko-KR" altLang="en-US"/>
              <a:t>구조체 자체를 반환할 수 있다</a:t>
            </a:r>
            <a:r>
              <a:rPr lang="en-US" altLang="ko-KR"/>
              <a:t>.</a:t>
            </a:r>
          </a:p>
          <a:p>
            <a:endParaRPr lang="ko-KR" altLang="en-US"/>
          </a:p>
        </p:txBody>
      </p:sp>
      <p:sp>
        <p:nvSpPr>
          <p:cNvPr id="4915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C35F17-F066-4408-B619-BD23E9868DF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9158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2276475"/>
            <a:ext cx="7269163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rgbClr val="000000"/>
                </a:solidFill>
              </a:rPr>
              <a:t>구조체 반환</a:t>
            </a:r>
            <a:endParaRPr lang="ko-KR" altLang="en-US"/>
          </a:p>
        </p:txBody>
      </p:sp>
      <p:sp>
        <p:nvSpPr>
          <p:cNvPr id="501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구조체에 대한 포인터를 반환할 수 있다</a:t>
            </a:r>
            <a:r>
              <a:rPr lang="en-US" altLang="ko-KR"/>
              <a:t>.</a:t>
            </a:r>
            <a:endParaRPr lang="ko-KR" altLang="en-US"/>
          </a:p>
          <a:p>
            <a:endParaRPr lang="ko-KR" altLang="en-US"/>
          </a:p>
        </p:txBody>
      </p:sp>
      <p:sp>
        <p:nvSpPr>
          <p:cNvPr id="5018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081F753-B5DC-4AF0-A627-4C812696893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018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7272337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12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120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6D30A86-B6C5-48AD-B106-4260CD96045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120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260350"/>
            <a:ext cx="7950200" cy="608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8E45A2-35D5-434B-BD9F-A98DCF50E45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b="0">
                <a:solidFill>
                  <a:srgbClr val="000000"/>
                </a:solidFill>
              </a:rPr>
              <a:t>이 장의 내용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구조체 개요</a:t>
            </a:r>
            <a:endParaRPr lang="en-US" altLang="ko-KR"/>
          </a:p>
          <a:p>
            <a:pPr eaLnBrk="1" hangingPunct="1"/>
            <a:r>
              <a:rPr lang="ko-KR" altLang="en-US"/>
              <a:t>구조체와 포인터</a:t>
            </a:r>
          </a:p>
          <a:p>
            <a:pPr eaLnBrk="1" hangingPunct="1"/>
            <a:r>
              <a:rPr lang="ko-KR" altLang="en-US"/>
              <a:t>함수와 구조체</a:t>
            </a:r>
          </a:p>
          <a:p>
            <a:pPr eaLnBrk="1" hangingPunct="1"/>
            <a:r>
              <a:rPr lang="ko-KR" altLang="en-US"/>
              <a:t>구조체 배열과 포인터 배열</a:t>
            </a:r>
            <a:endParaRPr lang="en-US" altLang="ko-KR"/>
          </a:p>
          <a:p>
            <a:pPr eaLnBrk="1" hangingPunct="1"/>
            <a:r>
              <a:rPr lang="ko-KR" altLang="en-US"/>
              <a:t>중첩 구조체</a:t>
            </a:r>
          </a:p>
          <a:p>
            <a:pPr eaLnBrk="1" hangingPunct="1"/>
            <a:r>
              <a:rPr lang="ko-KR" altLang="en-US"/>
              <a:t>공용체와 비트빌드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실행 결과</a:t>
            </a:r>
          </a:p>
        </p:txBody>
      </p:sp>
      <p:sp>
        <p:nvSpPr>
          <p:cNvPr id="522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222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56141F1-E353-48DE-8B1D-825EDA0C4F4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223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8913"/>
            <a:ext cx="7200900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5599113"/>
            <a:ext cx="72009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32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325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F0EF5F-0A22-4416-B5EA-81CAEF5BB01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325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333375"/>
            <a:ext cx="78676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187700"/>
            <a:ext cx="7666038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427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427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CBE8F8-C318-4EA1-B0F0-F633C5CFB4A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427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422400"/>
            <a:ext cx="7681913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47813" y="1773238"/>
            <a:ext cx="7561262" cy="1727200"/>
          </a:xfrm>
        </p:spPr>
        <p:txBody>
          <a:bodyPr/>
          <a:lstStyle/>
          <a:p>
            <a:pPr eaLnBrk="1" hangingPunct="1"/>
            <a:r>
              <a:rPr lang="en-US" altLang="ko-KR" sz="4000">
                <a:solidFill>
                  <a:srgbClr val="000000"/>
                </a:solidFill>
              </a:rPr>
              <a:t>12.4 </a:t>
            </a:r>
            <a:r>
              <a:rPr lang="ko-KR" altLang="en-US" sz="4000">
                <a:solidFill>
                  <a:srgbClr val="000000"/>
                </a:solidFill>
              </a:rPr>
              <a:t>구조체 배열과 포인터 배열 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A6B3434-56D1-4C45-BFCD-730F0E273BD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 배열 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 sz="2000">
                <a:solidFill>
                  <a:srgbClr val="FF0000"/>
                </a:solidFill>
              </a:rPr>
              <a:t>구조체 배열의 각 원소는 하나의 구조체이다</a:t>
            </a:r>
            <a:r>
              <a:rPr lang="en-US" altLang="ko-KR" sz="2000">
                <a:solidFill>
                  <a:srgbClr val="FF0000"/>
                </a:solidFill>
              </a:rPr>
              <a:t>.  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2000"/>
              <a:t>구문 형식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1800">
                <a:solidFill>
                  <a:srgbClr val="0000CC"/>
                </a:solidFill>
              </a:rPr>
              <a:t>struct</a:t>
            </a:r>
            <a:r>
              <a:rPr lang="en-US" altLang="ko-KR" sz="1800"/>
              <a:t> </a:t>
            </a:r>
            <a:r>
              <a:rPr lang="ko-KR" altLang="en-US" sz="1800"/>
              <a:t>구조체명 배열명</a:t>
            </a:r>
            <a:r>
              <a:rPr lang="en-US" altLang="ko-KR" sz="1800"/>
              <a:t>[</a:t>
            </a:r>
            <a:r>
              <a:rPr lang="ko-KR" altLang="en-US" sz="1800"/>
              <a:t>원소의 개수</a:t>
            </a:r>
            <a:r>
              <a:rPr lang="en-US" altLang="ko-KR" sz="1800"/>
              <a:t>];</a:t>
            </a:r>
            <a:r>
              <a:rPr lang="en-US" altLang="ko-KR" sz="200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2000"/>
              <a:t>예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1800">
                <a:solidFill>
                  <a:srgbClr val="0000CC"/>
                </a:solidFill>
              </a:rPr>
              <a:t>struct</a:t>
            </a:r>
            <a:r>
              <a:rPr lang="en-US" altLang="ko-KR" sz="1800"/>
              <a:t> student s[100];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/>
            <a:r>
              <a:rPr lang="ko-KR" altLang="en-US" sz="2000"/>
              <a:t>예를 들어 </a:t>
            </a:r>
            <a:r>
              <a:rPr lang="en-US" altLang="ko-KR" sz="2000"/>
              <a:t>stud </a:t>
            </a:r>
            <a:r>
              <a:rPr lang="ko-KR" altLang="en-US" sz="2000"/>
              <a:t>배열의 </a:t>
            </a:r>
            <a:r>
              <a:rPr lang="en-US" altLang="ko-KR" sz="2000"/>
              <a:t>2</a:t>
            </a:r>
            <a:r>
              <a:rPr lang="ko-KR" altLang="en-US" sz="2000"/>
              <a:t>번째 구조체의 멤버 사용</a:t>
            </a:r>
            <a:r>
              <a:rPr lang="en-US" altLang="ko-KR" sz="2000"/>
              <a:t>       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/>
              <a:t>s[1].id 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/>
              <a:t>s[1].name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/>
              <a:t>s[1].GPA </a:t>
            </a:r>
            <a:endParaRPr lang="ko-KR" altLang="en-US" sz="18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ko-KR" altLang="en-US" sz="2000"/>
          </a:p>
        </p:txBody>
      </p:sp>
      <p:pic>
        <p:nvPicPr>
          <p:cNvPr id="57350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644900"/>
            <a:ext cx="83867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rgbClr val="000000"/>
                </a:solidFill>
              </a:rPr>
              <a:t>구조체 배열 초기화 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ko-KR" altLang="en-US" dirty="0"/>
              <a:t>구조체 배열 초기화 예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altLang="ko-KR" dirty="0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0000CC"/>
                </a:solidFill>
              </a:rPr>
              <a:t>struct</a:t>
            </a:r>
            <a:r>
              <a:rPr lang="en-US" altLang="ko-KR" dirty="0"/>
              <a:t> student stud[] = { </a:t>
            </a:r>
          </a:p>
          <a:p>
            <a:pPr marL="857250" lvl="2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{1901001, "</a:t>
            </a:r>
            <a:r>
              <a:rPr lang="ko-KR" altLang="en-US" dirty="0"/>
              <a:t>홍길동</a:t>
            </a:r>
            <a:r>
              <a:rPr lang="en-US" altLang="ko-KR" dirty="0"/>
              <a:t>", 4.0}</a:t>
            </a:r>
          </a:p>
          <a:p>
            <a:pPr marL="857250" lvl="2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{1901002, "</a:t>
            </a:r>
            <a:r>
              <a:rPr lang="ko-KR" altLang="en-US" dirty="0"/>
              <a:t>박찬호</a:t>
            </a:r>
            <a:r>
              <a:rPr lang="en-US" altLang="ko-KR" dirty="0"/>
              <a:t>", 3.2},</a:t>
            </a:r>
          </a:p>
          <a:p>
            <a:pPr marL="857250" lvl="2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{1901004, "</a:t>
            </a:r>
            <a:r>
              <a:rPr lang="ko-KR" altLang="en-US" dirty="0"/>
              <a:t>김연아</a:t>
            </a:r>
            <a:r>
              <a:rPr lang="en-US" altLang="ko-KR" dirty="0"/>
              <a:t>", 4.3},</a:t>
            </a:r>
          </a:p>
          <a:p>
            <a:pPr marL="857250" lvl="2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{1901007, "</a:t>
            </a:r>
            <a:r>
              <a:rPr lang="ko-KR" altLang="en-US" dirty="0"/>
              <a:t>박세리</a:t>
            </a:r>
            <a:r>
              <a:rPr lang="en-US" altLang="ko-KR" dirty="0"/>
              <a:t>", 3.7},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ko-KR" sz="2000" dirty="0"/>
              <a:t>     }; </a:t>
            </a:r>
          </a:p>
          <a:p>
            <a:pPr>
              <a:defRPr/>
            </a:pPr>
            <a:endParaRPr lang="ko-KR" altLang="en-US" dirty="0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08501A7-FF9D-416C-9F7F-913B8E7CE80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AE089F-3754-470C-88CE-66A0E563F32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0420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0421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180975"/>
            <a:ext cx="7805738" cy="612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0F78C9-5A22-486C-B565-EB25A9DDE3B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>
              <a:solidFill>
                <a:srgbClr val="000000"/>
              </a:solidFill>
            </a:endParaRPr>
          </a:p>
        </p:txBody>
      </p:sp>
      <p:pic>
        <p:nvPicPr>
          <p:cNvPr id="62469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1628775"/>
            <a:ext cx="7850187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36575"/>
            <a:ext cx="7821612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rgbClr val="000000"/>
                </a:solidFill>
              </a:rPr>
              <a:t>구조체 포인터 배열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/>
              <a:t>프로그램 </a:t>
            </a:r>
            <a:r>
              <a:rPr lang="en-US" altLang="ko-KR" dirty="0"/>
              <a:t>12.3</a:t>
            </a:r>
            <a:r>
              <a:rPr lang="ko-KR" altLang="en-US" dirty="0"/>
              <a:t>의 구조체 배열</a:t>
            </a:r>
            <a:endParaRPr lang="en-US" altLang="ko-KR" dirty="0"/>
          </a:p>
          <a:p>
            <a:pPr lvl="1">
              <a:defRPr/>
            </a:pPr>
            <a:r>
              <a:rPr lang="ko-KR" altLang="en-US" dirty="0"/>
              <a:t> 실제 입력되는 학생 수에 관계없이 배열 크기 </a:t>
            </a:r>
            <a:r>
              <a:rPr lang="en-US" altLang="ko-KR" dirty="0"/>
              <a:t>100</a:t>
            </a:r>
            <a:r>
              <a:rPr lang="ko-KR" altLang="en-US" dirty="0"/>
              <a:t> </a:t>
            </a:r>
            <a:endParaRPr lang="en-US" altLang="ko-KR" dirty="0"/>
          </a:p>
          <a:p>
            <a:pPr lvl="2">
              <a:defRPr/>
            </a:pPr>
            <a:endParaRPr lang="en-US" altLang="ko-KR" dirty="0"/>
          </a:p>
          <a:p>
            <a:pPr>
              <a:defRPr/>
            </a:pPr>
            <a:r>
              <a:rPr lang="en-US" altLang="ko-KR" dirty="0" err="1"/>
              <a:t>struct</a:t>
            </a:r>
            <a:r>
              <a:rPr lang="en-US" altLang="ko-KR" dirty="0"/>
              <a:t> student *s[100]; </a:t>
            </a:r>
          </a:p>
          <a:p>
            <a:pPr lvl="1">
              <a:defRPr/>
            </a:pPr>
            <a:r>
              <a:rPr lang="ko-KR" altLang="en-US" dirty="0"/>
              <a:t>구조체의 배열이 아니라 </a:t>
            </a:r>
            <a:endParaRPr lang="en-US" altLang="ko-KR" dirty="0"/>
          </a:p>
          <a:p>
            <a:pPr lvl="1">
              <a:defRPr/>
            </a:pPr>
            <a:r>
              <a:rPr lang="ko-KR" altLang="en-US" dirty="0"/>
              <a:t>구조체 포인터의 배열</a:t>
            </a:r>
            <a:endParaRPr lang="en-US" altLang="ko-KR" dirty="0"/>
          </a:p>
          <a:p>
            <a:pPr lvl="1">
              <a:defRPr/>
            </a:pPr>
            <a:r>
              <a:rPr lang="ko-KR" altLang="en-US" dirty="0"/>
              <a:t>필요할 때 </a:t>
            </a:r>
            <a:r>
              <a:rPr lang="en-US" altLang="ko-KR" dirty="0" err="1"/>
              <a:t>malloc</a:t>
            </a:r>
            <a:r>
              <a:rPr lang="en-US" altLang="ko-KR" dirty="0"/>
              <a:t>() </a:t>
            </a:r>
            <a:r>
              <a:rPr lang="ko-KR" altLang="en-US" dirty="0"/>
              <a:t>함수로 </a:t>
            </a: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ko-KR" altLang="en-US" dirty="0"/>
              <a:t>   구조체 기억공간 할당 </a:t>
            </a:r>
          </a:p>
        </p:txBody>
      </p:sp>
      <p:sp>
        <p:nvSpPr>
          <p:cNvPr id="6451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6169CB7-2C82-497D-98A1-3A5C72E9BF3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451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782888"/>
            <a:ext cx="3887787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55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554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834D752-6ADA-4629-B1F6-41F17FB3C4A7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554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207963"/>
            <a:ext cx="7653338" cy="300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3222625"/>
            <a:ext cx="768350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12.1 </a:t>
            </a:r>
            <a:r>
              <a:rPr lang="ko-KR" altLang="en-US">
                <a:solidFill>
                  <a:srgbClr val="000000"/>
                </a:solidFill>
              </a:rPr>
              <a:t>구조체 개요 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65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656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476F682-6541-490F-AF22-5EB95F44517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6566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4813"/>
            <a:ext cx="7764462" cy="611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 sz="3800">
                <a:solidFill>
                  <a:srgbClr val="000000"/>
                </a:solidFill>
              </a:rPr>
              <a:t>12.5 </a:t>
            </a:r>
            <a:r>
              <a:rPr lang="ko-KR" altLang="en-US" sz="3800">
                <a:solidFill>
                  <a:srgbClr val="000000"/>
                </a:solidFill>
              </a:rPr>
              <a:t>중첩 구조체 </a:t>
            </a: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7DF4FF4-7D65-45A0-AD8D-4F589EF147E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중첩 구조체</a:t>
            </a:r>
            <a:r>
              <a:rPr lang="en-US" altLang="ko-KR">
                <a:solidFill>
                  <a:srgbClr val="000000"/>
                </a:solidFill>
              </a:rPr>
              <a:t>(nested structure)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ko-KR" altLang="en-US">
                <a:solidFill>
                  <a:srgbClr val="FF0000"/>
                </a:solidFill>
              </a:rPr>
              <a:t>구조체의 멤버로서 다른 구조체를 사용할 수 있다</a:t>
            </a:r>
            <a:r>
              <a:rPr lang="en-US" altLang="ko-KR">
                <a:solidFill>
                  <a:srgbClr val="FF0000"/>
                </a:solidFill>
              </a:rPr>
              <a:t>. 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/>
              <a:t>복잡한 구조의 데이터를 관리하기 위해</a:t>
            </a:r>
            <a:endParaRPr lang="en-US" altLang="ko-KR"/>
          </a:p>
          <a:p>
            <a:pPr lvl="1" eaLnBrk="1" hangingPunct="1">
              <a:lnSpc>
                <a:spcPct val="80000"/>
              </a:lnSpc>
            </a:pPr>
            <a:endParaRPr lang="ko-KR" altLang="en-US"/>
          </a:p>
          <a:p>
            <a:pPr eaLnBrk="1" hangingPunct="1">
              <a:lnSpc>
                <a:spcPct val="80000"/>
              </a:lnSpc>
            </a:pPr>
            <a:r>
              <a:rPr lang="ko-KR" altLang="en-US"/>
              <a:t>예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date {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/>
              <a:t>   </a:t>
            </a:r>
            <a:r>
              <a:rPr lang="ko-KR" altLang="en-US">
                <a:solidFill>
                  <a:srgbClr val="0000CC"/>
                </a:solidFill>
              </a:rPr>
              <a:t>	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month;    // </a:t>
            </a:r>
            <a:r>
              <a:rPr lang="ko-KR" altLang="en-US"/>
              <a:t>월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/>
              <a:t>   	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day;    // </a:t>
            </a:r>
            <a:r>
              <a:rPr lang="ko-KR" altLang="en-US"/>
              <a:t>일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};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student {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  	</a:t>
            </a: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id;       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/>
              <a:t>  	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name[20];      </a:t>
            </a:r>
            <a:endParaRPr lang="ko-KR" altLang="en-US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/>
              <a:t>  	</a:t>
            </a:r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</a:t>
            </a:r>
            <a:r>
              <a:rPr lang="en-US" altLang="ko-KR">
                <a:solidFill>
                  <a:srgbClr val="FF00FF"/>
                </a:solidFill>
              </a:rPr>
              <a:t>date birthday;</a:t>
            </a:r>
            <a:r>
              <a:rPr lang="en-US" altLang="ko-KR"/>
              <a:t>  </a:t>
            </a:r>
            <a:endParaRPr lang="ko-KR" altLang="en-US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} stud; </a:t>
            </a:r>
            <a:endParaRPr lang="ko-KR" altLang="en-US"/>
          </a:p>
        </p:txBody>
      </p:sp>
      <p:pic>
        <p:nvPicPr>
          <p:cNvPr id="69638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50" y="2997200"/>
            <a:ext cx="4178300" cy="296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58A6E1D-1F2C-48BE-9D4F-7211D0F061A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중첨 구조체 접근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중첩 구조체에서 내부 구조체의 멤버 접근</a:t>
            </a:r>
            <a:r>
              <a:rPr lang="en-US" altLang="ko-KR"/>
              <a:t> </a:t>
            </a:r>
          </a:p>
          <a:p>
            <a:pPr lvl="1" eaLnBrk="1" hangingPunct="1"/>
            <a:r>
              <a:rPr lang="ko-KR" altLang="en-US"/>
              <a:t>외부</a:t>
            </a:r>
            <a:r>
              <a:rPr lang="en-US" altLang="ko-KR"/>
              <a:t>_</a:t>
            </a:r>
            <a:r>
              <a:rPr lang="ko-KR" altLang="en-US"/>
              <a:t>구조체명</a:t>
            </a:r>
            <a:r>
              <a:rPr lang="en-US" altLang="ko-KR"/>
              <a:t>.</a:t>
            </a:r>
            <a:r>
              <a:rPr lang="ko-KR" altLang="en-US"/>
              <a:t>내부</a:t>
            </a:r>
            <a:r>
              <a:rPr lang="en-US" altLang="ko-KR"/>
              <a:t>_</a:t>
            </a:r>
            <a:r>
              <a:rPr lang="ko-KR" altLang="en-US"/>
              <a:t>구조체명</a:t>
            </a:r>
            <a:r>
              <a:rPr lang="en-US" altLang="ko-KR"/>
              <a:t>.</a:t>
            </a:r>
            <a:r>
              <a:rPr lang="ko-KR" altLang="en-US"/>
              <a:t>멤버명 </a:t>
            </a:r>
          </a:p>
          <a:p>
            <a:pPr eaLnBrk="1" hangingPunct="1"/>
            <a:r>
              <a:rPr lang="ko-KR" altLang="en-US"/>
              <a:t>예</a:t>
            </a:r>
            <a:endParaRPr lang="en-US" altLang="ko-KR"/>
          </a:p>
          <a:p>
            <a:pPr lvl="1" eaLnBrk="1" hangingPunct="1"/>
            <a:r>
              <a:rPr lang="en-US" altLang="ko-KR"/>
              <a:t>stud.birthday.month = 12;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37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373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BCCE4FC-66F5-466D-B5F7-2137D37F85B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7373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8913"/>
            <a:ext cx="7759700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47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475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2B662BD-815E-4027-B5CE-AE674586E2D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7475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7948612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57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578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3A37F08-52C4-457D-824A-0F505CC4B1B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75782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27163"/>
            <a:ext cx="79200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51A0C7-EB0C-4F89-8B0A-EF463964562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중첩 구조체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/>
              <a:t>다른 구조체에 대한 포인터를 구조체의 멤버로 사용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student {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  	</a:t>
            </a: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id;       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/>
              <a:t>  	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name[20];      </a:t>
            </a:r>
            <a:endParaRPr lang="ko-KR" altLang="en-US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/>
              <a:t>  	</a:t>
            </a:r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</a:t>
            </a:r>
            <a:r>
              <a:rPr lang="en-US" altLang="ko-KR">
                <a:solidFill>
                  <a:srgbClr val="FF00FF"/>
                </a:solidFill>
              </a:rPr>
              <a:t>date *ptr;</a:t>
            </a:r>
            <a:r>
              <a:rPr lang="en-US" altLang="ko-KR"/>
              <a:t>  </a:t>
            </a:r>
            <a:endParaRPr lang="ko-KR" altLang="en-US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} stud; </a:t>
            </a:r>
            <a:endParaRPr lang="ko-KR" altLang="en-US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이 포인터</a:t>
            </a:r>
            <a:r>
              <a:rPr lang="en-US" altLang="ko-KR"/>
              <a:t>ptr</a:t>
            </a:r>
            <a:r>
              <a:rPr lang="ko-KR" altLang="en-US"/>
              <a:t>를 사용하기 위해서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이 포인터가 실제 </a:t>
            </a:r>
            <a:r>
              <a:rPr lang="en-US" altLang="ko-KR"/>
              <a:t>date </a:t>
            </a:r>
            <a:r>
              <a:rPr lang="ko-KR" altLang="en-US"/>
              <a:t>구조체를 가리키고 있어야 한다</a:t>
            </a:r>
            <a:r>
              <a:rPr lang="en-US" altLang="ko-KR"/>
              <a:t>.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예를 들어</a:t>
            </a:r>
            <a:r>
              <a:rPr lang="en-US" altLang="ko-KR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/>
              <a:t>stud.ptr = (</a:t>
            </a:r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date *) malloc(</a:t>
            </a:r>
            <a:r>
              <a:rPr lang="en-US" altLang="ko-KR">
                <a:solidFill>
                  <a:srgbClr val="0000CC"/>
                </a:solidFill>
              </a:rPr>
              <a:t>sizeof</a:t>
            </a:r>
            <a:r>
              <a:rPr lang="en-US" altLang="ko-KR"/>
              <a:t>(</a:t>
            </a:r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date));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/>
              <a:t>stud.ptr-&gt;month = 12;</a:t>
            </a:r>
            <a:endParaRPr lang="ko-KR" alt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 sz="3800">
                <a:solidFill>
                  <a:srgbClr val="000000"/>
                </a:solidFill>
              </a:rPr>
              <a:t>12.6 </a:t>
            </a:r>
            <a:r>
              <a:rPr lang="ko-KR" altLang="en-US" sz="3800">
                <a:solidFill>
                  <a:srgbClr val="000000"/>
                </a:solidFill>
              </a:rPr>
              <a:t>공용체와</a:t>
            </a:r>
            <a:r>
              <a:rPr lang="en-US" altLang="ko-KR" sz="3800">
                <a:solidFill>
                  <a:srgbClr val="000000"/>
                </a:solidFill>
              </a:rPr>
              <a:t> </a:t>
            </a:r>
            <a:r>
              <a:rPr lang="ko-KR" altLang="en-US" sz="3800">
                <a:solidFill>
                  <a:srgbClr val="000000"/>
                </a:solidFill>
              </a:rPr>
              <a:t>비트필드</a:t>
            </a: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7BC976-C744-41FB-94C7-00DC8CB4CE1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공용체</a:t>
            </a:r>
            <a:r>
              <a:rPr lang="en-US" altLang="ko-KR">
                <a:solidFill>
                  <a:srgbClr val="000000"/>
                </a:solidFill>
              </a:rPr>
              <a:t>(union) 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구조체와 비슷하게 여러 개의 멤버 변수로 구성된다 </a:t>
            </a:r>
          </a:p>
          <a:p>
            <a:pPr eaLnBrk="1" hangingPunct="1"/>
            <a:r>
              <a:rPr lang="ko-KR" altLang="en-US">
                <a:solidFill>
                  <a:srgbClr val="FF0000"/>
                </a:solidFill>
              </a:rPr>
              <a:t>한 순간에 하나의 멤버 변수만 사용할 수 있다</a:t>
            </a:r>
            <a:r>
              <a:rPr lang="en-US" altLang="ko-KR">
                <a:solidFill>
                  <a:srgbClr val="FF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</a:pPr>
            <a:r>
              <a:rPr lang="ko-KR" altLang="en-US"/>
              <a:t>공용체 정의 </a:t>
            </a:r>
            <a:br>
              <a:rPr lang="en-US" altLang="ko-KR"/>
            </a:b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union</a:t>
            </a:r>
            <a:r>
              <a:rPr lang="en-US" altLang="ko-KR"/>
              <a:t> </a:t>
            </a:r>
            <a:r>
              <a:rPr lang="ko-KR" altLang="en-US"/>
              <a:t>공용체명 </a:t>
            </a:r>
            <a:r>
              <a:rPr lang="en-US" altLang="ko-KR"/>
              <a:t>{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</a:t>
            </a:r>
            <a:r>
              <a:rPr lang="ko-KR" altLang="en-US"/>
              <a:t>자료형</a:t>
            </a:r>
            <a:r>
              <a:rPr lang="en-US" altLang="ko-KR"/>
              <a:t>1 </a:t>
            </a:r>
            <a:r>
              <a:rPr lang="ko-KR" altLang="en-US"/>
              <a:t>멤버명</a:t>
            </a:r>
            <a:r>
              <a:rPr lang="en-US" altLang="ko-KR"/>
              <a:t>1;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</a:t>
            </a:r>
            <a:r>
              <a:rPr lang="ko-KR" altLang="en-US"/>
              <a:t>자료형</a:t>
            </a:r>
            <a:r>
              <a:rPr lang="en-US" altLang="ko-KR"/>
              <a:t>2 </a:t>
            </a:r>
            <a:r>
              <a:rPr lang="ko-KR" altLang="en-US"/>
              <a:t>멤버명</a:t>
            </a:r>
            <a:r>
              <a:rPr lang="en-US" altLang="ko-KR"/>
              <a:t>2;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   :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};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/>
            <a:r>
              <a:rPr lang="ko-KR" altLang="en-US"/>
              <a:t>공용체 변수 선언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union</a:t>
            </a:r>
            <a:r>
              <a:rPr lang="en-US" altLang="ko-KR"/>
              <a:t> </a:t>
            </a:r>
            <a:r>
              <a:rPr lang="ko-KR" altLang="en-US"/>
              <a:t>공용체명 변수명</a:t>
            </a:r>
            <a:r>
              <a:rPr lang="en-US" altLang="ko-KR"/>
              <a:t>; </a:t>
            </a:r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21D4CB-1502-457D-A8E8-A06D08413C8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구조체란 무엇인가 </a:t>
            </a:r>
            <a:r>
              <a:rPr lang="en-US" altLang="ko-KR">
                <a:solidFill>
                  <a:srgbClr val="000000"/>
                </a:solidFill>
              </a:rPr>
              <a:t>? 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7210425" cy="4824413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/>
              <a:t>구조체</a:t>
            </a:r>
            <a:endParaRPr lang="en-US" altLang="ko-KR" dirty="0"/>
          </a:p>
          <a:p>
            <a:pPr lvl="1" eaLnBrk="1" hangingPunct="1">
              <a:defRPr/>
            </a:pPr>
            <a:r>
              <a:rPr lang="ko-KR" altLang="en-US" dirty="0"/>
              <a:t>구조체는 어떤 사람이나 사물 혹은 조직에 대한 자료들을 한 곳에 모아 포장해 놓은 것</a:t>
            </a:r>
            <a:endParaRPr lang="en-US" altLang="ko-KR" dirty="0"/>
          </a:p>
          <a:p>
            <a:pPr lvl="1" eaLnBrk="1" hangingPunct="1">
              <a:defRPr/>
            </a:pPr>
            <a:r>
              <a:rPr lang="ko-KR" altLang="en-US" dirty="0"/>
              <a:t>종합선물세트 형태의 구조체</a:t>
            </a: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ko-KR" sz="2000" dirty="0">
              <a:solidFill>
                <a:srgbClr val="FF6600"/>
              </a:solidFill>
            </a:endParaRPr>
          </a:p>
          <a:p>
            <a:pPr eaLnBrk="1" hangingPunct="1">
              <a:defRPr/>
            </a:pPr>
            <a:endParaRPr lang="ko-KR" altLang="en-US" sz="2000" dirty="0"/>
          </a:p>
        </p:txBody>
      </p:sp>
      <p:pic>
        <p:nvPicPr>
          <p:cNvPr id="11270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141663"/>
            <a:ext cx="3384550" cy="291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슬라이드 번호 개체 틀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867598F-8AEC-4180-952B-B53C5CFD79D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공용체 예</a:t>
            </a:r>
          </a:p>
        </p:txBody>
      </p:sp>
      <p:sp>
        <p:nvSpPr>
          <p:cNvPr id="8294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875"/>
            <a:ext cx="5627688" cy="4824413"/>
          </a:xfrm>
        </p:spPr>
        <p:txBody>
          <a:bodyPr/>
          <a:lstStyle/>
          <a:p>
            <a:pPr eaLnBrk="1" hangingPunct="1"/>
            <a:r>
              <a:rPr lang="ko-KR" altLang="en-US"/>
              <a:t>가격을 나타내는 공용체</a:t>
            </a:r>
          </a:p>
          <a:p>
            <a:pPr eaLnBrk="1" hangingPunct="1"/>
            <a:r>
              <a:rPr lang="ko-KR" altLang="en-US"/>
              <a:t>가격은 원</a:t>
            </a:r>
            <a:r>
              <a:rPr lang="en-US" altLang="ko-KR"/>
              <a:t>, </a:t>
            </a:r>
            <a:r>
              <a:rPr lang="ko-KR" altLang="en-US"/>
              <a:t>달러</a:t>
            </a:r>
            <a:r>
              <a:rPr lang="en-US" altLang="ko-KR"/>
              <a:t>, </a:t>
            </a:r>
            <a:r>
              <a:rPr lang="ko-KR" altLang="en-US"/>
              <a:t>유로 중 하나로 표시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union</a:t>
            </a:r>
            <a:r>
              <a:rPr lang="en-US" altLang="ko-KR"/>
              <a:t> price {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int won;       // </a:t>
            </a:r>
            <a:r>
              <a:rPr lang="ko-KR" altLang="en-US"/>
              <a:t>원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ko-KR" altLang="en-US"/>
              <a:t>    </a:t>
            </a:r>
            <a:r>
              <a:rPr lang="en-US" altLang="ko-KR"/>
              <a:t>float dollar; // </a:t>
            </a:r>
            <a:r>
              <a:rPr lang="ko-KR" altLang="en-US"/>
              <a:t>달러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ko-KR" altLang="en-US"/>
              <a:t>    </a:t>
            </a:r>
            <a:r>
              <a:rPr lang="en-US" altLang="ko-KR"/>
              <a:t>float euro;    // </a:t>
            </a:r>
            <a:r>
              <a:rPr lang="ko-KR" altLang="en-US"/>
              <a:t>유로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}; 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union</a:t>
            </a:r>
            <a:r>
              <a:rPr lang="en-US" altLang="ko-KR"/>
              <a:t> price sale; 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ko-KR" altLang="en-US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sale.won = 10000; </a:t>
            </a:r>
            <a:endParaRPr lang="ko-KR" altLang="en-US"/>
          </a:p>
        </p:txBody>
      </p:sp>
      <p:pic>
        <p:nvPicPr>
          <p:cNvPr id="82950" name="내용 개체 틀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2975" y="3141663"/>
            <a:ext cx="3751263" cy="1295400"/>
          </a:xfr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AD4D85D-920A-4F0B-B9A3-5D4C7DE8746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공용체 예</a:t>
            </a:r>
          </a:p>
        </p:txBody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멤버 변수 </a:t>
            </a:r>
            <a:r>
              <a:rPr lang="en-US" altLang="ko-KR"/>
              <a:t>won, dollar, euro</a:t>
            </a:r>
            <a:r>
              <a:rPr lang="ko-KR" altLang="en-US"/>
              <a:t>가 </a:t>
            </a:r>
            <a:r>
              <a:rPr lang="ko-KR" altLang="en-US">
                <a:solidFill>
                  <a:srgbClr val="FF0000"/>
                </a:solidFill>
              </a:rPr>
              <a:t>모두 한 기억공간을 공유</a:t>
            </a:r>
          </a:p>
          <a:p>
            <a:pPr eaLnBrk="1" hangingPunct="1"/>
            <a:r>
              <a:rPr lang="ko-KR" altLang="en-US">
                <a:solidFill>
                  <a:srgbClr val="FF0000"/>
                </a:solidFill>
              </a:rPr>
              <a:t>주의 </a:t>
            </a:r>
            <a:r>
              <a:rPr lang="en-US" altLang="ko-KR">
                <a:solidFill>
                  <a:srgbClr val="FF0000"/>
                </a:solidFill>
              </a:rPr>
              <a:t>! </a:t>
            </a:r>
          </a:p>
          <a:p>
            <a:pPr lvl="1" eaLnBrk="1" hangingPunct="1"/>
            <a:r>
              <a:rPr lang="ko-KR" altLang="en-US">
                <a:solidFill>
                  <a:srgbClr val="FF3300"/>
                </a:solidFill>
              </a:rPr>
              <a:t>공용체 내의 다른 멤버 변수에 새로이 데이터를 대입하면 기존의 데이터는 지워진다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>
              <a:solidFill>
                <a:srgbClr val="FF3300"/>
              </a:solidFill>
            </a:endParaRPr>
          </a:p>
          <a:p>
            <a:pPr eaLnBrk="1" hangingPunct="1"/>
            <a:r>
              <a:rPr lang="en-US" altLang="ko-KR"/>
              <a:t>dollar </a:t>
            </a:r>
            <a:r>
              <a:rPr lang="ko-KR" altLang="en-US"/>
              <a:t>값을 대입하면 </a:t>
            </a:r>
            <a:r>
              <a:rPr lang="en-US" altLang="ko-KR"/>
              <a:t>won </a:t>
            </a:r>
            <a:r>
              <a:rPr lang="ko-KR" altLang="en-US"/>
              <a:t>값은 지워진다</a:t>
            </a:r>
            <a:r>
              <a:rPr lang="en-US" altLang="ko-KR"/>
              <a:t>.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sale.won = 10000;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sale.dollar = 39.99; </a:t>
            </a:r>
            <a:endParaRPr lang="ko-KR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A1EBFDC-D20B-4C34-85E1-A898F5CB2E2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공용체 배열</a:t>
            </a:r>
            <a:r>
              <a:rPr lang="en-US" altLang="ko-KR">
                <a:solidFill>
                  <a:srgbClr val="000000"/>
                </a:solidFill>
              </a:rPr>
              <a:t>/</a:t>
            </a:r>
            <a:r>
              <a:rPr lang="ko-KR" altLang="en-US">
                <a:solidFill>
                  <a:srgbClr val="000000"/>
                </a:solidFill>
              </a:rPr>
              <a:t>포인터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공용체도 배열이나 포인터 형태로도 선언되어 사용될 수 있다</a:t>
            </a:r>
            <a:r>
              <a:rPr lang="en-US" altLang="ko-KR"/>
              <a:t>.  </a:t>
            </a:r>
          </a:p>
          <a:p>
            <a:pPr eaLnBrk="1" hangingPunct="1"/>
            <a:r>
              <a:rPr lang="ko-KR" altLang="en-US"/>
              <a:t>예를 들어 </a:t>
            </a:r>
          </a:p>
          <a:p>
            <a:pPr lvl="1" eaLnBrk="1" hangingPunct="1"/>
            <a:r>
              <a:rPr lang="ko-KR" altLang="en-US"/>
              <a:t>공용체 배열 선언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>
                <a:solidFill>
                  <a:srgbClr val="0000CC"/>
                </a:solidFill>
              </a:rPr>
              <a:t>union</a:t>
            </a:r>
            <a:r>
              <a:rPr lang="en-US" altLang="ko-KR"/>
              <a:t> price sales[10];             </a:t>
            </a:r>
            <a:endParaRPr lang="ko-KR" altLang="en-US"/>
          </a:p>
          <a:p>
            <a:pPr lvl="1" eaLnBrk="1" hangingPunct="1"/>
            <a:endParaRPr lang="ko-KR" altLang="en-US"/>
          </a:p>
          <a:p>
            <a:pPr lvl="1" eaLnBrk="1" hangingPunct="1"/>
            <a:r>
              <a:rPr lang="ko-KR" altLang="en-US"/>
              <a:t>공용체 포인터 및 변수 선언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>
                <a:solidFill>
                  <a:srgbClr val="0000CC"/>
                </a:solidFill>
              </a:rPr>
              <a:t>union</a:t>
            </a:r>
            <a:r>
              <a:rPr lang="en-US" altLang="ko-KR"/>
              <a:t> price sale, *sale_ptr; </a:t>
            </a:r>
          </a:p>
          <a:p>
            <a:pPr lvl="1" eaLnBrk="1" hangingPunct="1"/>
            <a:endParaRPr lang="ko-KR" altLang="en-US"/>
          </a:p>
          <a:p>
            <a:pPr lvl="1" eaLnBrk="1" hangingPunct="1"/>
            <a:r>
              <a:rPr lang="ko-KR" altLang="en-US"/>
              <a:t>공용체 주소를 공용체 포인터 변수에 대입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   sale_ptr = &amp;sale;                 </a:t>
            </a:r>
            <a:endParaRPr lang="ko-KR" alt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 sz="3800">
                <a:solidFill>
                  <a:srgbClr val="000000"/>
                </a:solidFill>
              </a:rPr>
              <a:t>Key Point </a:t>
            </a: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E81E61-9B46-4108-8160-61B8F81AD56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 Key Point 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911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/>
              <a:t>구조체는 여러 자료형 변수들의 집합체이다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구조체 변수에 포함된 멤버 변수에 접근하기 위해서 점 연산자를 사용한다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구조체 배열의 각 원소는 하나의 구조체이다</a:t>
            </a:r>
            <a:r>
              <a:rPr lang="en-US" altLang="ko-KR" sz="2000"/>
              <a:t>.  </a:t>
            </a:r>
          </a:p>
          <a:p>
            <a:pPr eaLnBrk="1" hangingPunct="1"/>
            <a:r>
              <a:rPr lang="ko-KR" altLang="en-US" sz="2000"/>
              <a:t>구조체 포인터를 사용하는 경우에는 구조체 포인터 연산자인 </a:t>
            </a:r>
            <a:r>
              <a:rPr lang="en-US" altLang="ko-KR" sz="2000"/>
              <a:t>-&gt; </a:t>
            </a:r>
            <a:r>
              <a:rPr lang="ko-KR" altLang="en-US" sz="2000"/>
              <a:t>연산자를 사용하여 멤버에 접근할 수 있다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구조체 변수간의 대입이 가능하며 이 경우 모든 멤버가 한번에 대입된다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구조체 자체 혹은 구조체 포인터를 매개변수로 전달할 수 있다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공용체는 구조체와 비슷한데 한 순간에 하나의 멤버만 사용할 수 있다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구조체의 멤버로서 다른 구조체를 사용할 수 있다</a:t>
            </a:r>
            <a:r>
              <a:rPr lang="en-US" altLang="ko-KR" sz="2000"/>
              <a:t>. </a:t>
            </a:r>
            <a:endParaRPr lang="ko-KR" altLang="en-US" sz="20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ko-KR" altLang="en-US" sz="3800">
                <a:solidFill>
                  <a:srgbClr val="000000"/>
                </a:solidFill>
              </a:rPr>
              <a:t>프로그래밍 실습 </a:t>
            </a: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8CDCB33-4512-4B02-80F5-D6A2CD7AFE7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52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▶ 프로그래밍 실습 </a:t>
            </a:r>
          </a:p>
        </p:txBody>
      </p:sp>
      <p:sp>
        <p:nvSpPr>
          <p:cNvPr id="952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ko-KR" altLang="en-US" sz="2000"/>
              <a:t>도서에 대한 데이터 입력 기능과 도서에 대한 열람 기능을 제공하는 간단한 도서관리 프로그램을 구현해보자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sz="2000"/>
              <a:t>	이 프로그램은 크게 도서정보 입력과 도서 검색 기능을 제공한다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FF3300"/>
                </a:solidFill>
              </a:rPr>
              <a:t>1. </a:t>
            </a:r>
            <a:r>
              <a:rPr lang="ko-KR" altLang="en-US" sz="2000">
                <a:solidFill>
                  <a:srgbClr val="FF3300"/>
                </a:solidFill>
              </a:rPr>
              <a:t>헤더 파일 </a:t>
            </a:r>
            <a:r>
              <a:rPr lang="en-US" altLang="ko-KR" sz="2000">
                <a:solidFill>
                  <a:srgbClr val="FF3300"/>
                </a:solidFill>
              </a:rPr>
              <a:t>book.h </a:t>
            </a:r>
            <a:r>
              <a:rPr lang="ko-KR" altLang="en-US" sz="2000">
                <a:solidFill>
                  <a:srgbClr val="FF3300"/>
                </a:solidFill>
              </a:rPr>
              <a:t>작성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12</a:t>
            </a:r>
            <a:r>
              <a:rPr lang="ko-KR" altLang="en-US" sz="2000"/>
              <a:t>장에서 정의한 </a:t>
            </a:r>
            <a:r>
              <a:rPr lang="en-US" altLang="ko-KR" sz="2000"/>
              <a:t>struct book</a:t>
            </a:r>
            <a:r>
              <a:rPr lang="ko-KR" altLang="en-US" sz="2000"/>
              <a:t>을 확장해서 </a:t>
            </a:r>
            <a:r>
              <a:rPr lang="en-US" altLang="ko-KR" sz="2000"/>
              <a:t>book.h</a:t>
            </a:r>
            <a:r>
              <a:rPr lang="ko-KR" altLang="en-US" sz="2000"/>
              <a:t>에 새로운 구조체를 작성한다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FF3300"/>
                </a:solidFill>
              </a:rPr>
              <a:t>2. </a:t>
            </a:r>
            <a:r>
              <a:rPr lang="ko-KR" altLang="en-US" sz="2000">
                <a:solidFill>
                  <a:srgbClr val="FF3300"/>
                </a:solidFill>
              </a:rPr>
              <a:t>프로그램에서 다음과 같은 메뉴를 출력한다</a:t>
            </a:r>
            <a:r>
              <a:rPr lang="en-US" altLang="ko-KR" sz="2000">
                <a:solidFill>
                  <a:srgbClr val="FF3300"/>
                </a:solidFill>
              </a:rPr>
              <a:t>.</a:t>
            </a:r>
            <a:r>
              <a:rPr lang="en-US" altLang="ko-KR" sz="2000"/>
              <a:t>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1. </a:t>
            </a:r>
            <a:r>
              <a:rPr lang="ko-KR" altLang="en-US"/>
              <a:t>도서 입력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2. </a:t>
            </a:r>
            <a:r>
              <a:rPr lang="ko-KR" altLang="en-US"/>
              <a:t>저자별 검색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3. </a:t>
            </a:r>
            <a:r>
              <a:rPr lang="ko-KR" altLang="en-US"/>
              <a:t>제목 검색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4. </a:t>
            </a:r>
            <a:r>
              <a:rPr lang="ko-KR" altLang="en-US"/>
              <a:t>끝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/>
              <a:t>메뉴를 선택하세요</a:t>
            </a:r>
            <a:r>
              <a:rPr lang="en-US" altLang="ko-KR"/>
              <a:t>:</a:t>
            </a:r>
            <a:endParaRPr lang="ko-KR" altLang="en-US" sz="2400"/>
          </a:p>
          <a:p>
            <a:pPr lvl="2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ko-KR" altLang="en-US" sz="24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2958E7B-5FC7-4A9D-871D-FD606B13649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▶ 프로그래밍 실습 </a:t>
            </a:r>
          </a:p>
        </p:txBody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FF3300"/>
                </a:solidFill>
              </a:rPr>
              <a:t>3. </a:t>
            </a:r>
            <a:r>
              <a:rPr lang="ko-KR" altLang="en-US" sz="2000">
                <a:solidFill>
                  <a:srgbClr val="FF3300"/>
                </a:solidFill>
              </a:rPr>
              <a:t>새로운 책이 들어올 때마다 메뉴 </a:t>
            </a:r>
            <a:r>
              <a:rPr lang="en-US" altLang="ko-KR" sz="2000">
                <a:solidFill>
                  <a:srgbClr val="FF3300"/>
                </a:solidFill>
              </a:rPr>
              <a:t>1</a:t>
            </a:r>
            <a:r>
              <a:rPr lang="ko-KR" altLang="en-US" sz="2000">
                <a:solidFill>
                  <a:srgbClr val="FF3300"/>
                </a:solidFill>
              </a:rPr>
              <a:t>번을 선택하여 책에 대한 정보를 입력받는다</a:t>
            </a:r>
            <a:r>
              <a:rPr lang="en-US" altLang="ko-KR" sz="2000">
                <a:solidFill>
                  <a:srgbClr val="FF3300"/>
                </a:solidFill>
              </a:rPr>
              <a:t>.</a:t>
            </a:r>
            <a:r>
              <a:rPr lang="en-US" altLang="ko-KR" sz="2000"/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sz="2000"/>
              <a:t>	책에 대한 정보는 제목</a:t>
            </a:r>
            <a:r>
              <a:rPr lang="en-US" altLang="ko-KR" sz="2000"/>
              <a:t>, </a:t>
            </a:r>
            <a:r>
              <a:rPr lang="ko-KR" altLang="en-US" sz="2000"/>
              <a:t>저자</a:t>
            </a:r>
            <a:r>
              <a:rPr lang="en-US" altLang="ko-KR" sz="2000"/>
              <a:t>, </a:t>
            </a:r>
            <a:r>
              <a:rPr lang="ko-KR" altLang="en-US" sz="2000"/>
              <a:t>출판사</a:t>
            </a:r>
            <a:r>
              <a:rPr lang="en-US" altLang="ko-KR" sz="2000"/>
              <a:t>, </a:t>
            </a:r>
            <a:r>
              <a:rPr lang="ko-KR" altLang="en-US" sz="2000"/>
              <a:t>출판일</a:t>
            </a:r>
            <a:r>
              <a:rPr lang="en-US" altLang="ko-KR" sz="2000"/>
              <a:t>, </a:t>
            </a:r>
            <a:r>
              <a:rPr lang="ko-KR" altLang="en-US" sz="2000"/>
              <a:t>가격 등이며 책이 들어오는 순서에 따라 일련번호를 붙인다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sz="2000"/>
              <a:t>	책에 대한 정보는 </a:t>
            </a:r>
            <a:r>
              <a:rPr lang="en-US" altLang="ko-KR" sz="2000"/>
              <a:t>struct book </a:t>
            </a:r>
            <a:r>
              <a:rPr lang="ko-KR" altLang="en-US" sz="2000"/>
              <a:t>형의 배열에 저장한다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FF3300"/>
                </a:solidFill>
              </a:rPr>
              <a:t>4. </a:t>
            </a:r>
            <a:r>
              <a:rPr lang="ko-KR" altLang="en-US" sz="2000">
                <a:solidFill>
                  <a:srgbClr val="FF3300"/>
                </a:solidFill>
              </a:rPr>
              <a:t>메뉴 </a:t>
            </a:r>
            <a:r>
              <a:rPr lang="en-US" altLang="ko-KR" sz="2000">
                <a:solidFill>
                  <a:srgbClr val="FF3300"/>
                </a:solidFill>
              </a:rPr>
              <a:t>2</a:t>
            </a:r>
            <a:r>
              <a:rPr lang="ko-KR" altLang="en-US" sz="2000">
                <a:solidFill>
                  <a:srgbClr val="FF3300"/>
                </a:solidFill>
              </a:rPr>
              <a:t>번을 선택하면 저자명으로 도서 정보를 검색하여 출력해준다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FF3300"/>
                </a:solidFill>
              </a:rPr>
              <a:t>5. </a:t>
            </a:r>
            <a:r>
              <a:rPr lang="ko-KR" altLang="en-US" sz="2000">
                <a:solidFill>
                  <a:srgbClr val="FF3300"/>
                </a:solidFill>
              </a:rPr>
              <a:t>메뉴 </a:t>
            </a:r>
            <a:r>
              <a:rPr lang="en-US" altLang="ko-KR" sz="2000">
                <a:solidFill>
                  <a:srgbClr val="FF3300"/>
                </a:solidFill>
              </a:rPr>
              <a:t>3</a:t>
            </a:r>
            <a:r>
              <a:rPr lang="ko-KR" altLang="en-US" sz="2000">
                <a:solidFill>
                  <a:srgbClr val="FF3300"/>
                </a:solidFill>
              </a:rPr>
              <a:t>번을 선택하면 책의 제목으로 도서 정보를 검색하여 출력해준다</a:t>
            </a:r>
            <a:r>
              <a:rPr lang="en-US" altLang="ko-KR" sz="2000">
                <a:solidFill>
                  <a:srgbClr val="FF3300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br>
              <a:rPr lang="en-US" altLang="ko-KR" sz="2000"/>
            </a:br>
            <a:endParaRPr lang="ko-KR" altLang="en-US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E8459D3-7F77-409B-BE83-9234EBA1768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구조체란 무엇인가 </a:t>
            </a:r>
            <a:r>
              <a:rPr lang="en-US" altLang="ko-KR">
                <a:solidFill>
                  <a:srgbClr val="000000"/>
                </a:solidFill>
              </a:rPr>
              <a:t>? 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/>
              <a:t>예</a:t>
            </a:r>
            <a:r>
              <a:rPr lang="en-US" altLang="ko-KR" sz="2000"/>
              <a:t>: </a:t>
            </a:r>
            <a:r>
              <a:rPr lang="ko-KR" altLang="en-US" sz="2000"/>
              <a:t>학생관리 프로그램의 각 학생에 대한 기록</a:t>
            </a:r>
            <a:r>
              <a:rPr lang="en-US" altLang="ko-KR" sz="2000"/>
              <a:t>(record)</a:t>
            </a:r>
          </a:p>
          <a:p>
            <a:pPr lvl="1" eaLnBrk="1" hangingPunct="1"/>
            <a:r>
              <a:rPr lang="ko-KR" altLang="en-US" sz="1800"/>
              <a:t>한 학생에 대한 자료들을 한 곳에 모아서 관리하면 편리</a:t>
            </a:r>
          </a:p>
          <a:p>
            <a:pPr lvl="1" eaLnBrk="1" hangingPunct="1"/>
            <a:r>
              <a:rPr lang="ko-KR" altLang="en-US" sz="1800"/>
              <a:t>한 학생의 이름</a:t>
            </a:r>
            <a:r>
              <a:rPr lang="en-US" altLang="ko-KR" sz="1800"/>
              <a:t>, </a:t>
            </a:r>
            <a:r>
              <a:rPr lang="ko-KR" altLang="en-US" sz="1800"/>
              <a:t>학번</a:t>
            </a:r>
            <a:r>
              <a:rPr lang="en-US" altLang="ko-KR" sz="1800"/>
              <a:t>, </a:t>
            </a:r>
            <a:r>
              <a:rPr lang="ko-KR" altLang="en-US" sz="1800"/>
              <a:t>나이</a:t>
            </a:r>
            <a:r>
              <a:rPr lang="en-US" altLang="ko-KR" sz="1800"/>
              <a:t>, </a:t>
            </a:r>
            <a:r>
              <a:rPr lang="ko-KR" altLang="en-US" sz="1800"/>
              <a:t>전화번호</a:t>
            </a:r>
            <a:r>
              <a:rPr lang="en-US" altLang="ko-KR" sz="1800"/>
              <a:t>, </a:t>
            </a:r>
            <a:r>
              <a:rPr lang="ko-KR" altLang="en-US" sz="1800"/>
              <a:t>전공 등</a:t>
            </a:r>
            <a:endParaRPr lang="en-US" altLang="ko-KR" sz="1800"/>
          </a:p>
          <a:p>
            <a:pPr eaLnBrk="1" hangingPunct="1"/>
            <a:r>
              <a:rPr lang="ko-KR" altLang="en-US" sz="2000">
                <a:solidFill>
                  <a:srgbClr val="FF0000"/>
                </a:solidFill>
              </a:rPr>
              <a:t>구조체는 여러 자료형 변수들의 집합체이다</a:t>
            </a:r>
            <a:r>
              <a:rPr lang="en-US" altLang="ko-KR" sz="2000">
                <a:solidFill>
                  <a:srgbClr val="FF0000"/>
                </a:solidFill>
              </a:rPr>
              <a:t>. </a:t>
            </a:r>
          </a:p>
          <a:p>
            <a:pPr eaLnBrk="1" hangingPunct="1"/>
            <a:r>
              <a:rPr lang="ko-KR" altLang="en-US" sz="2000"/>
              <a:t>구조체 구문 구조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 sz="180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CC"/>
                </a:solidFill>
              </a:rPr>
              <a:t>struct</a:t>
            </a:r>
            <a:r>
              <a:rPr lang="en-US" altLang="ko-KR" sz="1800"/>
              <a:t> </a:t>
            </a:r>
            <a:r>
              <a:rPr lang="ko-KR" altLang="en-US" sz="1800"/>
              <a:t>구조체명 </a:t>
            </a:r>
            <a:r>
              <a:rPr lang="en-US" altLang="ko-KR" sz="1800"/>
              <a:t>{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/>
              <a:t>   </a:t>
            </a:r>
            <a:r>
              <a:rPr lang="ko-KR" altLang="en-US" sz="1800"/>
              <a:t>자료형</a:t>
            </a:r>
            <a:r>
              <a:rPr lang="en-US" altLang="ko-KR" sz="1800"/>
              <a:t>1 </a:t>
            </a:r>
            <a:r>
              <a:rPr lang="ko-KR" altLang="en-US" sz="1800"/>
              <a:t>멤버명</a:t>
            </a:r>
            <a:r>
              <a:rPr lang="en-US" altLang="ko-KR" sz="1800"/>
              <a:t>1;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/>
              <a:t>   </a:t>
            </a:r>
            <a:r>
              <a:rPr lang="ko-KR" altLang="en-US" sz="1800"/>
              <a:t>자료형</a:t>
            </a:r>
            <a:r>
              <a:rPr lang="en-US" altLang="ko-KR" sz="1800"/>
              <a:t>2 </a:t>
            </a:r>
            <a:r>
              <a:rPr lang="ko-KR" altLang="en-US" sz="1800"/>
              <a:t>멤버명</a:t>
            </a:r>
            <a:r>
              <a:rPr lang="en-US" altLang="ko-KR" sz="1800"/>
              <a:t>2;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/>
              <a:t>       ...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/>
              <a:t>}; </a:t>
            </a:r>
          </a:p>
          <a:p>
            <a:pPr eaLnBrk="1" hangingPunct="1"/>
            <a:r>
              <a:rPr lang="ko-KR" altLang="en-US" sz="2000"/>
              <a:t>멤버 변수</a:t>
            </a:r>
            <a:r>
              <a:rPr lang="en-US" altLang="ko-KR" sz="2000"/>
              <a:t> </a:t>
            </a:r>
            <a:r>
              <a:rPr lang="ko-KR" altLang="en-US" sz="2000"/>
              <a:t>혹은 필드 변수</a:t>
            </a:r>
          </a:p>
          <a:p>
            <a:pPr lvl="1" eaLnBrk="1" hangingPunct="1"/>
            <a:r>
              <a:rPr lang="ko-KR" altLang="en-US" sz="1800"/>
              <a:t>구조체를 구성하는 변수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0BDE3AA-EE7D-4897-8CE1-E4CB87D584E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구조체 정의 </a:t>
            </a: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구조체 정의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/>
            <a:r>
              <a:rPr lang="ko-KR" altLang="en-US"/>
              <a:t>구조체 변수 선언</a:t>
            </a: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>
              <a:solidFill>
                <a:srgbClr val="0000CC"/>
              </a:solidFill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student  s1, s2;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student s1 = {1901001, "</a:t>
            </a:r>
            <a:r>
              <a:rPr lang="ko-KR" altLang="en-US"/>
              <a:t>홍길동</a:t>
            </a:r>
            <a:r>
              <a:rPr lang="en-US" altLang="ko-KR"/>
              <a:t>", 4.0}; </a:t>
            </a:r>
            <a:endParaRPr lang="ko-KR" altLang="en-US"/>
          </a:p>
        </p:txBody>
      </p:sp>
      <p:pic>
        <p:nvPicPr>
          <p:cNvPr id="1536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133600"/>
            <a:ext cx="622458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번호 개체 틀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F5E34AA-756C-4330-8477-06722DE52C57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구조체를 위한 기억공간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875"/>
            <a:ext cx="8291513" cy="4824413"/>
          </a:xfrm>
        </p:spPr>
        <p:txBody>
          <a:bodyPr/>
          <a:lstStyle/>
          <a:p>
            <a:pPr eaLnBrk="1" hangingPunct="1"/>
            <a:r>
              <a:rPr kumimoji="0" lang="ko-KR" altLang="en-US"/>
              <a:t>구조체 정의할 때 변수도 함께 선언 가능 </a:t>
            </a:r>
            <a:endParaRPr kumimoji="0"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endParaRPr kumimoji="0" lang="en-US" altLang="ko-KR">
              <a:solidFill>
                <a:srgbClr val="0000CC"/>
              </a:solidFill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kumimoji="0" lang="en-US" altLang="ko-KR">
                <a:solidFill>
                  <a:srgbClr val="0000CC"/>
                </a:solidFill>
              </a:rPr>
              <a:t>struct</a:t>
            </a:r>
            <a:r>
              <a:rPr kumimoji="0" lang="en-US" altLang="ko-KR"/>
              <a:t> student {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 </a:t>
            </a: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id; 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 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name[20];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 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major[20];  </a:t>
            </a:r>
            <a:endParaRPr kumimoji="0"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kumimoji="0" lang="en-US" altLang="ko-KR"/>
              <a:t>} s1, s2; </a:t>
            </a:r>
          </a:p>
          <a:p>
            <a:pPr lvl="1" eaLnBrk="1" hangingPunct="1"/>
            <a:endParaRPr lang="en-US" altLang="ko-KR"/>
          </a:p>
          <a:p>
            <a:pPr eaLnBrk="1" hangingPunct="1"/>
            <a:r>
              <a:rPr lang="ko-KR" altLang="en-US"/>
              <a:t>구조체 변수를 위한 기억공간</a:t>
            </a:r>
          </a:p>
          <a:p>
            <a:pPr lvl="1" eaLnBrk="1" hangingPunct="1"/>
            <a:r>
              <a:rPr lang="ko-KR" altLang="en-US"/>
              <a:t>구조체의 각 멤버들을 위한 기억공간을 연속적으로 할당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struct</a:t>
            </a:r>
            <a:r>
              <a:rPr lang="en-US" altLang="ko-KR"/>
              <a:t> student </a:t>
            </a:r>
            <a:r>
              <a:rPr lang="ko-KR" altLang="en-US"/>
              <a:t>형의 변수를 위한 기억공간 할당</a:t>
            </a:r>
          </a:p>
        </p:txBody>
      </p:sp>
      <p:pic>
        <p:nvPicPr>
          <p:cNvPr id="1741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565400"/>
            <a:ext cx="44513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D2D2A26-0F98-484D-9003-4ABE2C668B4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9461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1946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8913"/>
            <a:ext cx="7748587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모자이크">
  <a:themeElements>
    <a:clrScheme name="2_모자이크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6F5B4C-2AF9-44EC-828A-2373850B036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5D2480-BA8E-4BE2-88EC-CEDC19DF5CFF}">
  <ds:schemaRefs>
    <ds:schemaRef ds:uri="http://purl.org/dc/dcmitype/"/>
    <ds:schemaRef ds:uri="http://schemas.microsoft.com/office/2006/metadata/properties"/>
    <ds:schemaRef ds:uri="14fbc630-f9ee-44d0-8c96-893ff621d69e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2A865BB-164B-4F35-94FC-4AE010DA32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1451</TotalTime>
  <Words>1754</Words>
  <Application>Microsoft Office PowerPoint</Application>
  <PresentationFormat>화면 슬라이드 쇼(4:3)</PresentationFormat>
  <Paragraphs>441</Paragraphs>
  <Slides>57</Slides>
  <Notes>36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57</vt:i4>
      </vt:variant>
    </vt:vector>
  </HeadingPairs>
  <TitlesOfParts>
    <vt:vector size="65" baseType="lpstr"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 Chap 12 구조체와 공용체 </vt:lpstr>
      <vt:lpstr>이 장의 내용</vt:lpstr>
      <vt:lpstr>12.1 구조체 개요 </vt:lpstr>
      <vt:lpstr>구조체란 무엇인가 ? </vt:lpstr>
      <vt:lpstr>구조체란 무엇인가 ? </vt:lpstr>
      <vt:lpstr>구조체 정의 </vt:lpstr>
      <vt:lpstr>구조체를 위한 기억공간</vt:lpstr>
      <vt:lpstr>PowerPoint 프레젠테이션</vt:lpstr>
      <vt:lpstr>구조체 대입</vt:lpstr>
      <vt:lpstr>구조체의 멤버 사용 </vt:lpstr>
      <vt:lpstr>PowerPoint 프레젠테이션</vt:lpstr>
      <vt:lpstr>PowerPoint 프레젠테이션</vt:lpstr>
      <vt:lpstr>구조체 자료형의 이름</vt:lpstr>
      <vt:lpstr>12.2 구조체와 포인터 </vt:lpstr>
      <vt:lpstr>구조체 포인터 </vt:lpstr>
      <vt:lpstr>구조체 포인터 사용</vt:lpstr>
      <vt:lpstr>PowerPoint 프레젠테이션</vt:lpstr>
      <vt:lpstr>PowerPoint 프레젠테이션</vt:lpstr>
      <vt:lpstr>구조체를 위한 동적 기억장소 할당</vt:lpstr>
      <vt:lpstr>12.3 함수와 구조체</vt:lpstr>
      <vt:lpstr>구조체 매개변수 </vt:lpstr>
      <vt:lpstr>구조체 매개변수 예  </vt:lpstr>
      <vt:lpstr>PowerPoint 프레젠테이션</vt:lpstr>
      <vt:lpstr>PowerPoint 프레젠테이션</vt:lpstr>
      <vt:lpstr>실행 결과</vt:lpstr>
      <vt:lpstr>구조체 반환</vt:lpstr>
      <vt:lpstr>구조체 반환</vt:lpstr>
      <vt:lpstr>PowerPoint 프레젠테이션</vt:lpstr>
      <vt:lpstr>실행 결과</vt:lpstr>
      <vt:lpstr>PowerPoint 프레젠테이션</vt:lpstr>
      <vt:lpstr>PowerPoint 프레젠테이션</vt:lpstr>
      <vt:lpstr>12.4 구조체 배열과 포인터 배열 </vt:lpstr>
      <vt:lpstr>구조체 배열 </vt:lpstr>
      <vt:lpstr>구조체 배열 초기화 </vt:lpstr>
      <vt:lpstr>PowerPoint 프레젠테이션</vt:lpstr>
      <vt:lpstr>PowerPoint 프레젠테이션</vt:lpstr>
      <vt:lpstr>구조체 포인터 배열</vt:lpstr>
      <vt:lpstr>PowerPoint 프레젠테이션</vt:lpstr>
      <vt:lpstr>PowerPoint 프레젠테이션</vt:lpstr>
      <vt:lpstr>12.5 중첩 구조체 </vt:lpstr>
      <vt:lpstr>중첩 구조체(nested structure)</vt:lpstr>
      <vt:lpstr>중첨 구조체 접근</vt:lpstr>
      <vt:lpstr>PowerPoint 프레젠테이션</vt:lpstr>
      <vt:lpstr>PowerPoint 프레젠테이션</vt:lpstr>
      <vt:lpstr>PowerPoint 프레젠테이션</vt:lpstr>
      <vt:lpstr>중첩 구조체</vt:lpstr>
      <vt:lpstr>12.6 공용체와 비트필드</vt:lpstr>
      <vt:lpstr>공용체(union) </vt:lpstr>
      <vt:lpstr>공용체 예</vt:lpstr>
      <vt:lpstr>공용체 예</vt:lpstr>
      <vt:lpstr>공용체 배열/포인터</vt:lpstr>
      <vt:lpstr>Key Point </vt:lpstr>
      <vt:lpstr> Key Point </vt:lpstr>
      <vt:lpstr>프로그래밍 실습 </vt:lpstr>
      <vt:lpstr>▶ 프로그래밍 실습 </vt:lpstr>
      <vt:lpstr>▶ 프로그래밍 실습 </vt:lpstr>
    </vt:vector>
  </TitlesOfParts>
  <Company>숙명여자대학교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구조체와 공용체</dc:title>
  <dc:creator>창병모</dc:creator>
  <cp:lastModifiedBy>인피니티북스 편집부</cp:lastModifiedBy>
  <cp:revision>236</cp:revision>
  <cp:lastPrinted>1995-10-08T01:49:42Z</cp:lastPrinted>
  <dcterms:created xsi:type="dcterms:W3CDTF">1995-11-01T10:23:08Z</dcterms:created>
  <dcterms:modified xsi:type="dcterms:W3CDTF">2020-09-21T00:57:16Z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