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4"/>
  </p:sldMasterIdLst>
  <p:notesMasterIdLst>
    <p:notesMasterId r:id="rId74"/>
  </p:notesMasterIdLst>
  <p:handoutMasterIdLst>
    <p:handoutMasterId r:id="rId75"/>
  </p:handoutMasterIdLst>
  <p:sldIdLst>
    <p:sldId id="403" r:id="rId5"/>
    <p:sldId id="352" r:id="rId6"/>
    <p:sldId id="353" r:id="rId7"/>
    <p:sldId id="396" r:id="rId8"/>
    <p:sldId id="354" r:id="rId9"/>
    <p:sldId id="355" r:id="rId10"/>
    <p:sldId id="356" r:id="rId11"/>
    <p:sldId id="357" r:id="rId12"/>
    <p:sldId id="413" r:id="rId13"/>
    <p:sldId id="418" r:id="rId14"/>
    <p:sldId id="419" r:id="rId15"/>
    <p:sldId id="420" r:id="rId16"/>
    <p:sldId id="421" r:id="rId17"/>
    <p:sldId id="414" r:id="rId18"/>
    <p:sldId id="422" r:id="rId19"/>
    <p:sldId id="423" r:id="rId20"/>
    <p:sldId id="415" r:id="rId21"/>
    <p:sldId id="424" r:id="rId22"/>
    <p:sldId id="425" r:id="rId23"/>
    <p:sldId id="426" r:id="rId24"/>
    <p:sldId id="428" r:id="rId25"/>
    <p:sldId id="427" r:id="rId26"/>
    <p:sldId id="429" r:id="rId27"/>
    <p:sldId id="430" r:id="rId28"/>
    <p:sldId id="431" r:id="rId29"/>
    <p:sldId id="432" r:id="rId30"/>
    <p:sldId id="433" r:id="rId31"/>
    <p:sldId id="397" r:id="rId32"/>
    <p:sldId id="358" r:id="rId33"/>
    <p:sldId id="359" r:id="rId34"/>
    <p:sldId id="434" r:id="rId35"/>
    <p:sldId id="435" r:id="rId36"/>
    <p:sldId id="361" r:id="rId37"/>
    <p:sldId id="436" r:id="rId38"/>
    <p:sldId id="437" r:id="rId39"/>
    <p:sldId id="438" r:id="rId40"/>
    <p:sldId id="439" r:id="rId41"/>
    <p:sldId id="440" r:id="rId42"/>
    <p:sldId id="441" r:id="rId43"/>
    <p:sldId id="443" r:id="rId44"/>
    <p:sldId id="442" r:id="rId45"/>
    <p:sldId id="444" r:id="rId46"/>
    <p:sldId id="445" r:id="rId47"/>
    <p:sldId id="446" r:id="rId48"/>
    <p:sldId id="447" r:id="rId49"/>
    <p:sldId id="462" r:id="rId50"/>
    <p:sldId id="449" r:id="rId51"/>
    <p:sldId id="450" r:id="rId52"/>
    <p:sldId id="451" r:id="rId53"/>
    <p:sldId id="452" r:id="rId54"/>
    <p:sldId id="453" r:id="rId55"/>
    <p:sldId id="454" r:id="rId56"/>
    <p:sldId id="460" r:id="rId57"/>
    <p:sldId id="461" r:id="rId58"/>
    <p:sldId id="398" r:id="rId59"/>
    <p:sldId id="362" r:id="rId60"/>
    <p:sldId id="363" r:id="rId61"/>
    <p:sldId id="364" r:id="rId62"/>
    <p:sldId id="408" r:id="rId63"/>
    <p:sldId id="406" r:id="rId64"/>
    <p:sldId id="389" r:id="rId65"/>
    <p:sldId id="407" r:id="rId66"/>
    <p:sldId id="390" r:id="rId67"/>
    <p:sldId id="391" r:id="rId68"/>
    <p:sldId id="404" r:id="rId69"/>
    <p:sldId id="392" r:id="rId70"/>
    <p:sldId id="393" r:id="rId71"/>
    <p:sldId id="405" r:id="rId72"/>
    <p:sldId id="394" r:id="rId7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FF"/>
    <a:srgbClr val="DDDDFF"/>
    <a:srgbClr val="990000"/>
    <a:srgbClr val="FFFF00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 autoAdjust="0"/>
    <p:restoredTop sz="94788" autoAdjust="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5598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65.xml"/><Relationship Id="rId3" Type="http://schemas.openxmlformats.org/officeDocument/2006/relationships/slide" Target="slides/slide16.xml"/><Relationship Id="rId7" Type="http://schemas.openxmlformats.org/officeDocument/2006/relationships/slide" Target="slides/slide60.xml"/><Relationship Id="rId2" Type="http://schemas.openxmlformats.org/officeDocument/2006/relationships/slide" Target="slides/slide9.xml"/><Relationship Id="rId1" Type="http://schemas.openxmlformats.org/officeDocument/2006/relationships/slide" Target="slides/slide4.xml"/><Relationship Id="rId6" Type="http://schemas.openxmlformats.org/officeDocument/2006/relationships/slide" Target="slides/slide55.xml"/><Relationship Id="rId5" Type="http://schemas.openxmlformats.org/officeDocument/2006/relationships/slide" Target="slides/slide34.xml"/><Relationship Id="rId4" Type="http://schemas.openxmlformats.org/officeDocument/2006/relationships/slide" Target="slides/slide28.xml"/><Relationship Id="rId9" Type="http://schemas.openxmlformats.org/officeDocument/2006/relationships/slide" Target="slides/slide6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4A7C67E-5F05-4E95-A6A2-0FAC575733C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noProof="0"/>
              <a:t>마스터 문자열 유형 편집</a:t>
            </a:r>
          </a:p>
          <a:p>
            <a:pPr lvl="1"/>
            <a:r>
              <a:rPr lang="ko-KR" altLang="ko-KR" noProof="0"/>
              <a:t>둘째 수준</a:t>
            </a:r>
          </a:p>
          <a:p>
            <a:pPr lvl="2"/>
            <a:r>
              <a:rPr lang="ko-KR" altLang="ko-KR" noProof="0"/>
              <a:t>셋째 수준</a:t>
            </a:r>
          </a:p>
          <a:p>
            <a:pPr lvl="3"/>
            <a:r>
              <a:rPr lang="ko-KR" altLang="ko-KR" noProof="0"/>
              <a:t>넷째 수준</a:t>
            </a:r>
          </a:p>
          <a:p>
            <a:pPr lvl="4"/>
            <a:r>
              <a:rPr lang="ko-KR" altLang="ko-KR" noProof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448333B-9C84-41A5-B84B-8724717780D5}" type="slidenum">
              <a:rPr lang="ko-KR" altLang="ko-KR"/>
              <a:pPr>
                <a:defRPr/>
              </a:pPr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0ADCE70-E839-49A0-9845-502E31CA98E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FA1162D-61E9-40E9-BA07-9EFCC4DADEB7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20C027EC-FD64-4B2A-AB51-EDE44609DF1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770B161-2406-4793-A728-E66FD5E55C6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DBC3192-35D2-479D-8530-0AA52D4FECC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6F5AD15-C837-464A-A41D-59B31B64F11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78473B3-F1CE-45EC-A7A8-109288CF1C5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B1462FB-3301-4A39-A45E-24F8FD2E852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EAAC751-78A7-4925-B5EC-4F2D9311797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B5BD16A-0A9B-4B93-8046-54298FD9AAE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E3CBB42-8630-43E6-BA48-2BD2EB9360C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0138436-8731-45C0-A633-ECBD0A37C147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B6E02E1-FC65-457F-9507-D41C3F029D2B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9531649-A76B-46B3-B28D-647DB505714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4C0D21E-D38E-46E5-871B-5EF0AF8928F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F517ACF-24B0-47BF-8339-69570052499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3B8C477-301D-4B66-81AB-1746A4F4C4A6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F4883ED-A976-49AD-B213-A46D74B7424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39E9444-3550-497D-BDC4-D2B7666445CB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A87BF54-4809-41A5-9F10-25E09AC9570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488B79E-17AF-4A80-8ADD-58BC0184EF9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674159A-308E-4BFC-B89E-0E96BC076D9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22759B2-BB25-4F99-B4A8-459EE9C904E9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4E3DEA2-D2F7-4BBF-BD73-58740F10EC2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4D51734-9A7E-4B0B-886F-3BA9FBBF413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23A840EA-7FB7-4AAA-9FCA-4BEFB707951C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EC2070C-13A7-4FEF-A6F9-A82436C379C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B6EC967-21C4-47A8-A707-2E72FADD29D7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231C6F7C-B88C-40C7-8C89-BD36F4A78707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AAE4A0C-9292-4115-A7BB-F47EBD3E11B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3D1C8E6-6AF1-4C4F-85D2-2FABE33D549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CE530B0-31BA-4683-91E0-62C46073E4A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C32374D-0590-41D2-B164-A5BB393D65C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8A7E5F4-8546-46DF-8669-DD08748DCA5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6C2C0C5-6E6C-45A5-B1CC-B1C8A1D0B14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C5BFD1B-CE71-49F1-A82B-2F44FBB0916C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1441656-B436-4695-93A1-282C42A9989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29087251-73CC-4D96-B83A-633F5650E99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D3DEC20-6006-442F-B2B2-1FDAF57DD2C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4EAA8FF-F7CA-4A1C-A2E0-B168DDBE7CC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D710B9E-0ECA-4981-B6DD-1A778E895F7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E6B3222-BE3D-40EB-96A0-B38D6D9E506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07957DC-0B67-45AE-A894-73C9D951BBF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8B99F74-A08E-4F10-916C-BB114D71728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5EA5C5C-470C-41AA-B881-70C5EEC43C9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5805AAE-1D3F-4CCE-B228-88DF8A3A659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7" name="Rectangle 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8" name="Group 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9" name="Group 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11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2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3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4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5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6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7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8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10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ahoma" panose="020B0604030504040204" pitchFamily="34" charset="0"/>
            </a:endParaRPr>
          </a:p>
        </p:txBody>
      </p:sp>
      <p:grpSp>
        <p:nvGrpSpPr>
          <p:cNvPr id="20" name="Group 2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1" name="Rectangle 24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22" name="Group 25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23" name="Rectangle 26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24" name="Group 27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25" name="Group 28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2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26" name="Rectangle 37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5" name="Group 38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" name="Rectangle 39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37" name="Group 40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8" name="Rectangle 41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39" name="Group 42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40" name="Group 43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42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41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323605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제목 스타일 편집</a:t>
            </a:r>
          </a:p>
        </p:txBody>
      </p:sp>
      <p:sp>
        <p:nvSpPr>
          <p:cNvPr id="323606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sp>
        <p:nvSpPr>
          <p:cNvPr id="50" name="Rectangle 1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1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39AB29A5-72E3-4525-9F96-C4E74A7B9F6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10316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C08CE-EA56-4381-977A-42CE10531465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4377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AB9B8-15DA-4B94-925D-6C11F5AB105B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64205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818B0-839C-4EE8-BB24-3A2466FD5FA9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72595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62B20-A575-4D38-BB49-840A66537A90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5801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7753C-727E-4C63-9182-448A8AF2E34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3333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22AF2-3C67-4ADA-BF88-F4A47B33F03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79673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D2B1C-4C82-4761-A7C3-C7112CEBE6A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45589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362FB-A02D-4B43-8AE1-BE67ADCEF6B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75198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D1511-8E86-41C8-BD28-8FA27BF05B4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4443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EB09A-C083-4466-B984-CFFA996F52A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0966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latin typeface="굴림" panose="020B0600000101010101" pitchFamily="50" charset="-127"/>
              </a:defRPr>
            </a:lvl1pPr>
          </a:lstStyle>
          <a:p>
            <a:pPr>
              <a:defRPr/>
            </a:pPr>
            <a:fld id="{93CA5CBF-5FE3-4583-A277-0BA1E65A297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hf hdr="0" ftr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문자열 입출력 함수</a:t>
            </a:r>
          </a:p>
        </p:txBody>
      </p:sp>
      <p:sp>
        <p:nvSpPr>
          <p:cNvPr id="2150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문자 단위 입출력</a:t>
            </a:r>
            <a:endParaRPr lang="en-US" altLang="ko-KR"/>
          </a:p>
          <a:p>
            <a:r>
              <a:rPr lang="ko-KR" altLang="en-US"/>
              <a:t>문자열</a:t>
            </a:r>
            <a:r>
              <a:rPr lang="en-US" altLang="ko-KR"/>
              <a:t>(</a:t>
            </a:r>
            <a:r>
              <a:rPr lang="ko-KR" altLang="en-US"/>
              <a:t>줄</a:t>
            </a:r>
            <a:r>
              <a:rPr lang="en-US" altLang="ko-KR"/>
              <a:t>) </a:t>
            </a:r>
            <a:r>
              <a:rPr lang="ko-KR" altLang="en-US"/>
              <a:t>단위 입출력</a:t>
            </a:r>
            <a:endParaRPr lang="en-US" altLang="ko-KR"/>
          </a:p>
          <a:p>
            <a:r>
              <a:rPr lang="ko-KR" altLang="en-US"/>
              <a:t>자료형 포맷 입출력</a:t>
            </a:r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64AC2B7-3B69-4ECC-AE9E-48FB6C7CD4A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1510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284538"/>
            <a:ext cx="561657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문자 입출력 함수</a:t>
            </a:r>
          </a:p>
        </p:txBody>
      </p:sp>
      <p:sp>
        <p:nvSpPr>
          <p:cNvPr id="2253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/>
              <a:t>getchar( ), putchar( )</a:t>
            </a:r>
          </a:p>
          <a:p>
            <a:r>
              <a:rPr lang="en-US" altLang="ko-KR"/>
              <a:t>scanf(“%c”, …), printf(“%c”, …)</a:t>
            </a:r>
            <a:endParaRPr lang="ko-KR" altLang="en-US"/>
          </a:p>
        </p:txBody>
      </p:sp>
      <p:sp>
        <p:nvSpPr>
          <p:cNvPr id="2253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E2E471E-E10C-4C44-87EA-E10C38EF349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2534" name="그림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852738"/>
            <a:ext cx="7240588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355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D1DCCA1-637C-494F-BC66-61581B2390E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3558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6363"/>
            <a:ext cx="7720012" cy="661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457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0BDDD7-8950-4990-B6B2-29D77DD1C23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4582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1484313"/>
            <a:ext cx="514985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F363535-A102-4EC5-8636-9C253C76604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 입출력</a:t>
            </a:r>
            <a:r>
              <a:rPr lang="en-US" altLang="ko-KR"/>
              <a:t>: gets()</a:t>
            </a:r>
            <a:r>
              <a:rPr lang="ko-KR" altLang="en-US"/>
              <a:t>와 </a:t>
            </a:r>
            <a:r>
              <a:rPr lang="en-US" altLang="ko-KR"/>
              <a:t>puts() 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*gets(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*str);  </a:t>
            </a:r>
          </a:p>
          <a:p>
            <a:pPr lvl="1" eaLnBrk="1" hangingPunct="1"/>
            <a:r>
              <a:rPr lang="ko-KR" altLang="en-US"/>
              <a:t>표준 입력으로부터  문자열을 읽어서 문자배열 </a:t>
            </a:r>
            <a:r>
              <a:rPr lang="en-US" altLang="ko-KR"/>
              <a:t>str</a:t>
            </a:r>
            <a:r>
              <a:rPr lang="ko-KR" altLang="en-US"/>
              <a:t>에 저장하고 </a:t>
            </a:r>
          </a:p>
          <a:p>
            <a:pPr lvl="1" eaLnBrk="1" hangingPunct="1"/>
            <a:r>
              <a:rPr lang="ko-KR" altLang="en-US"/>
              <a:t>포인터 </a:t>
            </a:r>
            <a:r>
              <a:rPr lang="en-US" altLang="ko-KR"/>
              <a:t>str</a:t>
            </a:r>
            <a:r>
              <a:rPr lang="ko-KR" altLang="en-US"/>
              <a:t>를 반환한다 </a:t>
            </a: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puts(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*str);  </a:t>
            </a:r>
          </a:p>
          <a:p>
            <a:pPr lvl="1" eaLnBrk="1" hangingPunct="1"/>
            <a:r>
              <a:rPr lang="ko-KR" altLang="en-US"/>
              <a:t>문자열 </a:t>
            </a:r>
            <a:r>
              <a:rPr lang="en-US" altLang="ko-KR"/>
              <a:t>str</a:t>
            </a:r>
            <a:r>
              <a:rPr lang="ko-KR" altLang="en-US"/>
              <a:t>을 표준 출력에 출력한다</a:t>
            </a:r>
            <a:r>
              <a:rPr lang="en-US" altLang="ko-KR"/>
              <a:t>. </a:t>
            </a:r>
            <a:endParaRPr lang="ko-KR" altLang="en-US"/>
          </a:p>
        </p:txBody>
      </p:sp>
      <p:pic>
        <p:nvPicPr>
          <p:cNvPr id="25606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3644900"/>
            <a:ext cx="6778625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65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65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E5360F1-E1EB-4D47-B70C-9ADE0196D77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7654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87338"/>
            <a:ext cx="8005762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025650"/>
            <a:ext cx="7940675" cy="422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11.3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문자열과 수의 변환</a:t>
            </a:r>
            <a:endParaRPr lang="ko-KR" altLang="en-US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C9BC1F6-3691-439E-B25F-2D0E7F27C61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sscanf()</a:t>
            </a:r>
            <a:r>
              <a:rPr lang="ko-KR" altLang="en-US"/>
              <a:t>와 </a:t>
            </a:r>
            <a:r>
              <a:rPr lang="en-US" altLang="ko-KR"/>
              <a:t>sprintf()</a:t>
            </a:r>
            <a:endParaRPr lang="ko-KR" altLang="en-US"/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sscanf() </a:t>
            </a:r>
            <a:r>
              <a:rPr lang="ko-KR" altLang="en-US"/>
              <a:t>함수와 </a:t>
            </a:r>
            <a:r>
              <a:rPr lang="en-US" altLang="ko-KR"/>
              <a:t>sprintf() </a:t>
            </a:r>
            <a:r>
              <a:rPr lang="ko-KR" altLang="en-US"/>
              <a:t>함수</a:t>
            </a:r>
          </a:p>
          <a:p>
            <a:pPr lvl="1" eaLnBrk="1" hangingPunct="1"/>
            <a:r>
              <a:rPr lang="en-US" altLang="ko-KR"/>
              <a:t>scanf(), printf() </a:t>
            </a:r>
            <a:r>
              <a:rPr lang="ko-KR" altLang="en-US"/>
              <a:t>함수와 사용 방법과 역할은 비슷함</a:t>
            </a:r>
            <a:r>
              <a:rPr lang="en-US" altLang="ko-KR"/>
              <a:t>.</a:t>
            </a:r>
          </a:p>
          <a:p>
            <a:pPr lvl="1" eaLnBrk="1" hangingPunct="1"/>
            <a:r>
              <a:rPr lang="ko-KR" altLang="en-US"/>
              <a:t>표준 입출력 대신에 </a:t>
            </a:r>
            <a:r>
              <a:rPr lang="ko-KR" altLang="en-US">
                <a:solidFill>
                  <a:srgbClr val="FF0000"/>
                </a:solidFill>
              </a:rPr>
              <a:t>문자열에 대해 입출력</a:t>
            </a:r>
          </a:p>
          <a:p>
            <a:pPr lvl="1" eaLnBrk="1" hangingPunct="1"/>
            <a:endParaRPr lang="en-US" altLang="ko-KR"/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sprintf(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*format, </a:t>
            </a:r>
            <a:r>
              <a:rPr lang="ko-KR" altLang="en-US"/>
              <a:t>수식</a:t>
            </a:r>
            <a:r>
              <a:rPr lang="en-US" altLang="ko-KR"/>
              <a:t>); </a:t>
            </a:r>
          </a:p>
          <a:p>
            <a:pPr lvl="1"/>
            <a:r>
              <a:rPr lang="ko-KR" altLang="en-US"/>
              <a:t>수식의 값을 지정된 형식</a:t>
            </a:r>
            <a:r>
              <a:rPr lang="en-US" altLang="ko-KR"/>
              <a:t>(%d </a:t>
            </a:r>
            <a:r>
              <a:rPr lang="ko-KR" altLang="en-US"/>
              <a:t>혹은 </a:t>
            </a:r>
            <a:r>
              <a:rPr lang="en-US" altLang="ko-KR"/>
              <a:t>%f)</a:t>
            </a:r>
            <a:r>
              <a:rPr lang="ko-KR" altLang="en-US"/>
              <a:t>에 따라 문자열로 변환하여 </a:t>
            </a:r>
            <a:r>
              <a:rPr lang="en-US" altLang="ko-KR"/>
              <a:t>str</a:t>
            </a:r>
            <a:r>
              <a:rPr lang="ko-KR" altLang="en-US"/>
              <a:t>에 저장한다</a:t>
            </a:r>
            <a:r>
              <a:rPr lang="en-US" altLang="ko-KR"/>
              <a:t>.</a:t>
            </a: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sscanf(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*format, &amp;</a:t>
            </a:r>
            <a:r>
              <a:rPr lang="ko-KR" altLang="en-US"/>
              <a:t>변수</a:t>
            </a:r>
            <a:r>
              <a:rPr lang="en-US" altLang="ko-KR"/>
              <a:t>); </a:t>
            </a:r>
          </a:p>
          <a:p>
            <a:pPr lvl="1"/>
            <a:r>
              <a:rPr lang="ko-KR" altLang="en-US"/>
              <a:t>문자열 </a:t>
            </a:r>
            <a:r>
              <a:rPr lang="en-US" altLang="ko-KR"/>
              <a:t>str</a:t>
            </a:r>
            <a:r>
              <a:rPr lang="ko-KR" altLang="en-US"/>
              <a:t>을 지정된 형식</a:t>
            </a:r>
            <a:r>
              <a:rPr lang="en-US" altLang="ko-KR"/>
              <a:t>(%d </a:t>
            </a:r>
            <a:r>
              <a:rPr lang="ko-KR" altLang="en-US"/>
              <a:t>혹은 </a:t>
            </a:r>
            <a:r>
              <a:rPr lang="en-US" altLang="ko-KR"/>
              <a:t>%f)</a:t>
            </a:r>
            <a:r>
              <a:rPr lang="ko-KR" altLang="en-US"/>
              <a:t>에 따라 수로 변환하여 변수에 저장한다</a:t>
            </a:r>
            <a:r>
              <a:rPr lang="en-US" altLang="ko-KR"/>
              <a:t>.</a:t>
            </a:r>
            <a:endParaRPr lang="ko-KR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277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3277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6E59E3F-79A5-494F-BCF8-4284DAE476F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2774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1628775"/>
            <a:ext cx="74612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3795" name="내용 개체 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2597150"/>
            <a:ext cx="7935912" cy="3648075"/>
          </a:xfrm>
        </p:spPr>
      </p:pic>
      <p:sp>
        <p:nvSpPr>
          <p:cNvPr id="3379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EB74AA0-A17B-41A2-91B4-88F50097F2E9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3798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279400"/>
            <a:ext cx="78581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701800" y="1638300"/>
            <a:ext cx="7227888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Chap 11 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문자열</a:t>
            </a:r>
            <a:r>
              <a:rPr lang="ko-KR" altLang="en-US" sz="4600" b="1">
                <a:solidFill>
                  <a:schemeClr val="hlin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</p:txBody>
      </p:sp>
      <p:sp>
        <p:nvSpPr>
          <p:cNvPr id="5125" name="Text Box 8"/>
          <p:cNvSpPr txBox="1">
            <a:spLocks noChangeArrowheads="1"/>
          </p:cNvSpPr>
          <p:nvPr/>
        </p:nvSpPr>
        <p:spPr bwMode="auto">
          <a:xfrm>
            <a:off x="3635375" y="4149725"/>
            <a:ext cx="226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>
                <a:latin typeface="맑은 고딕" panose="020B0503020000020004" pitchFamily="50" charset="-127"/>
                <a:ea typeface="맑은 고딕" panose="020B0503020000020004" pitchFamily="50" charset="-127"/>
              </a:rPr>
              <a:t>©</a:t>
            </a:r>
            <a:r>
              <a:rPr lang="ko-KR" altLang="en-US">
                <a:latin typeface="맑은 고딕" panose="020B0503020000020004" pitchFamily="50" charset="-127"/>
                <a:ea typeface="맑은 고딕" panose="020B0503020000020004" pitchFamily="50" charset="-127"/>
              </a:rPr>
              <a:t>우균</a:t>
            </a:r>
            <a:r>
              <a:rPr lang="en-US" altLang="ko-KR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>
                <a:latin typeface="맑은 고딕" panose="020B0503020000020004" pitchFamily="50" charset="-127"/>
                <a:ea typeface="맑은 고딕" panose="020B0503020000020004" pitchFamily="50" charset="-127"/>
              </a:rPr>
              <a:t>창병모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481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3482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241400C-854F-4630-8B0C-E797C1A47E4F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4822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28775"/>
            <a:ext cx="5903913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584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584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FBF2935-4B86-4388-91EC-C07187A83D75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584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8913"/>
            <a:ext cx="7281862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68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686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0A37CE7-3DF8-4F60-A35B-0F7415E7D92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6870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57338"/>
            <a:ext cx="5616575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BF38AFB-05CB-4E32-B6CF-38C593B1E2BF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문자열을 수로 변환 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수를 나타내는 문자열을 읽어 들이면 </a:t>
            </a:r>
            <a:r>
              <a:rPr lang="ko-KR" altLang="en-US">
                <a:solidFill>
                  <a:srgbClr val="FF3300"/>
                </a:solidFill>
              </a:rPr>
              <a:t>문자열</a:t>
            </a:r>
            <a:r>
              <a:rPr lang="ko-KR" altLang="en-US"/>
              <a:t> 형태로 저장된다</a:t>
            </a:r>
            <a:r>
              <a:rPr lang="en-US" altLang="ko-KR"/>
              <a:t>.</a:t>
            </a:r>
            <a:endParaRPr lang="ko-KR" altLang="en-US"/>
          </a:p>
          <a:p>
            <a:pPr eaLnBrk="1" hangingPunct="1"/>
            <a:r>
              <a:rPr lang="ko-KR" altLang="en-US"/>
              <a:t>산술 연산을  위해서는 정수 혹은 부동소수점수로 </a:t>
            </a:r>
            <a:r>
              <a:rPr lang="ko-KR" altLang="en-US">
                <a:solidFill>
                  <a:srgbClr val="FF0000"/>
                </a:solidFill>
              </a:rPr>
              <a:t>변환</a:t>
            </a:r>
            <a:r>
              <a:rPr lang="ko-KR" altLang="en-US"/>
              <a:t>해야 한다</a:t>
            </a:r>
            <a:r>
              <a:rPr lang="en-US" altLang="ko-KR"/>
              <a:t>.</a:t>
            </a:r>
          </a:p>
          <a:p>
            <a:pPr lvl="2" eaLnBrk="1" hangingPunct="1"/>
            <a:endParaRPr lang="en-US" altLang="ko-KR"/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atoi(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*str);       </a:t>
            </a:r>
          </a:p>
          <a:p>
            <a:pPr lvl="1" eaLnBrk="1" hangingPunct="1"/>
            <a:r>
              <a:rPr lang="ko-KR" altLang="en-US"/>
              <a:t>문자열 </a:t>
            </a:r>
            <a:r>
              <a:rPr lang="en-US" altLang="ko-KR"/>
              <a:t>str</a:t>
            </a:r>
            <a:r>
              <a:rPr lang="ko-KR" altLang="en-US"/>
              <a:t>을 </a:t>
            </a:r>
            <a:r>
              <a:rPr lang="en-US" altLang="ko-KR">
                <a:solidFill>
                  <a:srgbClr val="FF3300"/>
                </a:solidFill>
              </a:rPr>
              <a:t>int </a:t>
            </a:r>
            <a:r>
              <a:rPr lang="ko-KR" altLang="en-US">
                <a:solidFill>
                  <a:srgbClr val="FF3300"/>
                </a:solidFill>
              </a:rPr>
              <a:t>정수</a:t>
            </a:r>
            <a:r>
              <a:rPr lang="ko-KR" altLang="en-US"/>
              <a:t>로 변환하여 반환한다</a:t>
            </a:r>
            <a:r>
              <a:rPr lang="en-US" altLang="ko-KR"/>
              <a:t>. </a:t>
            </a: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long</a:t>
            </a:r>
            <a:r>
              <a:rPr lang="en-US" altLang="ko-KR"/>
              <a:t> atol(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*str); </a:t>
            </a:r>
          </a:p>
          <a:p>
            <a:pPr lvl="1" eaLnBrk="1" hangingPunct="1"/>
            <a:r>
              <a:rPr lang="ko-KR" altLang="en-US"/>
              <a:t>문자열 </a:t>
            </a:r>
            <a:r>
              <a:rPr lang="en-US" altLang="ko-KR"/>
              <a:t>str</a:t>
            </a:r>
            <a:r>
              <a:rPr lang="ko-KR" altLang="en-US"/>
              <a:t>을 </a:t>
            </a:r>
            <a:r>
              <a:rPr lang="en-US" altLang="ko-KR">
                <a:solidFill>
                  <a:srgbClr val="FF3300"/>
                </a:solidFill>
              </a:rPr>
              <a:t>long int </a:t>
            </a:r>
            <a:r>
              <a:rPr lang="ko-KR" altLang="en-US">
                <a:solidFill>
                  <a:srgbClr val="FF3300"/>
                </a:solidFill>
              </a:rPr>
              <a:t>정수</a:t>
            </a:r>
            <a:r>
              <a:rPr lang="ko-KR" altLang="en-US"/>
              <a:t>로 변환하여 반환한다</a:t>
            </a:r>
            <a:r>
              <a:rPr lang="en-US" altLang="ko-KR"/>
              <a:t>. </a:t>
            </a: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double</a:t>
            </a:r>
            <a:r>
              <a:rPr lang="en-US" altLang="ko-KR"/>
              <a:t> atof(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*str); </a:t>
            </a:r>
          </a:p>
          <a:p>
            <a:pPr lvl="1" eaLnBrk="1" hangingPunct="1"/>
            <a:r>
              <a:rPr lang="ko-KR" altLang="en-US"/>
              <a:t>문자열 </a:t>
            </a:r>
            <a:r>
              <a:rPr lang="en-US" altLang="ko-KR"/>
              <a:t>str</a:t>
            </a:r>
            <a:r>
              <a:rPr lang="ko-KR" altLang="en-US"/>
              <a:t>을 </a:t>
            </a:r>
            <a:r>
              <a:rPr lang="en-US" altLang="ko-KR">
                <a:solidFill>
                  <a:srgbClr val="FF3300"/>
                </a:solidFill>
              </a:rPr>
              <a:t>double </a:t>
            </a:r>
            <a:r>
              <a:rPr lang="ko-KR" altLang="en-US">
                <a:solidFill>
                  <a:srgbClr val="FF3300"/>
                </a:solidFill>
              </a:rPr>
              <a:t>부동소수점</a:t>
            </a:r>
            <a:r>
              <a:rPr lang="ko-KR" altLang="en-US"/>
              <a:t> 수로 변환하여 반환한다</a:t>
            </a:r>
            <a:r>
              <a:rPr lang="en-US" altLang="ko-KR"/>
              <a:t>. </a:t>
            </a:r>
            <a:endParaRPr lang="ko-KR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993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F4A6446-7897-4E4E-9A90-DDFC07B8267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9942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8288"/>
            <a:ext cx="7615237" cy="503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5300663"/>
            <a:ext cx="7723188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096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1968E7-8866-4C30-BE29-27A654C841EF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096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74788"/>
            <a:ext cx="5360987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198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198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DD48697-A601-43A3-A429-495EE72F25C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1990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765175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3" y="5407025"/>
            <a:ext cx="756126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301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301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50AA8DE-13F8-443E-A081-522CC3CCC4B4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3014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" y="1479550"/>
            <a:ext cx="5868988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11.4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포인터와 문자열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CF4B690-1C7A-430D-94F0-77780852FB4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29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포인터와 문자열 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문자형 포인터 변수를 사용하여 문자열을 가리킬 수 있다</a:t>
            </a:r>
            <a:r>
              <a:rPr lang="en-US" altLang="ko-KR">
                <a:solidFill>
                  <a:srgbClr val="FF6600"/>
                </a:solidFill>
              </a:rPr>
              <a:t>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</a:t>
            </a:r>
            <a:r>
              <a:rPr lang="ko-KR" altLang="en-US"/>
              <a:t>포인터변수명</a:t>
            </a:r>
            <a:r>
              <a:rPr lang="en-US" altLang="ko-KR"/>
              <a:t>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</a:t>
            </a:r>
            <a:r>
              <a:rPr lang="ko-KR" altLang="en-US"/>
              <a:t>포인터변수명 </a:t>
            </a:r>
            <a:r>
              <a:rPr lang="en-US" altLang="ko-KR"/>
              <a:t>= "</a:t>
            </a:r>
            <a:r>
              <a:rPr lang="ko-KR" altLang="en-US"/>
              <a:t>문자열</a:t>
            </a:r>
            <a:r>
              <a:rPr lang="en-US" altLang="ko-KR"/>
              <a:t>";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/>
            <a:r>
              <a:rPr lang="ko-KR" altLang="en-US"/>
              <a:t>예를 들어</a:t>
            </a: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*p  = "Hello";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m[] = "world";     </a:t>
            </a:r>
            <a:endParaRPr lang="ko-KR" altLang="en-US"/>
          </a:p>
        </p:txBody>
      </p:sp>
      <p:pic>
        <p:nvPicPr>
          <p:cNvPr id="4608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470400"/>
            <a:ext cx="5529262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602E46D-0626-4EBC-8C87-A306645BA5BF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이 장의 내용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문자열과 문자배열</a:t>
            </a:r>
          </a:p>
          <a:p>
            <a:pPr eaLnBrk="1" hangingPunct="1"/>
            <a:r>
              <a:rPr lang="ko-KR" altLang="en-US"/>
              <a:t>문자열 입출력</a:t>
            </a:r>
            <a:endParaRPr lang="en-US" altLang="ko-KR"/>
          </a:p>
          <a:p>
            <a:pPr eaLnBrk="1" hangingPunct="1"/>
            <a:r>
              <a:rPr lang="ko-KR" altLang="en-US"/>
              <a:t>문자열과 수의 변환</a:t>
            </a:r>
          </a:p>
          <a:p>
            <a:pPr eaLnBrk="1" hangingPunct="1"/>
            <a:r>
              <a:rPr lang="ko-KR" altLang="en-US"/>
              <a:t>포인터와 문자열</a:t>
            </a:r>
            <a:endParaRPr lang="en-US" altLang="ko-KR"/>
          </a:p>
          <a:p>
            <a:pPr eaLnBrk="1" hangingPunct="1"/>
            <a:r>
              <a:rPr lang="ko-KR" altLang="en-US"/>
              <a:t>문자열 함수 </a:t>
            </a:r>
          </a:p>
          <a:p>
            <a:pPr eaLnBrk="1" hangingPunct="1"/>
            <a:r>
              <a:rPr lang="ko-KR" altLang="en-US"/>
              <a:t>문자열과 포인터 배열</a:t>
            </a:r>
          </a:p>
          <a:p>
            <a:pPr eaLnBrk="1" hangingPunct="1"/>
            <a:r>
              <a:rPr lang="en-US" altLang="ko-KR"/>
              <a:t>main() </a:t>
            </a:r>
            <a:r>
              <a:rPr lang="ko-KR" altLang="en-US"/>
              <a:t>의 인자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19D8E1C-AA41-46AC-8147-0D916782E90D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29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포인터 대입</a:t>
            </a: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p = m; </a:t>
            </a:r>
            <a:r>
              <a:rPr lang="ko-KR" altLang="en-US"/>
              <a:t>실행 후 </a:t>
            </a:r>
          </a:p>
        </p:txBody>
      </p:sp>
      <p:pic>
        <p:nvPicPr>
          <p:cNvPr id="4813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205038"/>
            <a:ext cx="5726113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017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018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86F7FA4-20A2-4DA0-8A26-5B5E2E8C2D2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0182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6250"/>
            <a:ext cx="7759700" cy="532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120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120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80A387E-5BC0-43DA-AB9C-5DDDB8C7BC09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120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1416050"/>
            <a:ext cx="7531100" cy="323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1A03FDF-D28E-4950-8FDD-7001E1C57C3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포인터를 이용한</a:t>
            </a:r>
            <a:r>
              <a:rPr lang="en-US" altLang="ko-KR"/>
              <a:t> </a:t>
            </a:r>
            <a:r>
              <a:rPr lang="ko-KR" altLang="en-US"/>
              <a:t>문자열 입력 </a:t>
            </a:r>
          </a:p>
        </p:txBody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 sz="2000" b="1"/>
              <a:t>문자형 포인터 변수의 선언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sz="1800">
                <a:solidFill>
                  <a:srgbClr val="FF3300"/>
                </a:solidFill>
              </a:rPr>
              <a:t>포인터</a:t>
            </a:r>
            <a:r>
              <a:rPr lang="en-US" altLang="ko-KR" sz="1800">
                <a:solidFill>
                  <a:srgbClr val="FF3300"/>
                </a:solidFill>
              </a:rPr>
              <a:t>(</a:t>
            </a:r>
            <a:r>
              <a:rPr lang="ko-KR" altLang="en-US" sz="1800">
                <a:solidFill>
                  <a:srgbClr val="FF3300"/>
                </a:solidFill>
              </a:rPr>
              <a:t>주소</a:t>
            </a:r>
            <a:r>
              <a:rPr lang="en-US" altLang="ko-KR" sz="1800">
                <a:solidFill>
                  <a:srgbClr val="FF3300"/>
                </a:solidFill>
              </a:rPr>
              <a:t>)</a:t>
            </a:r>
            <a:r>
              <a:rPr lang="ko-KR" altLang="en-US" sz="1800">
                <a:solidFill>
                  <a:srgbClr val="FF3300"/>
                </a:solidFill>
              </a:rPr>
              <a:t>를 저장하기 위한 기억공간만 할당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sz="1800">
                <a:solidFill>
                  <a:srgbClr val="FF00FF"/>
                </a:solidFill>
              </a:rPr>
              <a:t>문자열이 저장될 기억장소는 확보되지 않음</a:t>
            </a:r>
          </a:p>
          <a:p>
            <a:pPr lvl="1" eaLnBrk="1" hangingPunct="1">
              <a:lnSpc>
                <a:spcPct val="90000"/>
              </a:lnSpc>
            </a:pPr>
            <a:endParaRPr lang="en-US" altLang="ko-KR" sz="1800">
              <a:solidFill>
                <a:srgbClr val="FF00F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ko-KR" altLang="en-US" sz="2000"/>
              <a:t>예 </a:t>
            </a:r>
            <a:r>
              <a:rPr lang="en-US" altLang="ko-KR" sz="2000"/>
              <a:t>1 (</a:t>
            </a:r>
            <a:r>
              <a:rPr lang="ko-KR" altLang="en-US" sz="2000"/>
              <a:t>실행 시간 오류</a:t>
            </a:r>
            <a:r>
              <a:rPr lang="en-US" altLang="ko-KR" sz="2000"/>
              <a:t>)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CC"/>
                </a:solidFill>
              </a:rPr>
              <a:t>char</a:t>
            </a:r>
            <a:r>
              <a:rPr lang="en-US" altLang="ko-KR" sz="1800"/>
              <a:t> *name;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scanf("%s", name); </a:t>
            </a:r>
            <a:br>
              <a:rPr lang="en-US" altLang="ko-KR" sz="1800"/>
            </a:br>
            <a:endParaRPr lang="en-US" altLang="ko-KR" sz="1800"/>
          </a:p>
          <a:p>
            <a:pPr eaLnBrk="1" hangingPunct="1">
              <a:lnSpc>
                <a:spcPct val="90000"/>
              </a:lnSpc>
            </a:pPr>
            <a:r>
              <a:rPr lang="ko-KR" altLang="en-US" sz="2000"/>
              <a:t>예 </a:t>
            </a:r>
            <a:r>
              <a:rPr lang="en-US" altLang="ko-KR" sz="2000"/>
              <a:t>2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CC"/>
                </a:solidFill>
              </a:rPr>
              <a:t>char</a:t>
            </a:r>
            <a:r>
              <a:rPr lang="en-US" altLang="ko-KR" sz="1800"/>
              <a:t> name[81];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scanf("%s", name); </a:t>
            </a:r>
            <a:br>
              <a:rPr lang="en-US" altLang="ko-KR" sz="1800"/>
            </a:br>
            <a:endParaRPr lang="en-US" altLang="ko-KR" sz="1800"/>
          </a:p>
          <a:p>
            <a:pPr eaLnBrk="1" hangingPunct="1">
              <a:lnSpc>
                <a:spcPct val="90000"/>
              </a:lnSpc>
            </a:pPr>
            <a:r>
              <a:rPr lang="ko-KR" altLang="en-US" sz="2000"/>
              <a:t>예 </a:t>
            </a:r>
            <a:r>
              <a:rPr lang="en-US" altLang="ko-KR" sz="2000"/>
              <a:t>3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CC"/>
                </a:solidFill>
              </a:rPr>
              <a:t>char</a:t>
            </a:r>
            <a:r>
              <a:rPr lang="en-US" altLang="ko-KR" sz="1800"/>
              <a:t> name[81], *p = name;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scanf("%s", p); </a:t>
            </a:r>
            <a:endParaRPr lang="ko-KR" altLang="en-US" sz="18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11.5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문자열 함수</a:t>
            </a:r>
            <a:endParaRPr lang="ko-KR" altLang="en-US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01B0FDA-28FF-48C6-B383-ED6F4DCACDD9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45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문자열관련 라이브러리 함수 </a:t>
            </a:r>
          </a:p>
        </p:txBody>
      </p:sp>
      <p:sp>
        <p:nvSpPr>
          <p:cNvPr id="56325" name="Rectangle 4"/>
          <p:cNvSpPr>
            <a:spLocks noChangeArrowheads="1"/>
          </p:cNvSpPr>
          <p:nvPr/>
        </p:nvSpPr>
        <p:spPr bwMode="auto">
          <a:xfrm>
            <a:off x="0" y="1989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</a:endParaRPr>
          </a:p>
        </p:txBody>
      </p:sp>
      <p:sp>
        <p:nvSpPr>
          <p:cNvPr id="56326" name="Rectangle 43"/>
          <p:cNvSpPr>
            <a:spLocks noChangeArrowheads="1"/>
          </p:cNvSpPr>
          <p:nvPr/>
        </p:nvSpPr>
        <p:spPr bwMode="auto">
          <a:xfrm>
            <a:off x="0" y="4868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</a:endParaRPr>
          </a:p>
        </p:txBody>
      </p:sp>
      <p:pic>
        <p:nvPicPr>
          <p:cNvPr id="56327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8775"/>
            <a:ext cx="7764462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C22AE42-1ECE-4552-A34B-0D381D73E15D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 길이 함수 </a:t>
            </a:r>
          </a:p>
        </p:txBody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문자열의 길이는 문자열 내에 있는 문자의 개수이다</a:t>
            </a:r>
            <a:r>
              <a:rPr lang="en-US" altLang="ko-KR"/>
              <a:t>.</a:t>
            </a: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strlen(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*str); </a:t>
            </a:r>
          </a:p>
          <a:p>
            <a:pPr lvl="1" eaLnBrk="1" hangingPunct="1"/>
            <a:r>
              <a:rPr lang="ko-KR" altLang="en-US"/>
              <a:t>문자열 </a:t>
            </a:r>
            <a:r>
              <a:rPr lang="en-US" altLang="ko-KR"/>
              <a:t>str</a:t>
            </a:r>
            <a:r>
              <a:rPr lang="ko-KR" altLang="en-US"/>
              <a:t>의 길이를 함수 값으로 반환한다</a:t>
            </a:r>
            <a:r>
              <a:rPr lang="en-US" altLang="ko-KR"/>
              <a:t>.</a:t>
            </a:r>
            <a:endParaRPr lang="ko-KR" altLang="en-US"/>
          </a:p>
          <a:p>
            <a:pPr lvl="1" eaLnBrk="1" hangingPunct="1"/>
            <a:r>
              <a:rPr lang="ko-KR" altLang="en-US"/>
              <a:t>문자열의 끝에 있는 </a:t>
            </a:r>
            <a:r>
              <a:rPr lang="en-US" altLang="ko-KR"/>
              <a:t>'\0'</a:t>
            </a:r>
            <a:r>
              <a:rPr lang="ko-KR" altLang="en-US"/>
              <a:t>은 길이에 포함되지 않음</a:t>
            </a:r>
            <a:r>
              <a:rPr lang="en-US" altLang="ko-KR"/>
              <a:t>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3216910-0D16-4911-9BDB-C94825FD911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/>
          </a:p>
        </p:txBody>
      </p:sp>
      <p:sp>
        <p:nvSpPr>
          <p:cNvPr id="60421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6042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0350"/>
            <a:ext cx="7500937" cy="598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실행 결과</a:t>
            </a: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6246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31E1494-F847-4800-A8EF-C91D535BD767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62470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1412875"/>
            <a:ext cx="8226425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2205038"/>
            <a:ext cx="7824787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A78530F-1F70-4755-B9FE-3AD96B634AB5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 복사함수 </a:t>
            </a:r>
          </a:p>
        </p:txBody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strcpy(t,s)</a:t>
            </a:r>
          </a:p>
          <a:p>
            <a:pPr lvl="1" eaLnBrk="1" hangingPunct="1"/>
            <a:r>
              <a:rPr lang="en-US" altLang="ko-KR">
                <a:solidFill>
                  <a:srgbClr val="FF3300"/>
                </a:solidFill>
              </a:rPr>
              <a:t>s</a:t>
            </a:r>
            <a:r>
              <a:rPr lang="ko-KR" altLang="en-US">
                <a:solidFill>
                  <a:srgbClr val="FF3300"/>
                </a:solidFill>
              </a:rPr>
              <a:t>에 저장된 문자열을 문자 배열 </a:t>
            </a:r>
            <a:r>
              <a:rPr lang="en-US" altLang="ko-KR">
                <a:solidFill>
                  <a:srgbClr val="FF3300"/>
                </a:solidFill>
              </a:rPr>
              <a:t>t</a:t>
            </a:r>
            <a:r>
              <a:rPr lang="ko-KR" altLang="en-US">
                <a:solidFill>
                  <a:srgbClr val="FF3300"/>
                </a:solidFill>
              </a:rPr>
              <a:t>에 복사한다</a:t>
            </a:r>
            <a:r>
              <a:rPr lang="en-US" altLang="ko-KR"/>
              <a:t>. </a:t>
            </a:r>
          </a:p>
          <a:p>
            <a:pPr lvl="3" eaLnBrk="1" hangingPunct="1"/>
            <a:endParaRPr lang="en-US" altLang="ko-KR"/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*strcpy(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*str1,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*str2); </a:t>
            </a:r>
          </a:p>
          <a:p>
            <a:pPr lvl="1" eaLnBrk="1" hangingPunct="1"/>
            <a:r>
              <a:rPr lang="ko-KR" altLang="en-US"/>
              <a:t>문자열 </a:t>
            </a:r>
            <a:r>
              <a:rPr lang="en-US" altLang="ko-KR"/>
              <a:t>str2</a:t>
            </a:r>
            <a:r>
              <a:rPr lang="ko-KR" altLang="en-US"/>
              <a:t>를 </a:t>
            </a:r>
            <a:r>
              <a:rPr lang="en-US" altLang="ko-KR"/>
              <a:t>str1</a:t>
            </a:r>
            <a:r>
              <a:rPr lang="ko-KR" altLang="en-US"/>
              <a:t>에 </a:t>
            </a:r>
            <a:r>
              <a:rPr lang="ko-KR" altLang="en-US">
                <a:solidFill>
                  <a:srgbClr val="FF00FF"/>
                </a:solidFill>
              </a:rPr>
              <a:t>복사</a:t>
            </a:r>
            <a:r>
              <a:rPr lang="ko-KR" altLang="en-US"/>
              <a:t>하고 포인터 </a:t>
            </a:r>
            <a:r>
              <a:rPr lang="en-US" altLang="ko-KR"/>
              <a:t>str1</a:t>
            </a:r>
            <a:r>
              <a:rPr lang="ko-KR" altLang="en-US"/>
              <a:t>을 반환한다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ko-KR" altLang="en-US"/>
              <a:t>문자배열 </a:t>
            </a:r>
            <a:r>
              <a:rPr lang="en-US" altLang="ko-KR"/>
              <a:t>str1</a:t>
            </a:r>
            <a:r>
              <a:rPr lang="ko-KR" altLang="en-US"/>
              <a:t>은 문자열 </a:t>
            </a:r>
            <a:r>
              <a:rPr lang="en-US" altLang="ko-KR"/>
              <a:t>str2</a:t>
            </a:r>
            <a:r>
              <a:rPr lang="ko-KR" altLang="en-US"/>
              <a:t>을 복사할 수 있을 만큼 충분히 커야 함</a:t>
            </a:r>
            <a:r>
              <a:rPr lang="en-US" altLang="ko-KR"/>
              <a:t>.</a:t>
            </a: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*strncpy(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*str1,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*str2, </a:t>
            </a:r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n) </a:t>
            </a:r>
          </a:p>
          <a:p>
            <a:pPr lvl="1" eaLnBrk="1" hangingPunct="1"/>
            <a:r>
              <a:rPr lang="en-US" altLang="ko-KR"/>
              <a:t>str2</a:t>
            </a:r>
            <a:r>
              <a:rPr lang="ko-KR" altLang="en-US"/>
              <a:t>의 최대 </a:t>
            </a:r>
            <a:r>
              <a:rPr lang="en-US" altLang="ko-KR"/>
              <a:t>n</a:t>
            </a:r>
            <a:r>
              <a:rPr lang="ko-KR" altLang="en-US"/>
              <a:t>바이트를 </a:t>
            </a:r>
            <a:r>
              <a:rPr lang="en-US" altLang="ko-KR"/>
              <a:t>str1</a:t>
            </a:r>
            <a:r>
              <a:rPr lang="ko-KR" altLang="en-US"/>
              <a:t>에 복사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11.1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문자열과 문자배열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실행 결과</a:t>
            </a:r>
          </a:p>
        </p:txBody>
      </p:sp>
      <p:sp>
        <p:nvSpPr>
          <p:cNvPr id="6553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6554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8680878-F670-45D4-B785-75678373D29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6554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84163"/>
            <a:ext cx="7546975" cy="595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DAE98DF-7254-414D-B7D0-039A5E8CAAA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/>
          </a:p>
        </p:txBody>
      </p:sp>
      <p:sp>
        <p:nvSpPr>
          <p:cNvPr id="66565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6656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38263"/>
            <a:ext cx="7448550" cy="533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7" name="그림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988" y="2166938"/>
            <a:ext cx="461962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stringCopy.c</a:t>
            </a:r>
            <a:endParaRPr lang="ko-KR" altLang="en-US"/>
          </a:p>
        </p:txBody>
      </p:sp>
      <p:pic>
        <p:nvPicPr>
          <p:cNvPr id="68611" name="내용 개체 틀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6250" y="1844675"/>
            <a:ext cx="4024313" cy="2870200"/>
          </a:xfrm>
        </p:spPr>
      </p:pic>
      <p:sp>
        <p:nvSpPr>
          <p:cNvPr id="6861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1BDF804-F68D-4F10-89AE-57A38991AE0D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68614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773238"/>
            <a:ext cx="411480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E810CA4-66FC-471F-9B3E-7B0A2098005F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 접합 함수 </a:t>
            </a:r>
          </a:p>
        </p:txBody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strcat() </a:t>
            </a:r>
            <a:r>
              <a:rPr lang="ko-KR" altLang="en-US"/>
              <a:t>함수</a:t>
            </a:r>
          </a:p>
          <a:p>
            <a:pPr lvl="1" eaLnBrk="1" hangingPunct="1"/>
            <a:r>
              <a:rPr lang="ko-KR" altLang="en-US">
                <a:solidFill>
                  <a:srgbClr val="FF3300"/>
                </a:solidFill>
              </a:rPr>
              <a:t>두 문자열을 접합하여 새로운 문자열을 만드는 함수</a:t>
            </a:r>
            <a:r>
              <a:rPr lang="en-US" altLang="ko-KR"/>
              <a:t> </a:t>
            </a: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*strcat(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*str1,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*str2); </a:t>
            </a:r>
          </a:p>
          <a:p>
            <a:pPr lvl="1" eaLnBrk="1" hangingPunct="1"/>
            <a:r>
              <a:rPr lang="ko-KR" altLang="en-US"/>
              <a:t>문자열 </a:t>
            </a:r>
            <a:r>
              <a:rPr lang="en-US" altLang="ko-KR"/>
              <a:t>str1</a:t>
            </a:r>
            <a:r>
              <a:rPr lang="ko-KR" altLang="en-US"/>
              <a:t>의 끝</a:t>
            </a:r>
            <a:r>
              <a:rPr lang="en-US" altLang="ko-KR"/>
              <a:t>('\0')</a:t>
            </a:r>
            <a:r>
              <a:rPr lang="ko-KR" altLang="en-US"/>
              <a:t>에 문자열 </a:t>
            </a:r>
            <a:r>
              <a:rPr lang="en-US" altLang="ko-KR"/>
              <a:t>str2</a:t>
            </a:r>
            <a:r>
              <a:rPr lang="ko-KR" altLang="en-US"/>
              <a:t>의 시작을 </a:t>
            </a:r>
            <a:r>
              <a:rPr lang="ko-KR" altLang="en-US">
                <a:solidFill>
                  <a:srgbClr val="FF00FF"/>
                </a:solidFill>
              </a:rPr>
              <a:t>접합하여</a:t>
            </a:r>
            <a:r>
              <a:rPr lang="en-US" altLang="ko-KR">
                <a:solidFill>
                  <a:srgbClr val="FF00FF"/>
                </a:solidFill>
              </a:rPr>
              <a:t> </a:t>
            </a:r>
            <a:r>
              <a:rPr lang="ko-KR" altLang="en-US">
                <a:solidFill>
                  <a:srgbClr val="FF00FF"/>
                </a:solidFill>
              </a:rPr>
              <a:t>새로운 문자열을 만든다</a:t>
            </a:r>
            <a:r>
              <a:rPr lang="en-US" altLang="ko-KR">
                <a:solidFill>
                  <a:srgbClr val="FF00FF"/>
                </a:solidFill>
              </a:rPr>
              <a:t>. </a:t>
            </a:r>
          </a:p>
          <a:p>
            <a:pPr lvl="1" eaLnBrk="1" hangingPunct="1"/>
            <a:r>
              <a:rPr lang="ko-KR" altLang="en-US"/>
              <a:t>문자열 </a:t>
            </a:r>
            <a:r>
              <a:rPr lang="en-US" altLang="ko-KR"/>
              <a:t>str1</a:t>
            </a:r>
            <a:r>
              <a:rPr lang="ko-KR" altLang="en-US"/>
              <a:t>을 반환한다</a:t>
            </a:r>
            <a:r>
              <a:rPr lang="en-US" altLang="ko-KR"/>
              <a:t>. </a:t>
            </a: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*strncat(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*str1,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*str2, </a:t>
            </a:r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n) </a:t>
            </a:r>
          </a:p>
          <a:p>
            <a:pPr lvl="1" eaLnBrk="1" hangingPunct="1"/>
            <a:r>
              <a:rPr lang="ko-KR" altLang="en-US"/>
              <a:t>최대 </a:t>
            </a:r>
            <a:r>
              <a:rPr lang="en-US" altLang="ko-KR"/>
              <a:t>n</a:t>
            </a:r>
            <a:r>
              <a:rPr lang="ko-KR" altLang="en-US"/>
              <a:t>개의 문자를 접합하는 점을 제외하면 </a:t>
            </a:r>
            <a:r>
              <a:rPr lang="en-US" altLang="ko-KR"/>
              <a:t>strcat</a:t>
            </a:r>
            <a:r>
              <a:rPr lang="ko-KR" altLang="en-US"/>
              <a:t>과 동일함</a:t>
            </a:r>
            <a:r>
              <a:rPr lang="en-US" altLang="ko-KR"/>
              <a:t>.</a:t>
            </a:r>
            <a:endParaRPr lang="ko-KR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E950F7-28F4-4349-A95B-8C92906806C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10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 접합 예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s[80] = "Hello ";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t[] = "world";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strcat(s,t);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ko-KR" altLang="en-US"/>
          </a:p>
        </p:txBody>
      </p:sp>
      <p:pic>
        <p:nvPicPr>
          <p:cNvPr id="7168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663" y="2708275"/>
            <a:ext cx="6862762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7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663" y="4600575"/>
            <a:ext cx="6862762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0CE8FB5-BD7C-48D3-A786-850CED890DA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/>
          </a:p>
        </p:txBody>
      </p:sp>
      <p:sp>
        <p:nvSpPr>
          <p:cNvPr id="73733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7373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9400"/>
            <a:ext cx="767715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5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3890963"/>
            <a:ext cx="7196138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실행 결과</a:t>
            </a:r>
          </a:p>
        </p:txBody>
      </p:sp>
      <p:sp>
        <p:nvSpPr>
          <p:cNvPr id="7577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7578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A5D5C07-6513-42F3-92A4-6485180CA127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75782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57338"/>
            <a:ext cx="768508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A3C93E6-F907-41A4-B529-8990FEBD4B2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 비교 함수 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strcmp() </a:t>
            </a:r>
            <a:r>
              <a:rPr lang="ko-KR" altLang="en-US"/>
              <a:t>함수</a:t>
            </a:r>
          </a:p>
          <a:p>
            <a:pPr lvl="1" eaLnBrk="1" hangingPunct="1"/>
            <a:r>
              <a:rPr lang="ko-KR" altLang="en-US">
                <a:solidFill>
                  <a:srgbClr val="FF3300"/>
                </a:solidFill>
              </a:rPr>
              <a:t>두 개의 문자열을 차례로 한 문자씩 비교하는 함수</a:t>
            </a:r>
          </a:p>
          <a:p>
            <a:pPr lvl="3" eaLnBrk="1" hangingPunct="1"/>
            <a:endParaRPr lang="en-US" altLang="ko-KR">
              <a:solidFill>
                <a:srgbClr val="FF3300"/>
              </a:solidFill>
            </a:endParaRP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*strcmp(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*str1,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*str2); </a:t>
            </a:r>
          </a:p>
          <a:p>
            <a:pPr lvl="1" eaLnBrk="1" hangingPunct="1"/>
            <a:r>
              <a:rPr lang="ko-KR" altLang="en-US"/>
              <a:t>두 문자열을 </a:t>
            </a:r>
            <a:r>
              <a:rPr lang="ko-KR" altLang="en-US">
                <a:solidFill>
                  <a:srgbClr val="FF3300"/>
                </a:solidFill>
              </a:rPr>
              <a:t>차례로 한 문자씩 비교한다</a:t>
            </a:r>
            <a:r>
              <a:rPr lang="en-US" altLang="ko-KR"/>
              <a:t>. </a:t>
            </a:r>
          </a:p>
          <a:p>
            <a:pPr lvl="1" eaLnBrk="1" hangingPunct="1"/>
            <a:r>
              <a:rPr lang="ko-KR" altLang="en-US"/>
              <a:t>두 문자열이 같으면 </a:t>
            </a:r>
            <a:r>
              <a:rPr lang="en-US" altLang="ko-KR"/>
              <a:t>0</a:t>
            </a:r>
            <a:r>
              <a:rPr lang="ko-KR" altLang="en-US"/>
              <a:t>을 반환하고</a:t>
            </a:r>
          </a:p>
          <a:p>
            <a:pPr lvl="1" eaLnBrk="1" hangingPunct="1"/>
            <a:r>
              <a:rPr lang="ko-KR" altLang="en-US"/>
              <a:t>다르면 서로 다른 문자의 차이</a:t>
            </a:r>
            <a:r>
              <a:rPr lang="en-US" altLang="ko-KR"/>
              <a:t>(ASCII </a:t>
            </a:r>
            <a:r>
              <a:rPr lang="ko-KR" altLang="en-US"/>
              <a:t>코드값의 차이</a:t>
            </a:r>
            <a:r>
              <a:rPr lang="en-US" altLang="ko-KR"/>
              <a:t>)</a:t>
            </a:r>
            <a:r>
              <a:rPr lang="ko-KR" altLang="en-US"/>
              <a:t>를 반환한다</a:t>
            </a:r>
            <a:r>
              <a:rPr lang="en-US" altLang="ko-KR"/>
              <a:t>.</a:t>
            </a:r>
          </a:p>
          <a:p>
            <a:pPr lvl="1" eaLnBrk="1" hangingPunct="1"/>
            <a:r>
              <a:rPr lang="en-US" altLang="ko-KR"/>
              <a:t>Str1 </a:t>
            </a:r>
            <a:r>
              <a:rPr lang="ko-KR" altLang="en-US"/>
              <a:t>문자열이 </a:t>
            </a:r>
            <a:r>
              <a:rPr lang="en-US" altLang="ko-KR"/>
              <a:t>str2 </a:t>
            </a:r>
            <a:r>
              <a:rPr lang="ko-KR" altLang="en-US"/>
              <a:t>문자열 보다 크면 양수를 작으면 음수를 반환</a:t>
            </a:r>
            <a:r>
              <a:rPr lang="en-US" altLang="ko-KR"/>
              <a:t>.</a:t>
            </a:r>
            <a:endParaRPr lang="ko-KR" altLang="en-US"/>
          </a:p>
          <a:p>
            <a:pPr lvl="3" eaLnBrk="1" hangingPunct="1"/>
            <a:endParaRPr lang="ko-KR" altLang="en-US"/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*strncmp(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*str1,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*str2, </a:t>
            </a:r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n) </a:t>
            </a:r>
          </a:p>
          <a:p>
            <a:pPr lvl="1" eaLnBrk="1" hangingPunct="1"/>
            <a:r>
              <a:rPr lang="ko-KR" altLang="en-US"/>
              <a:t>최대 </a:t>
            </a:r>
            <a:r>
              <a:rPr lang="en-US" altLang="ko-KR"/>
              <a:t>n</a:t>
            </a:r>
            <a:r>
              <a:rPr lang="ko-KR" altLang="en-US"/>
              <a:t>개의 문자를 비교하는 점을 제외하면 </a:t>
            </a:r>
            <a:r>
              <a:rPr lang="en-US" altLang="ko-KR"/>
              <a:t>strcmp</a:t>
            </a:r>
            <a:r>
              <a:rPr lang="ko-KR" altLang="en-US"/>
              <a:t>와 동일함</a:t>
            </a:r>
            <a:r>
              <a:rPr lang="en-US" altLang="ko-KR"/>
              <a:t>.</a:t>
            </a:r>
            <a:endParaRPr lang="ko-KR" alt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A3625D0-0712-4B50-8965-5A94F246D867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/>
          </a:p>
        </p:txBody>
      </p:sp>
      <p:sp>
        <p:nvSpPr>
          <p:cNvPr id="78853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7885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193675"/>
            <a:ext cx="7359650" cy="66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3786118-491D-4D82-B188-EF2EF29DCB9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 내의 특정 문자 검색 함수 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strchr(), strrchr() </a:t>
            </a:r>
            <a:r>
              <a:rPr lang="ko-KR" altLang="en-US"/>
              <a:t>함수</a:t>
            </a:r>
          </a:p>
          <a:p>
            <a:pPr lvl="1" eaLnBrk="1" hangingPunct="1"/>
            <a:r>
              <a:rPr lang="ko-KR" altLang="en-US"/>
              <a:t>문자열 내의 </a:t>
            </a:r>
            <a:r>
              <a:rPr lang="ko-KR" altLang="en-US">
                <a:solidFill>
                  <a:srgbClr val="FF3300"/>
                </a:solidFill>
              </a:rPr>
              <a:t>특정 문자의 위치를 검색</a:t>
            </a:r>
            <a:r>
              <a:rPr lang="ko-KR" altLang="en-US"/>
              <a:t>하는 함수이다</a:t>
            </a:r>
            <a:r>
              <a:rPr lang="en-US" altLang="ko-KR"/>
              <a:t>. </a:t>
            </a:r>
            <a:endParaRPr lang="ko-KR" altLang="en-US"/>
          </a:p>
          <a:p>
            <a:pPr lvl="1" eaLnBrk="1" hangingPunct="1"/>
            <a:r>
              <a:rPr lang="ko-KR" altLang="en-US"/>
              <a:t>문자열 내의 특정 문자가 처음</a:t>
            </a:r>
            <a:r>
              <a:rPr lang="en-US" altLang="ko-KR"/>
              <a:t>/</a:t>
            </a:r>
            <a:r>
              <a:rPr lang="ko-KR" altLang="en-US"/>
              <a:t>마지막으로 나타난 위치</a:t>
            </a:r>
            <a:r>
              <a:rPr lang="en-US" altLang="ko-KR"/>
              <a:t>(</a:t>
            </a:r>
            <a:r>
              <a:rPr lang="ko-KR" altLang="en-US"/>
              <a:t>포인터</a:t>
            </a:r>
            <a:r>
              <a:rPr lang="en-US" altLang="ko-KR"/>
              <a:t>)</a:t>
            </a:r>
          </a:p>
          <a:p>
            <a:pPr lvl="1" eaLnBrk="1" hangingPunct="1"/>
            <a:endParaRPr lang="en-US" altLang="ko-KR"/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*strchr(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*st1,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c); </a:t>
            </a: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*strrchr(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*st1,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c); </a:t>
            </a:r>
          </a:p>
          <a:p>
            <a:pPr lvl="1" eaLnBrk="1" hangingPunct="1"/>
            <a:r>
              <a:rPr lang="ko-KR" altLang="en-US"/>
              <a:t>문자열 </a:t>
            </a:r>
            <a:r>
              <a:rPr lang="en-US" altLang="ko-KR"/>
              <a:t>str</a:t>
            </a:r>
            <a:r>
              <a:rPr lang="ko-KR" altLang="en-US"/>
              <a:t>에서 문자 </a:t>
            </a:r>
            <a:r>
              <a:rPr lang="en-US" altLang="ko-KR"/>
              <a:t>c</a:t>
            </a:r>
            <a:r>
              <a:rPr lang="ko-KR" altLang="en-US"/>
              <a:t>가 </a:t>
            </a:r>
            <a:r>
              <a:rPr lang="ko-KR" altLang="en-US">
                <a:solidFill>
                  <a:srgbClr val="FF3300"/>
                </a:solidFill>
              </a:rPr>
              <a:t>처음으로</a:t>
            </a:r>
            <a:r>
              <a:rPr lang="en-US" altLang="ko-KR"/>
              <a:t>(strrchr()</a:t>
            </a:r>
            <a:r>
              <a:rPr lang="ko-KR" altLang="en-US"/>
              <a:t>의 경우에는 </a:t>
            </a:r>
            <a:r>
              <a:rPr lang="ko-KR" altLang="en-US">
                <a:solidFill>
                  <a:srgbClr val="FF0000"/>
                </a:solidFill>
              </a:rPr>
              <a:t>마지막으로</a:t>
            </a:r>
            <a:r>
              <a:rPr lang="en-US" altLang="ko-KR"/>
              <a:t>)</a:t>
            </a:r>
            <a:r>
              <a:rPr lang="ko-KR" altLang="en-US"/>
              <a:t> 나타난 위치</a:t>
            </a:r>
            <a:r>
              <a:rPr lang="en-US" altLang="ko-KR"/>
              <a:t>(</a:t>
            </a:r>
            <a:r>
              <a:rPr lang="ko-KR" altLang="en-US"/>
              <a:t>포인터</a:t>
            </a:r>
            <a:r>
              <a:rPr lang="en-US" altLang="ko-KR"/>
              <a:t>)</a:t>
            </a:r>
            <a:r>
              <a:rPr lang="ko-KR" altLang="en-US"/>
              <a:t>를 반환한다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/>
              <a:t>c</a:t>
            </a:r>
            <a:r>
              <a:rPr lang="ko-KR" altLang="en-US"/>
              <a:t>가 없으면 </a:t>
            </a:r>
            <a:r>
              <a:rPr lang="en-US" altLang="ko-KR"/>
              <a:t>NULL</a:t>
            </a:r>
            <a:r>
              <a:rPr lang="ko-KR" altLang="en-US"/>
              <a:t>을 반환한다</a:t>
            </a:r>
            <a:r>
              <a:rPr lang="en-US" altLang="ko-KR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41A5228-8864-463B-BCA4-160D624A02E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10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</a:t>
            </a:r>
            <a:r>
              <a:rPr lang="en-US" altLang="ko-KR"/>
              <a:t>(string)</a:t>
            </a:r>
            <a:endParaRPr lang="ko-KR" alt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0</a:t>
            </a:r>
            <a:r>
              <a:rPr lang="ko-KR" altLang="en-US"/>
              <a:t>개 이상의 연속적으로 나열된 문자들로 큰따옴표 </a:t>
            </a:r>
            <a:r>
              <a:rPr lang="en-US" altLang="ko-KR"/>
              <a:t>"</a:t>
            </a:r>
            <a:r>
              <a:rPr lang="ko-KR" altLang="en-US"/>
              <a:t>로 감싸서 나타낸다</a:t>
            </a:r>
            <a:r>
              <a:rPr lang="en-US" altLang="ko-KR"/>
              <a:t>.  </a:t>
            </a:r>
          </a:p>
          <a:p>
            <a:pPr eaLnBrk="1" hangingPunct="1"/>
            <a:r>
              <a:rPr lang="ko-KR" altLang="en-US"/>
              <a:t>예</a:t>
            </a:r>
          </a:p>
          <a:p>
            <a:pPr lvl="1" eaLnBrk="1" hangingPunct="1"/>
            <a:r>
              <a:rPr lang="en-US" altLang="ko-KR">
                <a:solidFill>
                  <a:srgbClr val="FF00FF"/>
                </a:solidFill>
              </a:rPr>
              <a:t>"Hello"</a:t>
            </a:r>
            <a:r>
              <a:rPr lang="en-US" altLang="ko-KR"/>
              <a:t> 	: </a:t>
            </a:r>
            <a:r>
              <a:rPr lang="ko-KR" altLang="en-US"/>
              <a:t>문자열</a:t>
            </a:r>
          </a:p>
          <a:p>
            <a:pPr lvl="1" eaLnBrk="1" hangingPunct="1"/>
            <a:r>
              <a:rPr lang="en-US" altLang="ko-KR">
                <a:solidFill>
                  <a:srgbClr val="FF00FF"/>
                </a:solidFill>
              </a:rPr>
              <a:t>"A"</a:t>
            </a:r>
            <a:r>
              <a:rPr lang="en-US" altLang="ko-KR"/>
              <a:t> 	: </a:t>
            </a:r>
            <a:r>
              <a:rPr lang="ko-KR" altLang="en-US"/>
              <a:t>문자열</a:t>
            </a:r>
          </a:p>
          <a:p>
            <a:pPr lvl="1" eaLnBrk="1" hangingPunct="1"/>
            <a:r>
              <a:rPr lang="en-US" altLang="ko-KR">
                <a:solidFill>
                  <a:srgbClr val="FF00FF"/>
                </a:solidFill>
              </a:rPr>
              <a:t>'A'</a:t>
            </a:r>
            <a:r>
              <a:rPr lang="en-US" altLang="ko-KR"/>
              <a:t>  	: </a:t>
            </a:r>
            <a:r>
              <a:rPr lang="ko-KR" altLang="en-US"/>
              <a:t>문자</a:t>
            </a:r>
          </a:p>
          <a:p>
            <a:pPr lvl="1" eaLnBrk="1" hangingPunct="1"/>
            <a:endParaRPr lang="ko-KR" altLang="en-US"/>
          </a:p>
          <a:p>
            <a:pPr eaLnBrk="1" hangingPunct="1"/>
            <a:r>
              <a:rPr lang="en-US" altLang="ko-KR"/>
              <a:t>C </a:t>
            </a:r>
            <a:r>
              <a:rPr lang="ko-KR" altLang="en-US"/>
              <a:t>언어에서 </a:t>
            </a:r>
            <a:r>
              <a:rPr lang="ko-KR" altLang="en-US">
                <a:solidFill>
                  <a:srgbClr val="FF3300"/>
                </a:solidFill>
              </a:rPr>
              <a:t>문자열은 문자 배열 형태로 저장된다</a:t>
            </a:r>
            <a:r>
              <a:rPr lang="en-US" altLang="ko-KR"/>
              <a:t>. </a:t>
            </a:r>
          </a:p>
          <a:p>
            <a:pPr eaLnBrk="1" hangingPunct="1"/>
            <a:endParaRPr lang="ko-KR" altLang="en-US"/>
          </a:p>
        </p:txBody>
      </p:sp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</a:endParaRPr>
          </a:p>
        </p:txBody>
      </p:sp>
      <p:sp>
        <p:nvSpPr>
          <p:cNvPr id="11271" name="Rectangle 5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</a:endParaRPr>
          </a:p>
        </p:txBody>
      </p:sp>
      <p:sp>
        <p:nvSpPr>
          <p:cNvPr id="11272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</a:endParaRPr>
          </a:p>
        </p:txBody>
      </p:sp>
      <p:sp>
        <p:nvSpPr>
          <p:cNvPr id="11273" name="Rectangle 7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</a:endParaRPr>
          </a:p>
        </p:txBody>
      </p:sp>
      <p:pic>
        <p:nvPicPr>
          <p:cNvPr id="1127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084763"/>
            <a:ext cx="594518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E2906A5-A2A9-415B-84D1-6D59607AE74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/>
          </a:p>
        </p:txBody>
      </p:sp>
      <p:sp>
        <p:nvSpPr>
          <p:cNvPr id="82949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82950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15900"/>
            <a:ext cx="7640637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91FB23F-E972-47F8-81F2-7FBE55B4BC9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 내의 특정 문자열 검색 함수 </a:t>
            </a:r>
          </a:p>
        </p:txBody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strtrstr() </a:t>
            </a:r>
            <a:r>
              <a:rPr lang="ko-KR" altLang="en-US"/>
              <a:t>함수</a:t>
            </a:r>
          </a:p>
          <a:p>
            <a:pPr lvl="1" eaLnBrk="1" hangingPunct="1"/>
            <a:r>
              <a:rPr lang="ko-KR" altLang="en-US">
                <a:solidFill>
                  <a:srgbClr val="FF3300"/>
                </a:solidFill>
              </a:rPr>
              <a:t>문자열 내의 특정 문자열의 위치를 검색하는 함수</a:t>
            </a:r>
          </a:p>
          <a:p>
            <a:pPr lvl="1" eaLnBrk="1" hangingPunct="1"/>
            <a:endParaRPr lang="en-US" altLang="ko-KR">
              <a:solidFill>
                <a:srgbClr val="FF3300"/>
              </a:solidFill>
            </a:endParaRP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*strstr(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*str1,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*str2); </a:t>
            </a:r>
          </a:p>
          <a:p>
            <a:pPr lvl="1"/>
            <a:r>
              <a:rPr lang="ko-KR" altLang="en-US"/>
              <a:t>문자열 </a:t>
            </a:r>
            <a:r>
              <a:rPr lang="en-US" altLang="ko-KR"/>
              <a:t>str1</a:t>
            </a:r>
            <a:r>
              <a:rPr lang="ko-KR" altLang="en-US"/>
              <a:t>에서 문자열 </a:t>
            </a:r>
            <a:r>
              <a:rPr lang="en-US" altLang="ko-KR"/>
              <a:t>str2</a:t>
            </a:r>
            <a:r>
              <a:rPr lang="ko-KR" altLang="en-US"/>
              <a:t>를 찾아 처음으로 발견되는 위치</a:t>
            </a:r>
            <a:r>
              <a:rPr lang="en-US" altLang="ko-KR"/>
              <a:t>(</a:t>
            </a:r>
            <a:r>
              <a:rPr lang="ko-KR" altLang="en-US"/>
              <a:t>포인터</a:t>
            </a:r>
            <a:r>
              <a:rPr lang="en-US" altLang="ko-KR"/>
              <a:t>)</a:t>
            </a:r>
            <a:r>
              <a:rPr lang="ko-KR" altLang="en-US"/>
              <a:t>를 반환한다</a:t>
            </a:r>
            <a:r>
              <a:rPr lang="en-US" altLang="ko-KR"/>
              <a:t>. </a:t>
            </a:r>
          </a:p>
          <a:p>
            <a:pPr lvl="1"/>
            <a:r>
              <a:rPr lang="ko-KR" altLang="en-US"/>
              <a:t>찾는 문자열이 없으면 </a:t>
            </a:r>
            <a:r>
              <a:rPr lang="en-US" altLang="ko-KR"/>
              <a:t>NULL</a:t>
            </a:r>
            <a:r>
              <a:rPr lang="ko-KR" altLang="en-US"/>
              <a:t>을 반환한다</a:t>
            </a:r>
            <a:r>
              <a:rPr lang="en-US" altLang="ko-KR"/>
              <a:t>.</a:t>
            </a:r>
            <a:endParaRPr lang="ko-KR" alt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A1A8B7C-5C12-4A24-9C91-19A23039175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/>
          </a:p>
        </p:txBody>
      </p:sp>
      <p:sp>
        <p:nvSpPr>
          <p:cNvPr id="87045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8704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7646987" cy="575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5DA5AB-1EF3-48BD-B8ED-D385E71CC18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90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토근 추출</a:t>
            </a:r>
          </a:p>
        </p:txBody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strtok() </a:t>
            </a:r>
            <a:r>
              <a:rPr lang="ko-KR" altLang="en-US"/>
              <a:t>함수</a:t>
            </a:r>
          </a:p>
          <a:p>
            <a:pPr lvl="1" eaLnBrk="1" hangingPunct="1"/>
            <a:r>
              <a:rPr lang="ko-KR" altLang="en-US">
                <a:solidFill>
                  <a:srgbClr val="FF3300"/>
                </a:solidFill>
              </a:rPr>
              <a:t>하나의 큰 문자열로부터 토큰</a:t>
            </a:r>
            <a:r>
              <a:rPr lang="en-US" altLang="ko-KR">
                <a:solidFill>
                  <a:srgbClr val="FF3300"/>
                </a:solidFill>
              </a:rPr>
              <a:t>(</a:t>
            </a:r>
            <a:r>
              <a:rPr lang="ko-KR" altLang="en-US">
                <a:solidFill>
                  <a:srgbClr val="FF3300"/>
                </a:solidFill>
              </a:rPr>
              <a:t>단어</a:t>
            </a:r>
            <a:r>
              <a:rPr lang="en-US" altLang="ko-KR">
                <a:solidFill>
                  <a:srgbClr val="FF3300"/>
                </a:solidFill>
              </a:rPr>
              <a:t>)</a:t>
            </a:r>
            <a:r>
              <a:rPr lang="ko-KR" altLang="en-US">
                <a:solidFill>
                  <a:srgbClr val="FF3300"/>
                </a:solidFill>
              </a:rPr>
              <a:t>을 추출해 내는 함수</a:t>
            </a:r>
          </a:p>
          <a:p>
            <a:pPr lvl="1" eaLnBrk="1" hangingPunct="1"/>
            <a:r>
              <a:rPr lang="ko-KR" altLang="en-US"/>
              <a:t>긴 문자열 내에 있는 각 단어에 대한 조작에 사용</a:t>
            </a:r>
            <a:endParaRPr lang="en-US" altLang="ko-KR"/>
          </a:p>
          <a:p>
            <a:pPr lvl="4" eaLnBrk="1" hangingPunct="1"/>
            <a:endParaRPr lang="en-US" altLang="ko-KR"/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*strtok(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*str1,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*str2); </a:t>
            </a:r>
          </a:p>
          <a:p>
            <a:pPr lvl="1" eaLnBrk="1" hangingPunct="1"/>
            <a:r>
              <a:rPr lang="ko-KR" altLang="en-US"/>
              <a:t>문자열 </a:t>
            </a:r>
            <a:r>
              <a:rPr lang="en-US" altLang="ko-KR"/>
              <a:t>str2</a:t>
            </a:r>
            <a:r>
              <a:rPr lang="ko-KR" altLang="en-US"/>
              <a:t>에 포함된 문자들을 분리자</a:t>
            </a:r>
            <a:r>
              <a:rPr lang="en-US" altLang="ko-KR"/>
              <a:t>(delimiter)</a:t>
            </a:r>
            <a:r>
              <a:rPr lang="ko-KR" altLang="en-US"/>
              <a:t>로 사용하여 문자열 </a:t>
            </a:r>
            <a:r>
              <a:rPr lang="en-US" altLang="ko-KR"/>
              <a:t>str1</a:t>
            </a:r>
            <a:r>
              <a:rPr lang="ko-KR" altLang="en-US"/>
              <a:t>에서 </a:t>
            </a:r>
            <a:r>
              <a:rPr lang="ko-KR" altLang="en-US">
                <a:solidFill>
                  <a:srgbClr val="FF3300"/>
                </a:solidFill>
              </a:rPr>
              <a:t>토큰을 추출해 낸다</a:t>
            </a:r>
            <a:r>
              <a:rPr lang="en-US" altLang="ko-KR">
                <a:solidFill>
                  <a:srgbClr val="FF3300"/>
                </a:solidFill>
              </a:rPr>
              <a:t>.</a:t>
            </a:r>
            <a:endParaRPr lang="ko-KR" altLang="en-US">
              <a:solidFill>
                <a:srgbClr val="FF3300"/>
              </a:solidFill>
            </a:endParaRPr>
          </a:p>
          <a:p>
            <a:pPr lvl="1" eaLnBrk="1" hangingPunct="1"/>
            <a:r>
              <a:rPr lang="ko-KR" altLang="en-US"/>
              <a:t>처음 호출</a:t>
            </a:r>
            <a:r>
              <a:rPr lang="en-US" altLang="ko-KR"/>
              <a:t>: </a:t>
            </a:r>
            <a:r>
              <a:rPr lang="ko-KR" altLang="en-US"/>
              <a:t>첫번째 토큰을 반환한다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ko-KR" altLang="en-US"/>
              <a:t>다음 호출</a:t>
            </a:r>
            <a:r>
              <a:rPr lang="en-US" altLang="ko-KR"/>
              <a:t>: str1 </a:t>
            </a:r>
            <a:r>
              <a:rPr lang="ko-KR" altLang="en-US"/>
              <a:t>대신에 </a:t>
            </a:r>
            <a:r>
              <a:rPr lang="en-US" altLang="ko-KR"/>
              <a:t>NULL</a:t>
            </a:r>
            <a:r>
              <a:rPr lang="ko-KR" altLang="en-US"/>
              <a:t>을 주면 다음 토큰을 반환한다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ko-KR" altLang="en-US"/>
              <a:t>이 함수가 </a:t>
            </a:r>
            <a:r>
              <a:rPr lang="en-US" altLang="ko-KR"/>
              <a:t>NULL</a:t>
            </a:r>
            <a:r>
              <a:rPr lang="ko-KR" altLang="en-US"/>
              <a:t>을 반환할 때까지 반복하여 호출할 수 있다</a:t>
            </a:r>
            <a:r>
              <a:rPr lang="en-US" altLang="ko-KR"/>
              <a:t>.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ko-KR" alt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7D2D89B-867C-40B2-A8F2-672C78CEEBA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911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/>
          </a:p>
        </p:txBody>
      </p:sp>
      <p:sp>
        <p:nvSpPr>
          <p:cNvPr id="91141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9114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359650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11.3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문자열과 포인터 배열</a:t>
            </a:r>
            <a:endParaRPr lang="ko-KR" altLang="en-US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548C994-B87C-405A-857F-C932C617812F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952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문자열과 포인터 배열 </a:t>
            </a:r>
          </a:p>
        </p:txBody>
      </p:sp>
      <p:sp>
        <p:nvSpPr>
          <p:cNvPr id="952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여러 개의 문자열을 저장하는 방법</a:t>
            </a:r>
          </a:p>
          <a:p>
            <a:pPr lvl="1" eaLnBrk="1" hangingPunct="1"/>
            <a:r>
              <a:rPr lang="ko-KR" altLang="en-US"/>
              <a:t>문자형의 이차원 배열을 사용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	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colors[3][10]= {"red", "blue", "white"};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ko-KR" altLang="en-US"/>
          </a:p>
          <a:p>
            <a:pPr eaLnBrk="1" hangingPunct="1"/>
            <a:r>
              <a:rPr lang="ko-KR" altLang="en-US"/>
              <a:t>포인터 배열</a:t>
            </a:r>
            <a:r>
              <a:rPr lang="en-US" altLang="ko-KR"/>
              <a:t>(pointer array)</a:t>
            </a:r>
            <a:r>
              <a:rPr lang="ko-KR" altLang="en-US"/>
              <a:t> 이용</a:t>
            </a:r>
          </a:p>
          <a:p>
            <a:pPr lvl="1" eaLnBrk="1" hangingPunct="1"/>
            <a:r>
              <a:rPr lang="ko-KR" altLang="en-US">
                <a:solidFill>
                  <a:srgbClr val="FF00FF"/>
                </a:solidFill>
              </a:rPr>
              <a:t>배열의 각 원소가 포인터인</a:t>
            </a:r>
            <a:r>
              <a:rPr lang="ko-KR" altLang="en-US">
                <a:solidFill>
                  <a:srgbClr val="FF6600"/>
                </a:solidFill>
              </a:rPr>
              <a:t> 배열을 포인터 배열이라고 한다</a:t>
            </a:r>
            <a:r>
              <a:rPr lang="en-US" altLang="ko-KR">
                <a:solidFill>
                  <a:srgbClr val="FF6600"/>
                </a:solidFill>
              </a:rPr>
              <a:t>. </a:t>
            </a:r>
          </a:p>
          <a:p>
            <a:pPr lvl="1" eaLnBrk="1" hangingPunct="1"/>
            <a:r>
              <a:rPr lang="ko-KR" altLang="en-US"/>
              <a:t>여러 개의 문자열들을 저장하는데 사용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	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*ptr[3] = {"red", "blue", "white"};  </a:t>
            </a:r>
            <a:endParaRPr lang="ko-KR" alt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DE05DC7-B15F-441B-AFDA-096D1188E28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3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972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문자열과 포인터 배열</a:t>
            </a:r>
          </a:p>
        </p:txBody>
      </p:sp>
      <p:pic>
        <p:nvPicPr>
          <p:cNvPr id="97285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700213"/>
            <a:ext cx="5688012" cy="350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FEB5C8-1BE7-4482-8F4B-3F9C60956307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993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/>
          </a:p>
        </p:txBody>
      </p:sp>
      <p:sp>
        <p:nvSpPr>
          <p:cNvPr id="99333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9933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31775"/>
            <a:ext cx="7851775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10137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10138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7E9C316-20FD-4540-858D-D3151157DF8D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10138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628775"/>
            <a:ext cx="81216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0604E1B-960E-4C2B-A03E-BC2EFAD8BFB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 변수의 선언과 초기화 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435975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/>
              <a:t>문자열 변수는 문자 배열 형태로 선언하며 </a:t>
            </a:r>
            <a:r>
              <a:rPr lang="en-US" altLang="ko-KR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배열의 크기는 저장할 문자열 길이보다 </a:t>
            </a:r>
            <a:r>
              <a:rPr lang="ko-KR" altLang="en-US">
                <a:solidFill>
                  <a:srgbClr val="FF3300"/>
                </a:solidFill>
              </a:rPr>
              <a:t>최소 </a:t>
            </a:r>
            <a:r>
              <a:rPr lang="en-US" altLang="ko-KR">
                <a:solidFill>
                  <a:srgbClr val="FF3300"/>
                </a:solidFill>
              </a:rPr>
              <a:t>1 </a:t>
            </a:r>
            <a:r>
              <a:rPr lang="ko-KR" altLang="en-US">
                <a:solidFill>
                  <a:srgbClr val="FF3300"/>
                </a:solidFill>
              </a:rPr>
              <a:t>이상 커야 함</a:t>
            </a:r>
            <a:r>
              <a:rPr lang="en-US" altLang="ko-KR"/>
              <a:t>.</a:t>
            </a:r>
          </a:p>
          <a:p>
            <a:pPr lvl="1" eaLnBrk="1" hangingPunct="1">
              <a:lnSpc>
                <a:spcPct val="90000"/>
              </a:lnSpc>
            </a:pPr>
            <a:endParaRPr lang="en-US" altLang="ko-KR"/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문자 배열 선언 및 예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2000"/>
              <a:t>	</a:t>
            </a:r>
            <a:r>
              <a:rPr lang="en-US" altLang="ko-KR" sz="2000">
                <a:solidFill>
                  <a:srgbClr val="0000CC"/>
                </a:solidFill>
              </a:rPr>
              <a:t>char</a:t>
            </a:r>
            <a:r>
              <a:rPr lang="en-US" altLang="ko-KR" sz="2000"/>
              <a:t> </a:t>
            </a:r>
            <a:r>
              <a:rPr lang="ko-KR" altLang="en-US" sz="2000"/>
              <a:t>배열명</a:t>
            </a:r>
            <a:r>
              <a:rPr lang="en-US" altLang="ko-KR" sz="2000"/>
              <a:t>[</a:t>
            </a:r>
            <a:r>
              <a:rPr lang="ko-KR" altLang="en-US" sz="2000"/>
              <a:t>크기</a:t>
            </a:r>
            <a:r>
              <a:rPr lang="en-US" altLang="ko-KR" sz="2000"/>
              <a:t>];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2000"/>
              <a:t>	</a:t>
            </a:r>
            <a:r>
              <a:rPr lang="en-US" altLang="ko-KR" sz="2000">
                <a:solidFill>
                  <a:srgbClr val="0000CC"/>
                </a:solidFill>
              </a:rPr>
              <a:t>char</a:t>
            </a:r>
            <a:r>
              <a:rPr lang="en-US" altLang="ko-KR" sz="2000"/>
              <a:t> s[16]; 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 sz="2000"/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문자열 변수 초기화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/>
              <a:t>	</a:t>
            </a:r>
            <a:r>
              <a:rPr lang="en-US" altLang="ko-KR" sz="2000">
                <a:solidFill>
                  <a:srgbClr val="0000CC"/>
                </a:solidFill>
              </a:rPr>
              <a:t>char</a:t>
            </a:r>
            <a:r>
              <a:rPr lang="en-US" altLang="ko-KR" sz="2000"/>
              <a:t> </a:t>
            </a:r>
            <a:r>
              <a:rPr lang="ko-KR" altLang="en-US" sz="2000"/>
              <a:t>배열명</a:t>
            </a:r>
            <a:r>
              <a:rPr lang="en-US" altLang="ko-KR" sz="2000"/>
              <a:t>[</a:t>
            </a:r>
            <a:r>
              <a:rPr lang="ko-KR" altLang="en-US" sz="2000"/>
              <a:t>크기</a:t>
            </a:r>
            <a:r>
              <a:rPr lang="en-US" altLang="ko-KR" sz="2000"/>
              <a:t>] = "</a:t>
            </a:r>
            <a:r>
              <a:rPr lang="ko-KR" altLang="en-US" sz="2000"/>
              <a:t>문자열</a:t>
            </a:r>
            <a:r>
              <a:rPr lang="en-US" altLang="ko-KR" sz="2000"/>
              <a:t>";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2000"/>
              <a:t>	</a:t>
            </a:r>
            <a:r>
              <a:rPr lang="en-US" altLang="ko-KR" sz="2000">
                <a:solidFill>
                  <a:srgbClr val="0000CC"/>
                </a:solidFill>
              </a:rPr>
              <a:t>char</a:t>
            </a:r>
            <a:r>
              <a:rPr lang="en-US" altLang="ko-KR" sz="2000"/>
              <a:t> </a:t>
            </a:r>
            <a:r>
              <a:rPr lang="ko-KR" altLang="en-US" sz="2000"/>
              <a:t>배열명</a:t>
            </a:r>
            <a:r>
              <a:rPr lang="en-US" altLang="ko-KR" sz="2000"/>
              <a:t>[ ] = "</a:t>
            </a:r>
            <a:r>
              <a:rPr lang="ko-KR" altLang="en-US" sz="2000"/>
              <a:t>문자열</a:t>
            </a:r>
            <a:r>
              <a:rPr lang="en-US" altLang="ko-KR" sz="2000"/>
              <a:t>";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ko-KR" altLang="en-US" sz="20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11.6 main()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의 인수</a:t>
            </a:r>
            <a:endParaRPr lang="ko-KR" altLang="en-US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AB3AC19-C609-476A-8B71-49AA0D9D236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044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3600"/>
              <a:t>명령줄 인수</a:t>
            </a:r>
            <a:r>
              <a:rPr lang="en-US" altLang="ko-KR" sz="3600" b="0"/>
              <a:t>(command-line argument)</a:t>
            </a:r>
            <a:r>
              <a:rPr lang="en-US" altLang="ko-KR" sz="3600"/>
              <a:t> </a:t>
            </a:r>
            <a:endParaRPr lang="ko-KR" altLang="en-US" sz="3600"/>
          </a:p>
        </p:txBody>
      </p:sp>
      <p:sp>
        <p:nvSpPr>
          <p:cNvPr id="1044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main(</a:t>
            </a:r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argc, </a:t>
            </a:r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*argv[])</a:t>
            </a:r>
            <a:r>
              <a:rPr lang="ko-KR" altLang="en-US"/>
              <a:t>의  </a:t>
            </a:r>
            <a:r>
              <a:rPr lang="en-US" altLang="ko-KR"/>
              <a:t>2</a:t>
            </a:r>
            <a:r>
              <a:rPr lang="ko-KR" altLang="en-US"/>
              <a:t>개의 매개변수</a:t>
            </a:r>
            <a:br>
              <a:rPr lang="en-US" altLang="ko-KR"/>
            </a:br>
            <a:endParaRPr lang="en-US" altLang="ko-KR"/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argc </a:t>
            </a:r>
          </a:p>
          <a:p>
            <a:pPr lvl="1" eaLnBrk="1" hangingPunct="1"/>
            <a:r>
              <a:rPr lang="ko-KR" altLang="en-US"/>
              <a:t>명령줄 인수들의 개수를 저장하기 위한 정수형 변수 </a:t>
            </a:r>
            <a:endParaRPr lang="en-US" altLang="ko-KR"/>
          </a:p>
          <a:p>
            <a:pPr lvl="2" eaLnBrk="1" hangingPunct="1"/>
            <a:endParaRPr lang="ko-KR" altLang="en-US"/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*argv[]; </a:t>
            </a:r>
          </a:p>
          <a:p>
            <a:pPr lvl="1" eaLnBrk="1" hangingPunct="1"/>
            <a:r>
              <a:rPr lang="ko-KR" altLang="en-US"/>
              <a:t>명령줄 인수들을 저장하기 위한 문자열 포인터 배열</a:t>
            </a:r>
          </a:p>
          <a:p>
            <a:pPr lvl="1" eaLnBrk="1" hangingPunct="1"/>
            <a:r>
              <a:rPr lang="en-US" altLang="ko-KR"/>
              <a:t>argv[0] </a:t>
            </a:r>
            <a:r>
              <a:rPr lang="ko-KR" altLang="en-US"/>
              <a:t> 실행 프로그램의 이름</a:t>
            </a:r>
          </a:p>
          <a:p>
            <a:pPr lvl="1" eaLnBrk="1" hangingPunct="1"/>
            <a:r>
              <a:rPr lang="en-US" altLang="ko-KR"/>
              <a:t>argv[1]  </a:t>
            </a:r>
            <a:r>
              <a:rPr lang="ko-KR" altLang="en-US"/>
              <a:t>첫번째 인수</a:t>
            </a:r>
          </a:p>
          <a:p>
            <a:pPr lvl="1" eaLnBrk="1" hangingPunct="1"/>
            <a:r>
              <a:rPr lang="en-US" altLang="ko-KR"/>
              <a:t>argv[2]</a:t>
            </a:r>
            <a:r>
              <a:rPr lang="ko-KR" altLang="en-US"/>
              <a:t>  두번째 인수</a:t>
            </a:r>
          </a:p>
          <a:p>
            <a:pPr lvl="1" eaLnBrk="1" hangingPunct="1"/>
            <a:r>
              <a:rPr lang="en-US" altLang="ko-KR"/>
              <a:t>argv[i]  </a:t>
            </a:r>
            <a:r>
              <a:rPr lang="ko-KR" altLang="en-US"/>
              <a:t> </a:t>
            </a:r>
            <a:r>
              <a:rPr lang="en-US" altLang="ko-KR"/>
              <a:t>i </a:t>
            </a:r>
            <a:r>
              <a:rPr lang="ko-KR" altLang="en-US"/>
              <a:t>번째 인수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1E7B966-A73B-44F3-914E-CC85FF026B8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065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명령줄 인수</a:t>
            </a:r>
          </a:p>
        </p:txBody>
      </p:sp>
      <p:sp>
        <p:nvSpPr>
          <p:cNvPr id="1065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/>
              <a:t>C\:&gt; echo hello world</a:t>
            </a:r>
          </a:p>
        </p:txBody>
      </p:sp>
      <p:pic>
        <p:nvPicPr>
          <p:cNvPr id="10650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349500"/>
            <a:ext cx="5033963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CE090CF-DCF1-42FF-B346-3565CC198A3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075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/>
          </a:p>
        </p:txBody>
      </p:sp>
      <p:sp>
        <p:nvSpPr>
          <p:cNvPr id="107525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10752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7786687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DB4299D-C9F9-414E-916F-DDF79815119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095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/>
          </a:p>
        </p:txBody>
      </p:sp>
      <p:sp>
        <p:nvSpPr>
          <p:cNvPr id="109573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10957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61950"/>
            <a:ext cx="7731125" cy="55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/>
              <a:t>Key Point</a:t>
            </a:r>
            <a:endParaRPr lang="en-US" altLang="ko-KR" sz="1800">
              <a:latin typeface="Lucida Console" panose="020B0609040504020204" pitchFamily="49" charset="0"/>
            </a:endParaRPr>
          </a:p>
        </p:txBody>
      </p:sp>
    </p:spTree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CE8BFA9-14D9-4D4A-B70F-1738A58A291F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1366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60350"/>
            <a:ext cx="8229600" cy="936625"/>
          </a:xfrm>
        </p:spPr>
        <p:txBody>
          <a:bodyPr/>
          <a:lstStyle/>
          <a:p>
            <a:pPr eaLnBrk="1" hangingPunct="1"/>
            <a:r>
              <a:rPr lang="en-US" altLang="ko-KR"/>
              <a:t>Key Point 1</a:t>
            </a:r>
          </a:p>
        </p:txBody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5216525"/>
          </a:xfrm>
        </p:spPr>
        <p:txBody>
          <a:bodyPr/>
          <a:lstStyle/>
          <a:p>
            <a:pPr>
              <a:defRPr/>
            </a:pPr>
            <a:r>
              <a:rPr lang="en-US" altLang="ko-KR" sz="2000" dirty="0"/>
              <a:t>C </a:t>
            </a:r>
            <a:r>
              <a:rPr lang="ko-KR" altLang="en-US" sz="2000" dirty="0"/>
              <a:t>언어에서 문자열은 문자 배열 형태로 저장된다</a:t>
            </a:r>
            <a:r>
              <a:rPr lang="en-US" altLang="ko-KR" sz="2000" dirty="0"/>
              <a:t>.</a:t>
            </a:r>
          </a:p>
          <a:p>
            <a:pPr>
              <a:defRPr/>
            </a:pPr>
            <a:r>
              <a:rPr lang="en-US" altLang="ko-KR" sz="2000" dirty="0"/>
              <a:t>gets() </a:t>
            </a:r>
            <a:r>
              <a:rPr lang="ko-KR" altLang="en-US" sz="2000" dirty="0"/>
              <a:t>함수와 </a:t>
            </a:r>
            <a:r>
              <a:rPr lang="en-US" altLang="ko-KR" sz="2000" dirty="0"/>
              <a:t>puts() </a:t>
            </a:r>
            <a:r>
              <a:rPr lang="ko-KR" altLang="en-US" sz="2000" dirty="0"/>
              <a:t>함수는 한 번에 하나의 문자열을 </a:t>
            </a:r>
            <a:r>
              <a:rPr lang="ko-KR" altLang="en-US" sz="2000" dirty="0" err="1"/>
              <a:t>입력받거나</a:t>
            </a:r>
            <a:r>
              <a:rPr lang="ko-KR" altLang="en-US" sz="2000" dirty="0"/>
              <a:t> 출력할 수 있다</a:t>
            </a:r>
            <a:r>
              <a:rPr lang="en-US" altLang="ko-KR" sz="2000" dirty="0"/>
              <a:t>.</a:t>
            </a:r>
          </a:p>
          <a:p>
            <a:pPr>
              <a:defRPr/>
            </a:pPr>
            <a:r>
              <a:rPr lang="ko-KR" altLang="en-US" sz="2000" dirty="0"/>
              <a:t>문자형 포인터 변수를 사용하여 문자열을 가리킬 수 있다</a:t>
            </a:r>
            <a:r>
              <a:rPr lang="en-US" altLang="ko-KR" sz="2000" dirty="0"/>
              <a:t>.</a:t>
            </a:r>
          </a:p>
          <a:p>
            <a:pPr>
              <a:defRPr/>
            </a:pPr>
            <a:r>
              <a:rPr lang="ko-KR" altLang="en-US" sz="2000" dirty="0"/>
              <a:t>배열의 각 원소가 포인터인 배열을 포인터 배열이라고 한다</a:t>
            </a:r>
            <a:r>
              <a:rPr lang="en-US" altLang="ko-KR" sz="2000" dirty="0"/>
              <a:t>.</a:t>
            </a:r>
          </a:p>
          <a:p>
            <a:pPr>
              <a:defRPr/>
            </a:pPr>
            <a:r>
              <a:rPr lang="en-US" altLang="ko-KR" sz="2000" dirty="0" err="1"/>
              <a:t>atoi</a:t>
            </a:r>
            <a:r>
              <a:rPr lang="en-US" altLang="ko-KR" sz="2000" dirty="0"/>
              <a:t>(</a:t>
            </a:r>
            <a:r>
              <a:rPr lang="en-US" altLang="ko-KR" sz="2000" dirty="0" err="1"/>
              <a:t>str</a:t>
            </a:r>
            <a:r>
              <a:rPr lang="en-US" altLang="ko-KR" sz="2000" dirty="0"/>
              <a:t>): </a:t>
            </a:r>
            <a:r>
              <a:rPr lang="ko-KR" altLang="en-US" sz="2000" dirty="0"/>
              <a:t>문자열 </a:t>
            </a:r>
            <a:r>
              <a:rPr lang="en-US" altLang="ko-KR" sz="2000" dirty="0" err="1"/>
              <a:t>str</a:t>
            </a:r>
            <a:r>
              <a:rPr lang="ko-KR" altLang="en-US" sz="2000" dirty="0"/>
              <a:t>을 </a:t>
            </a:r>
            <a:r>
              <a:rPr lang="en-US" altLang="ko-KR" sz="2000" dirty="0" err="1"/>
              <a:t>int</a:t>
            </a:r>
            <a:r>
              <a:rPr lang="en-US" altLang="ko-KR" sz="2000" dirty="0"/>
              <a:t> </a:t>
            </a:r>
            <a:r>
              <a:rPr lang="ko-KR" altLang="en-US" sz="2000" dirty="0"/>
              <a:t>정수로 변환하여 반환한다</a:t>
            </a:r>
            <a:r>
              <a:rPr lang="en-US" altLang="ko-KR" sz="2000" dirty="0"/>
              <a:t>.</a:t>
            </a:r>
          </a:p>
          <a:p>
            <a:pPr>
              <a:defRPr/>
            </a:pPr>
            <a:r>
              <a:rPr lang="en-US" altLang="ko-KR" sz="2000" dirty="0" err="1"/>
              <a:t>atol</a:t>
            </a:r>
            <a:r>
              <a:rPr lang="en-US" altLang="ko-KR" sz="2000" dirty="0"/>
              <a:t>(</a:t>
            </a:r>
            <a:r>
              <a:rPr lang="en-US" altLang="ko-KR" sz="2000" dirty="0" err="1"/>
              <a:t>str</a:t>
            </a:r>
            <a:r>
              <a:rPr lang="en-US" altLang="ko-KR" sz="2000" dirty="0"/>
              <a:t>): </a:t>
            </a:r>
            <a:r>
              <a:rPr lang="ko-KR" altLang="en-US" sz="2000" dirty="0"/>
              <a:t>문자열 </a:t>
            </a:r>
            <a:r>
              <a:rPr lang="en-US" altLang="ko-KR" sz="2000" dirty="0" err="1"/>
              <a:t>str</a:t>
            </a:r>
            <a:r>
              <a:rPr lang="ko-KR" altLang="en-US" sz="2000" dirty="0"/>
              <a:t>을 </a:t>
            </a:r>
            <a:r>
              <a:rPr lang="en-US" altLang="ko-KR" sz="2000" dirty="0"/>
              <a:t>long </a:t>
            </a:r>
            <a:r>
              <a:rPr lang="en-US" altLang="ko-KR" sz="2000" dirty="0" err="1"/>
              <a:t>int</a:t>
            </a:r>
            <a:r>
              <a:rPr lang="en-US" altLang="ko-KR" sz="2000" dirty="0"/>
              <a:t> </a:t>
            </a:r>
            <a:r>
              <a:rPr lang="ko-KR" altLang="en-US" sz="2000" dirty="0"/>
              <a:t>정수로 변환하여 반환한다</a:t>
            </a:r>
            <a:r>
              <a:rPr lang="en-US" altLang="ko-KR" sz="2000" dirty="0"/>
              <a:t>.</a:t>
            </a:r>
          </a:p>
          <a:p>
            <a:pPr>
              <a:defRPr/>
            </a:pPr>
            <a:r>
              <a:rPr lang="en-US" altLang="ko-KR" sz="2000" dirty="0" err="1"/>
              <a:t>atof</a:t>
            </a:r>
            <a:r>
              <a:rPr lang="en-US" altLang="ko-KR" sz="2000" dirty="0"/>
              <a:t>(</a:t>
            </a:r>
            <a:r>
              <a:rPr lang="en-US" altLang="ko-KR" sz="2000" dirty="0" err="1"/>
              <a:t>str</a:t>
            </a:r>
            <a:r>
              <a:rPr lang="en-US" altLang="ko-KR" sz="2000" dirty="0"/>
              <a:t>): </a:t>
            </a:r>
            <a:r>
              <a:rPr lang="ko-KR" altLang="en-US" sz="2000" dirty="0"/>
              <a:t>문자열 </a:t>
            </a:r>
            <a:r>
              <a:rPr lang="en-US" altLang="ko-KR" sz="2000" dirty="0" err="1"/>
              <a:t>str</a:t>
            </a:r>
            <a:r>
              <a:rPr lang="ko-KR" altLang="en-US" sz="2000" dirty="0"/>
              <a:t>을 </a:t>
            </a:r>
            <a:r>
              <a:rPr lang="en-US" altLang="ko-KR" sz="2000" dirty="0"/>
              <a:t>double </a:t>
            </a:r>
            <a:r>
              <a:rPr lang="ko-KR" altLang="en-US" sz="2000" dirty="0"/>
              <a:t>부동소수점수로 변환하여 반환한다</a:t>
            </a:r>
            <a:r>
              <a:rPr lang="en-US" altLang="ko-KR" sz="2000" dirty="0"/>
              <a:t>.</a:t>
            </a:r>
          </a:p>
          <a:p>
            <a:pPr>
              <a:defRPr/>
            </a:pPr>
            <a:r>
              <a:rPr lang="en-US" altLang="ko-KR" sz="2000" dirty="0" err="1"/>
              <a:t>strlen</a:t>
            </a:r>
            <a:r>
              <a:rPr lang="en-US" altLang="ko-KR" sz="2000" dirty="0"/>
              <a:t>(</a:t>
            </a:r>
            <a:r>
              <a:rPr lang="en-US" altLang="ko-KR" sz="2000" dirty="0" err="1"/>
              <a:t>str</a:t>
            </a:r>
            <a:r>
              <a:rPr lang="en-US" altLang="ko-KR" sz="2000" dirty="0"/>
              <a:t>): </a:t>
            </a:r>
            <a:r>
              <a:rPr lang="ko-KR" altLang="en-US" sz="2000" dirty="0"/>
              <a:t>문자열 </a:t>
            </a:r>
            <a:r>
              <a:rPr lang="en-US" altLang="ko-KR" sz="2000" dirty="0" err="1"/>
              <a:t>str</a:t>
            </a:r>
            <a:r>
              <a:rPr lang="ko-KR" altLang="en-US" sz="2000" dirty="0"/>
              <a:t>의 길이를 반환한다</a:t>
            </a:r>
            <a:r>
              <a:rPr lang="en-US" altLang="ko-KR" sz="2000" dirty="0"/>
              <a:t>.</a:t>
            </a:r>
          </a:p>
          <a:p>
            <a:pPr>
              <a:defRPr/>
            </a:pPr>
            <a:r>
              <a:rPr lang="en-US" altLang="ko-KR" sz="2000" dirty="0" err="1"/>
              <a:t>strcpy</a:t>
            </a:r>
            <a:r>
              <a:rPr lang="en-US" altLang="ko-KR" sz="2000" dirty="0"/>
              <a:t>(str1, str2): </a:t>
            </a:r>
            <a:r>
              <a:rPr lang="ko-KR" altLang="en-US" sz="2000" dirty="0"/>
              <a:t>문자열 </a:t>
            </a:r>
            <a:r>
              <a:rPr lang="en-US" altLang="ko-KR" sz="2000" dirty="0"/>
              <a:t>str2</a:t>
            </a:r>
            <a:r>
              <a:rPr lang="ko-KR" altLang="en-US" sz="2000" dirty="0"/>
              <a:t>를 문자열 </a:t>
            </a:r>
            <a:r>
              <a:rPr lang="en-US" altLang="ko-KR" sz="2000" dirty="0"/>
              <a:t>str1</a:t>
            </a:r>
            <a:r>
              <a:rPr lang="ko-KR" altLang="en-US" sz="2000" dirty="0"/>
              <a:t>으로 복사한다</a:t>
            </a:r>
            <a:r>
              <a:rPr lang="en-US" altLang="ko-KR" sz="2000" dirty="0"/>
              <a:t>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19B5BB3-7659-4F82-B5F8-5BF5E99BCE3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1571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60350"/>
            <a:ext cx="8229600" cy="936625"/>
          </a:xfrm>
        </p:spPr>
        <p:txBody>
          <a:bodyPr/>
          <a:lstStyle/>
          <a:p>
            <a:pPr eaLnBrk="1" hangingPunct="1"/>
            <a:r>
              <a:rPr lang="en-US" altLang="ko-KR"/>
              <a:t>Key Point 2</a:t>
            </a:r>
          </a:p>
        </p:txBody>
      </p:sp>
      <p:sp>
        <p:nvSpPr>
          <p:cNvPr id="1157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5445125"/>
          </a:xfrm>
        </p:spPr>
        <p:txBody>
          <a:bodyPr/>
          <a:lstStyle/>
          <a:p>
            <a:r>
              <a:rPr lang="en-US" altLang="ko-KR" sz="2000"/>
              <a:t>strcat(str1, str2): </a:t>
            </a:r>
            <a:r>
              <a:rPr lang="ko-KR" altLang="en-US" sz="2000"/>
              <a:t>문자열 </a:t>
            </a:r>
            <a:r>
              <a:rPr lang="en-US" altLang="ko-KR" sz="2000"/>
              <a:t>str2</a:t>
            </a:r>
            <a:r>
              <a:rPr lang="ko-KR" altLang="en-US" sz="2000"/>
              <a:t>를 문자열 </a:t>
            </a:r>
            <a:r>
              <a:rPr lang="en-US" altLang="ko-KR" sz="2000"/>
              <a:t>str1</a:t>
            </a:r>
            <a:r>
              <a:rPr lang="ko-KR" altLang="en-US" sz="2000"/>
              <a:t>과 접합한다</a:t>
            </a:r>
            <a:r>
              <a:rPr lang="en-US" altLang="ko-KR" sz="2000"/>
              <a:t>.</a:t>
            </a:r>
          </a:p>
          <a:p>
            <a:r>
              <a:rPr lang="en-US" altLang="ko-KR" sz="2000"/>
              <a:t>strcmp(str1, str2): </a:t>
            </a:r>
            <a:r>
              <a:rPr lang="ko-KR" altLang="en-US" sz="2000"/>
              <a:t>문자열 </a:t>
            </a:r>
            <a:r>
              <a:rPr lang="en-US" altLang="ko-KR" sz="2000"/>
              <a:t>str1</a:t>
            </a:r>
            <a:r>
              <a:rPr lang="ko-KR" altLang="en-US" sz="2000"/>
              <a:t>과 문자열 </a:t>
            </a:r>
            <a:r>
              <a:rPr lang="en-US" altLang="ko-KR" sz="2000"/>
              <a:t>str2</a:t>
            </a:r>
            <a:r>
              <a:rPr lang="ko-KR" altLang="en-US" sz="2000"/>
              <a:t>를 비교한다</a:t>
            </a:r>
            <a:r>
              <a:rPr lang="en-US" altLang="ko-KR" sz="2000"/>
              <a:t>.</a:t>
            </a:r>
          </a:p>
          <a:p>
            <a:r>
              <a:rPr lang="en-US" altLang="ko-KR" sz="2000"/>
              <a:t>strchr(str, ch): </a:t>
            </a:r>
          </a:p>
          <a:p>
            <a:pPr lvl="1"/>
            <a:r>
              <a:rPr lang="ko-KR" altLang="en-US" sz="1600"/>
              <a:t>문자열 </a:t>
            </a:r>
            <a:r>
              <a:rPr lang="en-US" altLang="ko-KR" sz="1600"/>
              <a:t>str</a:t>
            </a:r>
            <a:r>
              <a:rPr lang="ko-KR" altLang="en-US" sz="1600"/>
              <a:t>에서 문자 </a:t>
            </a:r>
            <a:r>
              <a:rPr lang="en-US" altLang="ko-KR" sz="1600"/>
              <a:t>ch</a:t>
            </a:r>
            <a:r>
              <a:rPr lang="ko-KR" altLang="en-US" sz="1600"/>
              <a:t>가 처음 나타난 위치를 반환한다</a:t>
            </a:r>
            <a:r>
              <a:rPr lang="en-US" altLang="ko-KR" sz="1600"/>
              <a:t>.</a:t>
            </a:r>
          </a:p>
          <a:p>
            <a:r>
              <a:rPr lang="en-US" altLang="ko-KR" sz="2000"/>
              <a:t>strstr(str1, str2): </a:t>
            </a:r>
          </a:p>
          <a:p>
            <a:pPr lvl="1"/>
            <a:r>
              <a:rPr lang="ko-KR" altLang="en-US" sz="1600"/>
              <a:t>문자열 </a:t>
            </a:r>
            <a:r>
              <a:rPr lang="en-US" altLang="ko-KR" sz="1600"/>
              <a:t>str1</a:t>
            </a:r>
            <a:r>
              <a:rPr lang="ko-KR" altLang="en-US" sz="1600"/>
              <a:t>에서 문자열 </a:t>
            </a:r>
            <a:r>
              <a:rPr lang="en-US" altLang="ko-KR" sz="1600"/>
              <a:t>str2</a:t>
            </a:r>
            <a:r>
              <a:rPr lang="ko-KR" altLang="en-US" sz="1600"/>
              <a:t>가 처음 나타난 위치를 반환한다</a:t>
            </a:r>
            <a:r>
              <a:rPr lang="en-US" altLang="ko-KR" sz="1600"/>
              <a:t>.</a:t>
            </a:r>
          </a:p>
          <a:p>
            <a:r>
              <a:rPr lang="en-US" altLang="ko-KR" sz="2000"/>
              <a:t>strtok(str1, str2): </a:t>
            </a:r>
          </a:p>
          <a:p>
            <a:pPr lvl="1"/>
            <a:r>
              <a:rPr lang="ko-KR" altLang="en-US" sz="1600"/>
              <a:t>문자열 </a:t>
            </a:r>
            <a:r>
              <a:rPr lang="en-US" altLang="ko-KR" sz="1600"/>
              <a:t>str2</a:t>
            </a:r>
            <a:r>
              <a:rPr lang="ko-KR" altLang="en-US" sz="1600"/>
              <a:t>에 포함된 문자들을 분리자로 간주하여 문자열 </a:t>
            </a:r>
            <a:r>
              <a:rPr lang="en-US" altLang="ko-KR" sz="1600"/>
              <a:t>str1</a:t>
            </a:r>
            <a:r>
              <a:rPr lang="ko-KR" altLang="en-US" sz="1600"/>
              <a:t>에서 토큰을 추출해 낸다</a:t>
            </a:r>
            <a:r>
              <a:rPr lang="en-US" altLang="ko-KR" sz="1600"/>
              <a:t>.</a:t>
            </a:r>
          </a:p>
          <a:p>
            <a:r>
              <a:rPr lang="en-US" altLang="ko-KR" sz="2000"/>
              <a:t>main()</a:t>
            </a:r>
            <a:r>
              <a:rPr lang="ko-KR" altLang="en-US" sz="2000"/>
              <a:t>의 매개변수를 각각 </a:t>
            </a:r>
            <a:r>
              <a:rPr lang="en-US" altLang="ko-KR" sz="2000"/>
              <a:t>argc, argv</a:t>
            </a:r>
            <a:r>
              <a:rPr lang="ko-KR" altLang="en-US" sz="2000"/>
              <a:t>라고 한다</a:t>
            </a:r>
            <a:r>
              <a:rPr lang="en-US" altLang="ko-KR" sz="2000"/>
              <a:t>.</a:t>
            </a:r>
          </a:p>
          <a:p>
            <a:pPr lvl="1"/>
            <a:r>
              <a:rPr lang="en-US" altLang="ko-KR" sz="1600"/>
              <a:t>argc</a:t>
            </a:r>
            <a:r>
              <a:rPr lang="ko-KR" altLang="en-US" sz="1600"/>
              <a:t>는 명령줄 인수의 개수를 저장하기 위한 정수형 변수이고 </a:t>
            </a:r>
            <a:endParaRPr lang="en-US" altLang="ko-KR" sz="1600"/>
          </a:p>
          <a:p>
            <a:pPr lvl="1"/>
            <a:r>
              <a:rPr lang="en-US" altLang="ko-KR" sz="1600"/>
              <a:t>argv[]</a:t>
            </a:r>
            <a:r>
              <a:rPr lang="ko-KR" altLang="en-US" sz="1600"/>
              <a:t>는 명령줄 인수들을 저장하기 위한 문자열 포인터 배열이다</a:t>
            </a:r>
          </a:p>
          <a:p>
            <a:pPr eaLnBrk="1" hangingPunct="1">
              <a:lnSpc>
                <a:spcPct val="80000"/>
              </a:lnSpc>
            </a:pPr>
            <a:endParaRPr lang="en-US" altLang="ko-KR" sz="20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실습</a:t>
            </a:r>
            <a:endParaRPr lang="ko-KR" altLang="en-US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DC09A98-6552-41FF-9CAC-99243DAE8C3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198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▶ 프로그래밍 실습 </a:t>
            </a:r>
          </a:p>
        </p:txBody>
      </p:sp>
      <p:sp>
        <p:nvSpPr>
          <p:cNvPr id="1198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1. </a:t>
            </a:r>
            <a:r>
              <a:rPr lang="ko-KR" altLang="en-US"/>
              <a:t>입력으로 받은 여러 줄의 문자열에 대해서 문자의 개수를 출력하는 프로그램을 작성하여라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/>
              <a:t>(1) </a:t>
            </a:r>
            <a:r>
              <a:rPr lang="ko-KR" altLang="en-US"/>
              <a:t>한 번에 한 문자씩 파일 끝까지 읽으면서 문자의 개수를 계산한다</a:t>
            </a:r>
            <a:r>
              <a:rPr lang="en-US" altLang="ko-KR"/>
              <a:t>. </a:t>
            </a:r>
          </a:p>
          <a:p>
            <a:pPr lvl="2" eaLnBrk="1" hangingPunct="1"/>
            <a:endParaRPr lang="en-US" altLang="ko-KR"/>
          </a:p>
          <a:p>
            <a:pPr eaLnBrk="1" hangingPunct="1"/>
            <a:r>
              <a:rPr lang="en-US" altLang="ko-KR"/>
              <a:t>2. </a:t>
            </a:r>
            <a:r>
              <a:rPr lang="ko-KR" altLang="en-US"/>
              <a:t>위 프로그램을 확장하여 단어의 개수와 줄의 개수도 출력하는 프로그램을 작성하여라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/>
              <a:t>(1) </a:t>
            </a:r>
            <a:r>
              <a:rPr lang="ko-KR" altLang="en-US"/>
              <a:t>한 번에 한 문자씩 파일 끝까지 읽으면서 단어의 개수와 줄의 개수를 계산한다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/>
              <a:t>(2) </a:t>
            </a:r>
            <a:r>
              <a:rPr lang="ko-KR" altLang="en-US"/>
              <a:t>단어와 단어 사이에는 하나 이상의 공백 문자가 있다</a:t>
            </a:r>
            <a:r>
              <a:rPr lang="en-US" altLang="ko-KR"/>
              <a:t>. </a:t>
            </a:r>
            <a:r>
              <a:rPr lang="ko-KR" altLang="en-US"/>
              <a:t>공백을 만날 때마다 단어의 개수를 증가시킨다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/>
              <a:t>(3) </a:t>
            </a:r>
            <a:r>
              <a:rPr lang="ko-KR" altLang="en-US"/>
              <a:t>줄의 개수는 개행문자</a:t>
            </a:r>
            <a:r>
              <a:rPr lang="en-US" altLang="ko-KR"/>
              <a:t>('\n')</a:t>
            </a:r>
            <a:r>
              <a:rPr lang="ko-KR" altLang="en-US"/>
              <a:t>의 개수를 세면된다</a:t>
            </a:r>
            <a:r>
              <a:rPr lang="en-US" altLang="ko-KR"/>
              <a:t>. </a:t>
            </a:r>
            <a:r>
              <a:rPr lang="ko-KR" altLang="en-US"/>
              <a:t>따라서 개행문자</a:t>
            </a:r>
            <a:r>
              <a:rPr lang="en-US" altLang="ko-KR"/>
              <a:t>('\n')</a:t>
            </a:r>
            <a:r>
              <a:rPr lang="ko-KR" altLang="en-US"/>
              <a:t>를 만날 때마다 줄의 개수를 증가시킨다</a:t>
            </a:r>
            <a:r>
              <a:rPr lang="en-US" altLang="ko-KR"/>
              <a:t>. </a:t>
            </a:r>
            <a:endParaRPr lang="ko-KR" altLang="en-US"/>
          </a:p>
          <a:p>
            <a:pPr lvl="1" eaLnBrk="1" hangingPunct="1"/>
            <a:endParaRPr lang="en-US" altLang="ko-KR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>
              <a:buFont typeface="Wingdings" panose="05000000000000000000" pitchFamily="2" charset="2"/>
              <a:buNone/>
            </a:pPr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F038C72-C090-483B-A82C-9CB6DDF9B49D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문자열 변수의 선언과 초기화 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435975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/>
              <a:t>예를 들어</a:t>
            </a:r>
            <a:endParaRPr lang="en-US" altLang="ko-KR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/>
              <a:t>	</a:t>
            </a:r>
            <a:r>
              <a:rPr lang="en-US" altLang="ko-KR" sz="2000">
                <a:solidFill>
                  <a:srgbClr val="0000CC"/>
                </a:solidFill>
              </a:rPr>
              <a:t>char</a:t>
            </a:r>
            <a:r>
              <a:rPr lang="en-US" altLang="ko-KR" sz="2000"/>
              <a:t> s[16] ="C programming !";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2000"/>
              <a:t>	</a:t>
            </a:r>
            <a:r>
              <a:rPr lang="en-US" altLang="ko-KR" sz="2000">
                <a:solidFill>
                  <a:srgbClr val="0000CC"/>
                </a:solidFill>
              </a:rPr>
              <a:t>char</a:t>
            </a:r>
            <a:r>
              <a:rPr lang="en-US" altLang="ko-KR" sz="2000"/>
              <a:t> t[ ] = "C programming !"; 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2000"/>
              <a:t>	</a:t>
            </a:r>
            <a:r>
              <a:rPr lang="en-US" altLang="ko-KR" sz="2000">
                <a:solidFill>
                  <a:srgbClr val="0000CC"/>
                </a:solidFill>
              </a:rPr>
              <a:t>char</a:t>
            </a:r>
            <a:r>
              <a:rPr lang="en-US" altLang="ko-KR" sz="2000"/>
              <a:t> s[ ] = "C </a:t>
            </a:r>
            <a:r>
              <a:rPr lang="ko-KR" altLang="en-US" sz="2000"/>
              <a:t>프로그래밍 </a:t>
            </a:r>
            <a:r>
              <a:rPr lang="en-US" altLang="ko-KR" sz="2000"/>
              <a:t>!";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2000"/>
              <a:t>	</a:t>
            </a:r>
            <a:r>
              <a:rPr lang="en-US" altLang="ko-KR" sz="2000">
                <a:solidFill>
                  <a:srgbClr val="0000CC"/>
                </a:solidFill>
              </a:rPr>
              <a:t>char</a:t>
            </a:r>
            <a:r>
              <a:rPr lang="en-US" altLang="ko-KR" sz="2000"/>
              <a:t> s[16]= {'C',' ','p','r','o','g','r','a','m','m','i','n','g',' ','!','\0'}; </a:t>
            </a:r>
            <a:br>
              <a:rPr lang="en-US" altLang="ko-KR" sz="2000"/>
            </a:br>
            <a:endParaRPr lang="ko-KR" altLang="en-US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A22D9AA-7CCC-46D1-998D-78FF492FE82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ko-KR"/>
          </a:p>
        </p:txBody>
      </p:sp>
      <p:sp>
        <p:nvSpPr>
          <p:cNvPr id="17413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1741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8913"/>
            <a:ext cx="7459662" cy="644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11.2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문자열 입출력</a:t>
            </a:r>
            <a:endParaRPr lang="ko-KR" altLang="en-US" sz="18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2_모자이크">
  <a:themeElements>
    <a:clrScheme name="2_모자이크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FC1E402B583D243A3C554F6F4F17AB1" ma:contentTypeVersion="8" ma:contentTypeDescription="새 문서를 만듭니다." ma:contentTypeScope="" ma:versionID="9046bd18fe16b2697781b899c80c9df3">
  <xsd:schema xmlns:xsd="http://www.w3.org/2001/XMLSchema" xmlns:xs="http://www.w3.org/2001/XMLSchema" xmlns:p="http://schemas.microsoft.com/office/2006/metadata/properties" xmlns:ns3="14fbc630-f9ee-44d0-8c96-893ff621d69e" targetNamespace="http://schemas.microsoft.com/office/2006/metadata/properties" ma:root="true" ma:fieldsID="38064add94175b8e15f1465fa9a2db5a" ns3:_="">
    <xsd:import namespace="14fbc630-f9ee-44d0-8c96-893ff621d6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bc630-f9ee-44d0-8c96-893ff621d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345AF5-B652-4179-944A-DEEEDB73447A}">
  <ds:schemaRefs>
    <ds:schemaRef ds:uri="14fbc630-f9ee-44d0-8c96-893ff621d69e"/>
    <ds:schemaRef ds:uri="http://purl.org/dc/elements/1.1/"/>
    <ds:schemaRef ds:uri="http://schemas.microsoft.com/office/infopath/2007/PartnerControls"/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183173D-8932-4CE4-965B-B9E16D9922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fbc630-f9ee-44d0-8c96-893ff621d6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4583909-398C-45EB-A5CA-FE7DE7805B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167</TotalTime>
  <Words>1997</Words>
  <Application>Microsoft Office PowerPoint</Application>
  <PresentationFormat>화면 슬라이드 쇼(4:3)</PresentationFormat>
  <Paragraphs>399</Paragraphs>
  <Slides>69</Slides>
  <Notes>46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69</vt:i4>
      </vt:variant>
    </vt:vector>
  </HeadingPairs>
  <TitlesOfParts>
    <vt:vector size="77" baseType="lpstr">
      <vt:lpstr>굴림</vt:lpstr>
      <vt:lpstr>맑은 고딕</vt:lpstr>
      <vt:lpstr>Arial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PowerPoint 프레젠테이션</vt:lpstr>
      <vt:lpstr>이 장의 내용</vt:lpstr>
      <vt:lpstr>PowerPoint 프레젠테이션</vt:lpstr>
      <vt:lpstr>문자열(string)</vt:lpstr>
      <vt:lpstr>문자열 변수의 선언과 초기화 </vt:lpstr>
      <vt:lpstr>문자열 변수의 선언과 초기화 </vt:lpstr>
      <vt:lpstr>PowerPoint 프레젠테이션</vt:lpstr>
      <vt:lpstr>PowerPoint 프레젠테이션</vt:lpstr>
      <vt:lpstr>문자열 입출력 함수</vt:lpstr>
      <vt:lpstr>문자 입출력 함수</vt:lpstr>
      <vt:lpstr>PowerPoint 프레젠테이션</vt:lpstr>
      <vt:lpstr>PowerPoint 프레젠테이션</vt:lpstr>
      <vt:lpstr>문자열 입출력: gets()와 puts() </vt:lpstr>
      <vt:lpstr>PowerPoint 프레젠테이션</vt:lpstr>
      <vt:lpstr>PowerPoint 프레젠테이션</vt:lpstr>
      <vt:lpstr>sscanf()와 sprintf()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문자열을 수로 변환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포인터와 문자열 </vt:lpstr>
      <vt:lpstr>포인터 대입</vt:lpstr>
      <vt:lpstr>PowerPoint 프레젠테이션</vt:lpstr>
      <vt:lpstr>PowerPoint 프레젠테이션</vt:lpstr>
      <vt:lpstr>포인터를 이용한 문자열 입력 </vt:lpstr>
      <vt:lpstr>PowerPoint 프레젠테이션</vt:lpstr>
      <vt:lpstr>문자열관련 라이브러리 함수 </vt:lpstr>
      <vt:lpstr>문자열 길이 함수 </vt:lpstr>
      <vt:lpstr>PowerPoint 프레젠테이션</vt:lpstr>
      <vt:lpstr>실행 결과</vt:lpstr>
      <vt:lpstr>문자열 복사함수 </vt:lpstr>
      <vt:lpstr>실행 결과</vt:lpstr>
      <vt:lpstr>PowerPoint 프레젠테이션</vt:lpstr>
      <vt:lpstr>stringCopy.c</vt:lpstr>
      <vt:lpstr>문자열 접합 함수 </vt:lpstr>
      <vt:lpstr>문자열 접합 예</vt:lpstr>
      <vt:lpstr>PowerPoint 프레젠테이션</vt:lpstr>
      <vt:lpstr>실행 결과</vt:lpstr>
      <vt:lpstr>문자열 비교 함수 </vt:lpstr>
      <vt:lpstr>PowerPoint 프레젠테이션</vt:lpstr>
      <vt:lpstr>문자열 내의 특정 문자 검색 함수 </vt:lpstr>
      <vt:lpstr>PowerPoint 프레젠테이션</vt:lpstr>
      <vt:lpstr>문자열 내의 특정 문자열 검색 함수 </vt:lpstr>
      <vt:lpstr>PowerPoint 프레젠테이션</vt:lpstr>
      <vt:lpstr>토근 추출</vt:lpstr>
      <vt:lpstr>PowerPoint 프레젠테이션</vt:lpstr>
      <vt:lpstr>PowerPoint 프레젠테이션</vt:lpstr>
      <vt:lpstr>문자열과 포인터 배열 </vt:lpstr>
      <vt:lpstr>문자열과 포인터 배열</vt:lpstr>
      <vt:lpstr>PowerPoint 프레젠테이션</vt:lpstr>
      <vt:lpstr>PowerPoint 프레젠테이션</vt:lpstr>
      <vt:lpstr>PowerPoint 프레젠테이션</vt:lpstr>
      <vt:lpstr>명령줄 인수(command-line argument) </vt:lpstr>
      <vt:lpstr>명령줄 인수</vt:lpstr>
      <vt:lpstr>PowerPoint 프레젠테이션</vt:lpstr>
      <vt:lpstr>PowerPoint 프레젠테이션</vt:lpstr>
      <vt:lpstr>PowerPoint 프레젠테이션</vt:lpstr>
      <vt:lpstr>Key Point 1</vt:lpstr>
      <vt:lpstr>Key Point 2</vt:lpstr>
      <vt:lpstr>PowerPoint 프레젠테이션</vt:lpstr>
      <vt:lpstr>▶ 프로그래밍 실습 </vt:lpstr>
    </vt:vector>
  </TitlesOfParts>
  <Company>숙명여자대학교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문자열</dc:title>
  <dc:creator>창병모</dc:creator>
  <cp:lastModifiedBy>인피니티북스 편집부</cp:lastModifiedBy>
  <cp:revision>187</cp:revision>
  <cp:lastPrinted>1995-10-08T01:49:42Z</cp:lastPrinted>
  <dcterms:created xsi:type="dcterms:W3CDTF">1995-11-01T10:23:08Z</dcterms:created>
  <dcterms:modified xsi:type="dcterms:W3CDTF">2020-09-21T00:57:04Z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0x010100BFC1E402B583D243A3C554F6F4F17AB1</vt:lpwstr>
  </property>
</Properties>
</file>