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53"/>
  </p:notesMasterIdLst>
  <p:handoutMasterIdLst>
    <p:handoutMasterId r:id="rId54"/>
  </p:handoutMasterIdLst>
  <p:sldIdLst>
    <p:sldId id="419" r:id="rId5"/>
    <p:sldId id="291" r:id="rId6"/>
    <p:sldId id="378" r:id="rId7"/>
    <p:sldId id="379" r:id="rId8"/>
    <p:sldId id="298" r:id="rId9"/>
    <p:sldId id="338" r:id="rId10"/>
    <p:sldId id="355" r:id="rId11"/>
    <p:sldId id="395" r:id="rId12"/>
    <p:sldId id="357" r:id="rId13"/>
    <p:sldId id="396" r:id="rId14"/>
    <p:sldId id="397" r:id="rId15"/>
    <p:sldId id="398" r:id="rId16"/>
    <p:sldId id="380" r:id="rId17"/>
    <p:sldId id="392" r:id="rId18"/>
    <p:sldId id="400" r:id="rId19"/>
    <p:sldId id="401" r:id="rId20"/>
    <p:sldId id="418" r:id="rId21"/>
    <p:sldId id="381" r:id="rId22"/>
    <p:sldId id="393" r:id="rId23"/>
    <p:sldId id="403" r:id="rId24"/>
    <p:sldId id="404" r:id="rId25"/>
    <p:sldId id="405" r:id="rId26"/>
    <p:sldId id="406" r:id="rId27"/>
    <p:sldId id="407" r:id="rId28"/>
    <p:sldId id="408" r:id="rId29"/>
    <p:sldId id="362" r:id="rId30"/>
    <p:sldId id="409" r:id="rId31"/>
    <p:sldId id="410" r:id="rId32"/>
    <p:sldId id="382" r:id="rId33"/>
    <p:sldId id="365" r:id="rId34"/>
    <p:sldId id="411" r:id="rId35"/>
    <p:sldId id="412" r:id="rId36"/>
    <p:sldId id="413" r:id="rId37"/>
    <p:sldId id="366" r:id="rId38"/>
    <p:sldId id="414" r:id="rId39"/>
    <p:sldId id="415" r:id="rId40"/>
    <p:sldId id="416" r:id="rId41"/>
    <p:sldId id="417" r:id="rId42"/>
    <p:sldId id="383" r:id="rId43"/>
    <p:sldId id="385" r:id="rId44"/>
    <p:sldId id="370" r:id="rId45"/>
    <p:sldId id="394" r:id="rId46"/>
    <p:sldId id="386" r:id="rId47"/>
    <p:sldId id="388" r:id="rId48"/>
    <p:sldId id="389" r:id="rId49"/>
    <p:sldId id="387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9F3"/>
    <a:srgbClr val="990000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60" autoAdjust="0"/>
    <p:restoredTop sz="86364" autoAdjust="0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6882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3B3ADD4D-ECA0-4ECB-90EE-7D3BC994195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8870B9DC-EB34-46C8-9CAA-6462C63CA408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13AC7EF-8CD0-43F0-A13C-C89690DF51BD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ko-KR" altLang="en-US"/>
              <a:t>이 슬라이드는 부산대학교 우균이 작성하였습니다</a:t>
            </a:r>
            <a:r>
              <a:rPr lang="en-US" altLang="ko-KR"/>
              <a:t>. </a:t>
            </a:r>
            <a:r>
              <a:rPr lang="ko-KR" altLang="en-US"/>
              <a:t>오류나 수정할 사항 있으면 </a:t>
            </a:r>
            <a:r>
              <a:rPr lang="en-US" altLang="ko-KR"/>
              <a:t>woogyun@pusan.ac.kr</a:t>
            </a:r>
            <a:r>
              <a:rPr lang="ko-KR" altLang="en-US"/>
              <a:t>로 연락 주세요</a:t>
            </a:r>
            <a:r>
              <a:rPr lang="en-US" altLang="ko-KR"/>
              <a:t>.</a:t>
            </a:r>
            <a:endParaRPr lang="ko-KR" altLang="en-US"/>
          </a:p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6ED6455-D4AB-41D9-AFA6-60C22D08E3E6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91D22AA-F160-45AB-A8EE-D6C7934C3B97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4F5671A-FFCB-4736-9876-107C75B075DC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78357BD-97C4-4112-80F3-F71C376DF92D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92CC44B-05AB-4865-992B-9EF99076AF25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AAD7DFE-ECC2-411B-BFED-EBD863CB3D1A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53E7DEC-98CF-4AB5-A447-2AF3A97DCF8B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36C7FAB-D614-4789-B850-0CF0F2AEADCD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0278BF8-6799-4425-9BE1-14307E77ED45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3739B15-5662-4B9D-A47C-00FD02605BC9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40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23960A5-EDB5-4261-AF40-98C6DC1EF433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A53FFE5-41D0-4815-A7DE-CBB3DF438D14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41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88EBE67-CE7D-4D21-BDB7-3B3C882F78EE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42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FB3352A-08B1-422D-9641-494C339E93EE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F4C8BA9-8079-44D6-B99C-4CB98A6E83FC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CB3BDB1-37BD-4AFC-9E65-FD6E617FD6F4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E1F0FFD-8D9D-4244-8643-074F627A67FE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30A4AD9-4A34-49AE-B223-11596BA719E2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47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379FF9A-7377-4B0E-98B5-43E8174AAC06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48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8C7AF4A-392F-426A-A7A8-F90451DCCFD9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31B463C-04FD-4C86-89AB-D36A7E65A7A9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F706180-5822-4E24-A18C-CDC87564C4E2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834FA25-79CB-4E42-A8F5-E421682AC409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ECC4EFE-DD4F-4012-A76E-91B571C37366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50D6685-063E-47F0-BEED-D12EB77D49D7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1022AD3-AD2A-4357-A7AC-78389990FE91}" type="slidenum">
              <a:rPr lang="ko-KR" altLang="ko-K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ko-KR" altLang="ko-KR"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latinLnBrk="1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>
                <a:defRPr/>
              </a:pPr>
              <a:endParaRPr kumimoji="0" lang="ko-KR" altLang="en-US" sz="240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latinLnBrk="1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en-US" sz="240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latinLnBrk="1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>
                      <a:defRPr/>
                    </a:pPr>
                    <a:endParaRPr kumimoji="0" lang="ko-KR" altLang="en-US" sz="2400">
                      <a:latin typeface="맑은 고딕" panose="020B0503020000020004" pitchFamily="50" charset="-127"/>
                      <a:ea typeface="맑은 고딕" panose="020B0503020000020004" pitchFamily="50" charset="-127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latinLnBrk="1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>
                    <a:defRPr/>
                  </a:pPr>
                  <a:endParaRPr kumimoji="0" lang="ko-KR" altLang="en-US" sz="2400">
                    <a:latin typeface="맑은 고딕" panose="020B0503020000020004" pitchFamily="50" charset="-127"/>
                    <a:ea typeface="맑은 고딕" panose="020B0503020000020004" pitchFamily="50" charset="-127"/>
                  </a:endParaRPr>
                </a:p>
              </p:txBody>
            </p:sp>
          </p:grpSp>
        </p:grpSp>
      </p:grp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A0584F9-0E8D-48A3-AF48-513507C75EC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025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7124-B66D-4BA3-9176-59E6B035EBE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476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1C5BD-E323-4BB6-B5B5-53F00766FA9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0197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F5E3E-8218-45B3-A892-ABC3B558EE0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24313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13070-45E2-4479-92DE-74C1D9C5696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154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13AE2-B18E-4997-8414-518C0B425E9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363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0CAD7-CDCB-4CF2-BF7B-82DD8949C49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07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CC4EB-0AEE-4B18-8798-935BDD93685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338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3FB57-E8D3-4DF1-94FB-7CF6155BD66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1719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F453E-9300-4A1E-BADE-B9DA321E5BA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734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06FFD-2222-4223-9E95-EE51AEE0962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114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fld id="{1110838C-544E-4C13-B09D-26ACABE08BE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latinLnBrk="0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A8C23F-8198-488B-A227-2BBC021D69CF}" type="slidenum">
              <a:rPr lang="ko-KR" altLang="en-US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600"/>
              <a:t> for </a:t>
            </a:r>
            <a:r>
              <a:rPr lang="ko-KR" altLang="en-US" sz="3600"/>
              <a:t>루프를 이용한 배열 원소 훑어보기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 sz="2000"/>
              <a:t>배열 원소를 차례로 훑어볼 경우에는 </a:t>
            </a:r>
            <a:r>
              <a:rPr lang="en-US" altLang="ko-KR" sz="2000">
                <a:solidFill>
                  <a:srgbClr val="0000FF"/>
                </a:solidFill>
                <a:latin typeface="Lucida Console" panose="020B0609040504020204" pitchFamily="49" charset="0"/>
              </a:rPr>
              <a:t>for</a:t>
            </a:r>
            <a:r>
              <a:rPr lang="en-US" altLang="ko-KR" sz="2000"/>
              <a:t> </a:t>
            </a:r>
            <a:r>
              <a:rPr lang="ko-KR" altLang="en-US" sz="2000"/>
              <a:t>문이 제격이다</a:t>
            </a:r>
            <a:r>
              <a:rPr lang="en-US" altLang="ko-KR" sz="200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/>
              <a:t>크기 </a:t>
            </a:r>
            <a:r>
              <a:rPr lang="en-US" altLang="ko-KR" sz="1800">
                <a:latin typeface="Lucida Console" panose="020B0609040504020204" pitchFamily="49" charset="0"/>
              </a:rPr>
              <a:t>N</a:t>
            </a:r>
            <a:r>
              <a:rPr lang="ko-KR" altLang="en-US" sz="1800"/>
              <a:t>인 배열 </a:t>
            </a:r>
            <a:r>
              <a:rPr lang="en-US" altLang="ko-KR" sz="1800">
                <a:latin typeface="Lucida Console" panose="020B0609040504020204" pitchFamily="49" charset="0"/>
              </a:rPr>
              <a:t>a</a:t>
            </a:r>
            <a:r>
              <a:rPr lang="ko-KR" altLang="en-US" sz="1800"/>
              <a:t>의 원소를 역순으로 훑어보는 관용어구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1600">
              <a:solidFill>
                <a:srgbClr val="0000FF"/>
              </a:solidFill>
              <a:latin typeface="Lucida Console" panose="020B06090405040202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</a:rPr>
              <a:t>for</a:t>
            </a:r>
            <a:r>
              <a:rPr lang="en-US" altLang="ko-KR" sz="1600">
                <a:latin typeface="Lucida Console" panose="020B0609040504020204" pitchFamily="49" charset="0"/>
              </a:rPr>
              <a:t> (</a:t>
            </a: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600">
                <a:latin typeface="Lucida Console" panose="020B0609040504020204" pitchFamily="49" charset="0"/>
              </a:rPr>
              <a:t> i = N-1; i &gt;= 0; i--) {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 ... a[i] ...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}</a:t>
            </a:r>
          </a:p>
          <a:p>
            <a:pPr lvl="2" eaLnBrk="1" hangingPunct="1">
              <a:lnSpc>
                <a:spcPct val="90000"/>
              </a:lnSpc>
            </a:pPr>
            <a:endParaRPr lang="en-US" altLang="ko-KR" sz="1600"/>
          </a:p>
          <a:p>
            <a:pPr lvl="2" eaLnBrk="1" hangingPunct="1">
              <a:lnSpc>
                <a:spcPct val="90000"/>
              </a:lnSpc>
            </a:pPr>
            <a:endParaRPr lang="en-US" altLang="ko-KR" sz="1600"/>
          </a:p>
        </p:txBody>
      </p:sp>
      <p:pic>
        <p:nvPicPr>
          <p:cNvPr id="20485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75" y="3644900"/>
            <a:ext cx="423068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225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71C988-93EC-4D36-9529-70873D93CC37}" type="slidenum">
              <a:rPr lang="ko-KR" altLang="en-US"/>
              <a:pPr>
                <a:defRPr/>
              </a:pPr>
              <a:t>11</a:t>
            </a:fld>
            <a:endParaRPr lang="en-US" altLang="ko-KR"/>
          </a:p>
        </p:txBody>
      </p:sp>
      <p:pic>
        <p:nvPicPr>
          <p:cNvPr id="22533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4638"/>
            <a:ext cx="7993063" cy="439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645025"/>
            <a:ext cx="8140700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99338A-593E-43BD-8F79-812810692DDD}" type="slidenum">
              <a:rPr lang="ko-KR" altLang="en-US"/>
              <a:pPr>
                <a:defRPr/>
              </a:pPr>
              <a:t>12</a:t>
            </a:fld>
            <a:endParaRPr lang="en-US" altLang="ko-KR"/>
          </a:p>
        </p:txBody>
      </p:sp>
      <p:pic>
        <p:nvPicPr>
          <p:cNvPr id="23557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436688"/>
            <a:ext cx="76168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9.2  </a:t>
            </a:r>
            <a:r>
              <a:rPr lang="ko-KR" altLang="en-US"/>
              <a:t>배열 초기화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AFBD988-4E83-4D96-BA59-26A5C7466BAC}" type="slidenum">
              <a:rPr lang="ko-KR" altLang="en-US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초기화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err="1"/>
              <a:t>초기화란</a:t>
            </a:r>
            <a:r>
              <a:rPr lang="en-US" altLang="ko-KR" dirty="0"/>
              <a:t>?</a:t>
            </a:r>
          </a:p>
          <a:p>
            <a:pPr lvl="1" eaLnBrk="1" hangingPunct="1">
              <a:defRPr/>
            </a:pPr>
            <a:r>
              <a:rPr lang="ko-KR" altLang="en-US" dirty="0"/>
              <a:t>변수 선언과 함께 변수의 값을 설정하는 것</a:t>
            </a:r>
          </a:p>
          <a:p>
            <a:pPr lvl="1" eaLnBrk="1" hangingPunct="1">
              <a:defRPr/>
            </a:pPr>
            <a:r>
              <a:rPr lang="ko-KR" altLang="en-US" dirty="0"/>
              <a:t>모든 변수는 초기화하는 것이 바람직함</a:t>
            </a: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배열 초기화 형태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ko-KR" altLang="en-US" dirty="0" err="1"/>
              <a:t>자료형</a:t>
            </a:r>
            <a:r>
              <a:rPr lang="ko-KR" altLang="en-US" dirty="0"/>
              <a:t> </a:t>
            </a:r>
            <a:r>
              <a:rPr lang="ko-KR" altLang="en-US" dirty="0" err="1"/>
              <a:t>배열이름</a:t>
            </a:r>
            <a:r>
              <a:rPr lang="en-US" altLang="ko-KR" dirty="0"/>
              <a:t>[</a:t>
            </a:r>
            <a:r>
              <a:rPr lang="ko-KR" altLang="en-US" dirty="0" err="1"/>
              <a:t>배열크기</a:t>
            </a:r>
            <a:r>
              <a:rPr lang="en-US" altLang="ko-KR" dirty="0"/>
              <a:t>] = {</a:t>
            </a:r>
            <a:r>
              <a:rPr lang="ko-KR" altLang="en-US" dirty="0"/>
              <a:t>초기값</a:t>
            </a:r>
            <a:r>
              <a:rPr lang="en-US" altLang="ko-KR" dirty="0"/>
              <a:t>, ..., </a:t>
            </a:r>
            <a:r>
              <a:rPr lang="ko-KR" altLang="en-US" dirty="0"/>
              <a:t>초기값</a:t>
            </a:r>
            <a:r>
              <a:rPr lang="en-US" altLang="ko-KR" dirty="0"/>
              <a:t>};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예 </a:t>
            </a:r>
            <a:r>
              <a:rPr lang="en-US" altLang="ko-KR" dirty="0"/>
              <a:t>1</a:t>
            </a:r>
            <a:endParaRPr lang="ko-KR" altLang="en-US" dirty="0"/>
          </a:p>
          <a:p>
            <a:pPr lvl="1" eaLnBrk="1" hangingPunct="1">
              <a:defRPr/>
            </a:pPr>
            <a:r>
              <a:rPr lang="ko-KR" altLang="en-US" dirty="0"/>
              <a:t>중괄호 </a:t>
            </a:r>
            <a:r>
              <a:rPr lang="en-US" altLang="ko-KR" dirty="0"/>
              <a:t>{} </a:t>
            </a:r>
            <a:r>
              <a:rPr lang="ko-KR" altLang="en-US" dirty="0"/>
              <a:t>내부에 초기값을 나열</a:t>
            </a: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x[5]={</a:t>
            </a:r>
            <a:r>
              <a:rPr lang="en-US" altLang="ko-KR" dirty="0"/>
              <a:t>80, 90, 75, 85, 92</a:t>
            </a:r>
            <a:r>
              <a:rPr lang="en-US" altLang="ko-KR" dirty="0">
                <a:latin typeface="Lucida Console" panose="020B0609040504020204" pitchFamily="49" charset="0"/>
              </a:rPr>
              <a:t>};</a:t>
            </a:r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초기화 목록이 있을 경우 배열 크기 생략 가능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x[]={</a:t>
            </a:r>
            <a:r>
              <a:rPr lang="en-US" altLang="ko-KR" dirty="0"/>
              <a:t>80, 90, 75, 85, 92</a:t>
            </a:r>
            <a:r>
              <a:rPr lang="en-US" altLang="ko-KR" dirty="0">
                <a:latin typeface="Lucida Console" panose="020B0609040504020204" pitchFamily="49" charset="0"/>
              </a:rPr>
              <a:t>};</a:t>
            </a:r>
          </a:p>
          <a:p>
            <a:pPr lvl="2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</p:txBody>
      </p:sp>
      <p:pic>
        <p:nvPicPr>
          <p:cNvPr id="26629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4149725"/>
            <a:ext cx="41036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775B0-F27B-48EB-8651-56C88B59B44A}" type="slidenum">
              <a:rPr lang="ko-KR" altLang="en-US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초기화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예 </a:t>
            </a:r>
            <a:r>
              <a:rPr lang="en-US" altLang="ko-KR" dirty="0"/>
              <a:t>2</a:t>
            </a:r>
            <a:endParaRPr lang="ko-KR" altLang="en-US" dirty="0"/>
          </a:p>
          <a:p>
            <a:pPr lvl="1" eaLnBrk="1" hangingPunct="1">
              <a:defRPr/>
            </a:pPr>
            <a:r>
              <a:rPr lang="ko-KR" altLang="en-US" dirty="0"/>
              <a:t>배열 초기화 목록의 원소 개수가 배열 크기보다 적을 경우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ko-KR" altLang="en-US" dirty="0"/>
              <a:t>초기화되지 않은 원소는 자동으로 </a:t>
            </a:r>
            <a:r>
              <a:rPr lang="en-US" altLang="ko-KR" sz="1800" dirty="0"/>
              <a:t>0</a:t>
            </a:r>
            <a:r>
              <a:rPr lang="ko-KR" altLang="en-US" dirty="0"/>
              <a:t>으로 초기화된다</a:t>
            </a:r>
            <a:endParaRPr lang="en-US" altLang="ko-KR" sz="1000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sz="1000" dirty="0">
                <a:solidFill>
                  <a:srgbClr val="0000FF"/>
                </a:solidFill>
                <a:latin typeface="Lucida Console" panose="020B0609040504020204" pitchFamily="49" charset="0"/>
              </a:rPr>
              <a:t>	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sz="1000" dirty="0">
                <a:solidFill>
                  <a:srgbClr val="0000FF"/>
                </a:solidFill>
                <a:latin typeface="Lucida Console" panose="020B0609040504020204" pitchFamily="49" charset="0"/>
              </a:rPr>
              <a:t>    </a:t>
            </a: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x[5] = {</a:t>
            </a:r>
            <a:r>
              <a:rPr lang="en-US" altLang="ko-KR" dirty="0"/>
              <a:t>80, 90, 75</a:t>
            </a:r>
            <a:r>
              <a:rPr lang="en-US" altLang="ko-KR" dirty="0">
                <a:latin typeface="Lucida Console" panose="020B0609040504020204" pitchFamily="49" charset="0"/>
              </a:rPr>
              <a:t>};</a:t>
            </a:r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예 </a:t>
            </a:r>
            <a:r>
              <a:rPr lang="en-US" altLang="ko-KR" dirty="0"/>
              <a:t>3</a:t>
            </a:r>
          </a:p>
          <a:p>
            <a:pPr lvl="1" eaLnBrk="1" hangingPunct="1">
              <a:defRPr/>
            </a:pPr>
            <a:r>
              <a:rPr lang="ko-KR" altLang="en-US" dirty="0"/>
              <a:t>초기값 개수와 배열 크기가 다르면</a:t>
            </a:r>
            <a:r>
              <a:rPr lang="en-US" altLang="ko-KR" dirty="0"/>
              <a:t>…</a:t>
            </a:r>
          </a:p>
          <a:p>
            <a:pPr lvl="2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x[3] = {</a:t>
            </a:r>
            <a:r>
              <a:rPr lang="en-US" altLang="ko-KR" dirty="0"/>
              <a:t>80, 90, 75, 85, 92</a:t>
            </a:r>
            <a:r>
              <a:rPr lang="en-US" altLang="ko-KR" dirty="0">
                <a:latin typeface="Lucida Console" panose="020B0609040504020204" pitchFamily="49" charset="0"/>
              </a:rPr>
              <a:t>};	// </a:t>
            </a:r>
            <a:r>
              <a:rPr lang="ko-KR" altLang="en-US" dirty="0">
                <a:latin typeface="Lucida Console" panose="020B0609040504020204" pitchFamily="49" charset="0"/>
              </a:rPr>
              <a:t>오류</a:t>
            </a:r>
            <a:r>
              <a:rPr lang="en-US" altLang="ko-KR" dirty="0">
                <a:latin typeface="Lucida Console" panose="020B0609040504020204" pitchFamily="49" charset="0"/>
              </a:rPr>
              <a:t>!</a:t>
            </a:r>
          </a:p>
          <a:p>
            <a:pPr lvl="2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</p:txBody>
      </p:sp>
      <p:pic>
        <p:nvPicPr>
          <p:cNvPr id="2867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429000"/>
            <a:ext cx="38369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307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376917-FD19-4DF7-8444-5DE874C925DB}" type="slidenum">
              <a:rPr lang="ko-KR" altLang="en-US"/>
              <a:pPr>
                <a:defRPr/>
              </a:pPr>
              <a:t>16</a:t>
            </a:fld>
            <a:endParaRPr lang="en-US" altLang="ko-KR"/>
          </a:p>
        </p:txBody>
      </p:sp>
      <p:pic>
        <p:nvPicPr>
          <p:cNvPr id="30725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85750"/>
            <a:ext cx="8027987" cy="611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EF2892-36E2-49EC-9DE2-EAD8BC59A07B}" type="slidenum">
              <a:rPr lang="ko-KR" altLang="en-US" smtClean="0"/>
              <a:pPr>
                <a:defRPr/>
              </a:pPr>
              <a:t>17</a:t>
            </a:fld>
            <a:endParaRPr lang="en-US" altLang="ko-KR"/>
          </a:p>
        </p:txBody>
      </p:sp>
      <p:pic>
        <p:nvPicPr>
          <p:cNvPr id="31748" name="내용 개체 틀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188" y="1628775"/>
            <a:ext cx="8228012" cy="20161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9.3  </a:t>
            </a:r>
            <a:r>
              <a:rPr lang="ko-KR" altLang="en-US"/>
              <a:t>배열 인수 전달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655AEE-4CDE-4E25-B07E-D44A8494A800}" type="slidenum">
              <a:rPr lang="ko-KR" altLang="en-US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이름의 비밀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배열 이름 </a:t>
            </a:r>
            <a:r>
              <a:rPr lang="en-US" altLang="ko-KR" dirty="0"/>
              <a:t>= </a:t>
            </a:r>
            <a:r>
              <a:rPr lang="ko-KR" altLang="en-US" dirty="0" err="1"/>
              <a:t>시작주소</a:t>
            </a:r>
            <a:endParaRPr lang="ko-KR" altLang="en-US" dirty="0"/>
          </a:p>
          <a:p>
            <a:pPr lvl="1" eaLnBrk="1" hangingPunct="1">
              <a:defRPr/>
            </a:pPr>
            <a:r>
              <a:rPr lang="ko-KR" altLang="en-US" dirty="0"/>
              <a:t>배열 이름은 할당된 메모리 공간의 </a:t>
            </a:r>
            <a:r>
              <a:rPr lang="ko-KR" altLang="en-US" dirty="0" err="1"/>
              <a:t>시작주소</a:t>
            </a:r>
            <a:r>
              <a:rPr lang="en-US" altLang="ko-KR" dirty="0"/>
              <a:t>(base address)</a:t>
            </a:r>
            <a:r>
              <a:rPr lang="ko-KR" altLang="en-US" dirty="0"/>
              <a:t>다</a:t>
            </a:r>
            <a:r>
              <a:rPr lang="en-US" altLang="ko-KR" dirty="0"/>
              <a:t>.</a:t>
            </a:r>
          </a:p>
          <a:p>
            <a:pPr eaLnBrk="1" hangingPunct="1">
              <a:defRPr/>
            </a:pPr>
            <a:r>
              <a:rPr lang="ko-KR" altLang="en-US" dirty="0"/>
              <a:t>예</a:t>
            </a:r>
            <a:endParaRPr lang="en-US" altLang="ko-KR" dirty="0"/>
          </a:p>
          <a:p>
            <a:pPr marL="40005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x[] = {1, 3, 5, 7, 9};</a:t>
            </a:r>
          </a:p>
          <a:p>
            <a:pPr lvl="1" indent="-342900" eaLnBrk="1" hangingPunct="1">
              <a:defRPr/>
            </a:pPr>
            <a:r>
              <a:rPr lang="en-US" altLang="ko-KR" dirty="0">
                <a:latin typeface="Lucida Console" panose="020B0609040504020204" pitchFamily="49" charset="0"/>
              </a:rPr>
              <a:t>x[1]</a:t>
            </a:r>
            <a:r>
              <a:rPr lang="en-US" altLang="ko-KR" dirty="0"/>
              <a:t>, </a:t>
            </a:r>
            <a:r>
              <a:rPr lang="en-US" altLang="ko-KR" dirty="0">
                <a:latin typeface="Lucida Console" panose="020B0609040504020204" pitchFamily="49" charset="0"/>
              </a:rPr>
              <a:t>x[2]</a:t>
            </a:r>
            <a:r>
              <a:rPr lang="en-US" altLang="ko-KR" dirty="0"/>
              <a:t>, …, </a:t>
            </a:r>
            <a:r>
              <a:rPr lang="en-US" altLang="ko-KR" dirty="0">
                <a:latin typeface="Lucida Console" panose="020B0609040504020204" pitchFamily="49" charset="0"/>
              </a:rPr>
              <a:t>x[4]</a:t>
            </a:r>
            <a:r>
              <a:rPr lang="ko-KR" altLang="en-US" dirty="0"/>
              <a:t>는 각각 변수지만</a:t>
            </a:r>
            <a:r>
              <a:rPr lang="en-US" altLang="ko-KR" dirty="0"/>
              <a:t>, </a:t>
            </a:r>
          </a:p>
          <a:p>
            <a:pPr lvl="1" indent="-342900" eaLnBrk="1" hangingPunct="1">
              <a:defRPr/>
            </a:pPr>
            <a:r>
              <a:rPr lang="en-US" altLang="ko-KR" dirty="0">
                <a:latin typeface="Lucida Console" panose="020B0609040504020204" pitchFamily="49" charset="0"/>
              </a:rPr>
              <a:t>x</a:t>
            </a:r>
            <a:r>
              <a:rPr lang="en-US" altLang="ko-KR" dirty="0"/>
              <a:t> </a:t>
            </a:r>
            <a:r>
              <a:rPr lang="ko-KR" altLang="en-US" dirty="0"/>
              <a:t>자체는 </a:t>
            </a:r>
            <a:r>
              <a:rPr lang="ko-KR" altLang="en-US" dirty="0" err="1"/>
              <a:t>시작주소를</a:t>
            </a:r>
            <a:r>
              <a:rPr lang="ko-KR" altLang="en-US" dirty="0"/>
              <a:t> 나타내는 상수다</a:t>
            </a:r>
            <a:r>
              <a:rPr lang="en-US" altLang="ko-KR" dirty="0"/>
              <a:t>.</a:t>
            </a:r>
          </a:p>
        </p:txBody>
      </p:sp>
      <p:pic>
        <p:nvPicPr>
          <p:cNvPr id="34821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921125"/>
            <a:ext cx="4764088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Chap 09  </a:t>
            </a:r>
            <a:r>
              <a:rPr lang="ko-KR" altLang="en-US"/>
              <a:t>배열 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8A51F8-CD9E-4CDB-8086-46FFC6FE6C2B}" type="slidenum">
              <a:rPr lang="ko-KR" altLang="en-US"/>
              <a:pPr>
                <a:defRPr/>
              </a:pPr>
              <a:t>20</a:t>
            </a:fld>
            <a:endParaRPr lang="en-US" altLang="ko-KR"/>
          </a:p>
        </p:txBody>
      </p:sp>
      <p:pic>
        <p:nvPicPr>
          <p:cNvPr id="36868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288925"/>
            <a:ext cx="8196263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내용 개체 틀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6870" name="그림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8232775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인수 전달</a:t>
            </a:r>
          </a:p>
        </p:txBody>
      </p:sp>
      <p:sp>
        <p:nvSpPr>
          <p:cNvPr id="378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배열을 인수로 전달할 때에는 </a:t>
            </a:r>
            <a:r>
              <a:rPr lang="en-US" altLang="ko-KR"/>
              <a:t>'</a:t>
            </a:r>
            <a:r>
              <a:rPr lang="ko-KR" altLang="en-US"/>
              <a:t>배열 이름</a:t>
            </a:r>
            <a:r>
              <a:rPr lang="en-US" altLang="ko-KR"/>
              <a:t>'</a:t>
            </a:r>
            <a:r>
              <a:rPr lang="ko-KR" altLang="en-US"/>
              <a:t>만 전달함</a:t>
            </a:r>
          </a:p>
          <a:p>
            <a:pPr eaLnBrk="1" hangingPunct="1"/>
            <a:r>
              <a:rPr lang="ko-KR" altLang="en-US"/>
              <a:t>매개변수는 일반 배열처럼 선언하지만</a:t>
            </a:r>
            <a:r>
              <a:rPr lang="en-US" altLang="ko-KR"/>
              <a:t>, </a:t>
            </a:r>
            <a:r>
              <a:rPr lang="ko-KR" altLang="en-US"/>
              <a:t>이 때 크기는 무시됨</a:t>
            </a:r>
            <a:endParaRPr lang="en-US" altLang="ko-KR"/>
          </a:p>
          <a:p>
            <a:pPr eaLnBrk="1" hangingPunct="1"/>
            <a:r>
              <a:rPr lang="ko-KR" altLang="en-US"/>
              <a:t>따라서 다음 두 선언은 같은 의미</a:t>
            </a:r>
            <a:endParaRPr lang="en-US" altLang="ko-KR"/>
          </a:p>
          <a:p>
            <a:pPr lvl="1" eaLnBrk="1" hangingPunct="1"/>
            <a:endParaRPr lang="en-US" altLang="ko-KR">
              <a:solidFill>
                <a:srgbClr val="0000FF"/>
              </a:solidFill>
            </a:endParaRPr>
          </a:p>
          <a:p>
            <a:pPr lvl="1" eaLnBrk="1" hangingPunct="1"/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 sum(</a:t>
            </a:r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 a[10]) { ... }</a:t>
            </a:r>
          </a:p>
          <a:p>
            <a:pPr lvl="1" eaLnBrk="1" hangingPunct="1"/>
            <a:endParaRPr lang="en-US" altLang="ko-KR"/>
          </a:p>
          <a:p>
            <a:pPr lvl="1" eaLnBrk="1" hangingPunct="1"/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 sum(</a:t>
            </a:r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 a[ ]) { ... }</a:t>
            </a:r>
            <a:endParaRPr lang="ko-KR" altLang="en-US"/>
          </a:p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4EA9F-3CF6-4238-8F56-04799BFA6C63}" type="slidenum">
              <a:rPr lang="ko-KR" altLang="en-US"/>
              <a:pPr>
                <a:defRPr/>
              </a:pPr>
              <a:t>21</a:t>
            </a:fld>
            <a:endParaRPr lang="en-US" altLang="ko-KR"/>
          </a:p>
        </p:txBody>
      </p:sp>
      <p:pic>
        <p:nvPicPr>
          <p:cNvPr id="37893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3871913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38915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35225"/>
            <a:ext cx="8093075" cy="4365625"/>
          </a:xfr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F130AF-832A-494B-BA23-C55746D8094C}" type="slidenum">
              <a:rPr lang="ko-KR" altLang="en-US"/>
              <a:pPr>
                <a:defRPr/>
              </a:pPr>
              <a:t>22</a:t>
            </a:fld>
            <a:endParaRPr lang="en-US" altLang="ko-KR"/>
          </a:p>
        </p:txBody>
      </p:sp>
      <p:pic>
        <p:nvPicPr>
          <p:cNvPr id="38917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7800"/>
            <a:ext cx="8359775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길이 전달</a:t>
            </a:r>
          </a:p>
        </p:txBody>
      </p:sp>
      <p:sp>
        <p:nvSpPr>
          <p:cNvPr id="399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매개변수 선언 시 크기는 무시되므로</a:t>
            </a:r>
            <a:r>
              <a:rPr lang="en-US" altLang="ko-KR"/>
              <a:t>, </a:t>
            </a:r>
          </a:p>
          <a:p>
            <a:pPr eaLnBrk="1" hangingPunct="1"/>
            <a:r>
              <a:rPr lang="ko-KR" altLang="en-US"/>
              <a:t>필요하면 배열 길이는 별도의 인수로 전달해야 함</a:t>
            </a:r>
            <a:r>
              <a:rPr lang="en-US" altLang="ko-KR"/>
              <a:t>.</a:t>
            </a:r>
            <a:endParaRPr lang="ko-KR" altLang="en-US"/>
          </a:p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65D74C-C673-4640-8608-642C4139C6B7}" type="slidenum">
              <a:rPr lang="ko-KR" altLang="en-US"/>
              <a:pPr>
                <a:defRPr/>
              </a:pPr>
              <a:t>23</a:t>
            </a:fld>
            <a:endParaRPr lang="en-US" altLang="ko-K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09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E20D54-1FF8-4205-B1F4-717E8B6EB59E}" type="slidenum">
              <a:rPr lang="ko-KR" altLang="en-US"/>
              <a:pPr>
                <a:defRPr/>
              </a:pPr>
              <a:t>24</a:t>
            </a:fld>
            <a:endParaRPr lang="en-US" altLang="ko-KR"/>
          </a:p>
        </p:txBody>
      </p:sp>
      <p:pic>
        <p:nvPicPr>
          <p:cNvPr id="4096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25425"/>
            <a:ext cx="8193088" cy="622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5"/>
          <p:cNvSpPr>
            <a:spLocks/>
          </p:cNvSpPr>
          <p:nvPr/>
        </p:nvSpPr>
        <p:spPr bwMode="auto">
          <a:xfrm>
            <a:off x="6575425" y="5630863"/>
            <a:ext cx="1728788" cy="365125"/>
          </a:xfrm>
          <a:prstGeom prst="accentCallout2">
            <a:avLst>
              <a:gd name="adj1" fmla="val 24162"/>
              <a:gd name="adj2" fmla="val -3315"/>
              <a:gd name="adj3" fmla="val 24162"/>
              <a:gd name="adj4" fmla="val -21741"/>
              <a:gd name="adj5" fmla="val -43287"/>
              <a:gd name="adj6" fmla="val -40236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1600" b="1"/>
              <a:t>배열 길이 전달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19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850220-A61D-4846-8760-812FB9AD004C}" type="slidenum">
              <a:rPr lang="ko-KR" altLang="en-US"/>
              <a:pPr>
                <a:defRPr/>
              </a:pPr>
              <a:t>25</a:t>
            </a:fld>
            <a:endParaRPr lang="en-US" altLang="ko-KR"/>
          </a:p>
        </p:txBody>
      </p:sp>
      <p:pic>
        <p:nvPicPr>
          <p:cNvPr id="41989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401763"/>
            <a:ext cx="8304212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26631A-81AE-4AF7-B8FE-84C318892C50}" type="slidenum">
              <a:rPr lang="ko-KR" altLang="en-US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인수를 통한 배열원소 변경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인수</a:t>
            </a:r>
            <a:endParaRPr lang="en-US" altLang="ko-KR"/>
          </a:p>
          <a:p>
            <a:pPr lvl="1" eaLnBrk="1" hangingPunct="1"/>
            <a:r>
              <a:rPr lang="ko-KR" altLang="en-US"/>
              <a:t>배열을 인수로 전달받은 함수에서 배열 원소의 값을 변경하면 원본 배열의 원소 값이 바뀐다</a:t>
            </a:r>
            <a:r>
              <a:rPr lang="en-US" altLang="ko-KR"/>
              <a:t>.</a:t>
            </a:r>
          </a:p>
          <a:p>
            <a:pPr eaLnBrk="1" hangingPunct="1"/>
            <a:r>
              <a:rPr lang="ko-KR" altLang="en-US"/>
              <a:t>배열 인수로 배열 이름을 전달한 상황</a:t>
            </a:r>
          </a:p>
          <a:p>
            <a:pPr lvl="1" eaLnBrk="1" hangingPunct="1"/>
            <a:r>
              <a:rPr lang="ko-KR" altLang="en-US"/>
              <a:t>함수 </a:t>
            </a:r>
            <a:r>
              <a:rPr lang="en-US" altLang="ko-KR">
                <a:latin typeface="Lucida Console" panose="020B0609040504020204" pitchFamily="49" charset="0"/>
              </a:rPr>
              <a:t>f</a:t>
            </a:r>
            <a:r>
              <a:rPr lang="ko-KR" altLang="en-US"/>
              <a:t>에서 함수 </a:t>
            </a:r>
            <a:r>
              <a:rPr lang="en-US" altLang="ko-KR">
                <a:latin typeface="Lucida Console" panose="020B0609040504020204" pitchFamily="49" charset="0"/>
              </a:rPr>
              <a:t>g</a:t>
            </a:r>
            <a:r>
              <a:rPr lang="ko-KR" altLang="en-US"/>
              <a:t>를 호출할 때</a:t>
            </a:r>
            <a:r>
              <a:rPr lang="en-US" altLang="ko-KR"/>
              <a:t>, </a:t>
            </a:r>
            <a:r>
              <a:rPr lang="ko-KR" altLang="en-US"/>
              <a:t>배열 </a:t>
            </a:r>
            <a:r>
              <a:rPr lang="en-US" altLang="ko-KR">
                <a:latin typeface="Lucida Console" panose="020B0609040504020204" pitchFamily="49" charset="0"/>
              </a:rPr>
              <a:t>x</a:t>
            </a:r>
            <a:r>
              <a:rPr lang="ko-KR" altLang="en-US"/>
              <a:t>를 매개변수 </a:t>
            </a:r>
            <a:r>
              <a:rPr lang="en-US" altLang="ko-KR">
                <a:latin typeface="Lucida Console" panose="020B0609040504020204" pitchFamily="49" charset="0"/>
              </a:rPr>
              <a:t>a[]</a:t>
            </a:r>
            <a:r>
              <a:rPr lang="ko-KR" altLang="en-US"/>
              <a:t>에 전달했다면 </a:t>
            </a:r>
            <a:r>
              <a:rPr lang="en-US" altLang="ko-KR"/>
              <a:t>a</a:t>
            </a:r>
            <a:r>
              <a:rPr lang="ko-KR" altLang="en-US"/>
              <a:t>는 </a:t>
            </a:r>
            <a:r>
              <a:rPr lang="en-US" altLang="ko-KR"/>
              <a:t>x</a:t>
            </a:r>
            <a:r>
              <a:rPr lang="ko-KR" altLang="en-US"/>
              <a:t>의 시작주소</a:t>
            </a:r>
            <a:r>
              <a:rPr lang="en-US" altLang="ko-KR"/>
              <a:t>(</a:t>
            </a:r>
            <a:r>
              <a:rPr lang="ko-KR" altLang="en-US"/>
              <a:t>그림의 </a:t>
            </a:r>
            <a:r>
              <a:rPr lang="en-US" altLang="ko-KR">
                <a:solidFill>
                  <a:srgbClr val="0000FF"/>
                </a:solidFill>
              </a:rPr>
              <a:t>ooo</a:t>
            </a:r>
            <a:r>
              <a:rPr lang="en-US" altLang="ko-KR"/>
              <a:t>)</a:t>
            </a:r>
            <a:r>
              <a:rPr lang="ko-KR" altLang="en-US"/>
              <a:t>이므로</a:t>
            </a:r>
          </a:p>
          <a:p>
            <a:pPr lvl="1" eaLnBrk="1" hangingPunct="1"/>
            <a:r>
              <a:rPr lang="ko-KR" altLang="en-US"/>
              <a:t>피호출자 </a:t>
            </a:r>
            <a:r>
              <a:rPr lang="en-US" altLang="ko-KR">
                <a:latin typeface="Lucida Console" panose="020B0609040504020204" pitchFamily="49" charset="0"/>
              </a:rPr>
              <a:t>g</a:t>
            </a:r>
            <a:r>
              <a:rPr lang="ko-KR" altLang="en-US"/>
              <a:t>에서 </a:t>
            </a:r>
            <a:r>
              <a:rPr lang="en-US" altLang="ko-KR">
                <a:latin typeface="Lucida Console" panose="020B0609040504020204" pitchFamily="49" charset="0"/>
              </a:rPr>
              <a:t>a[1]</a:t>
            </a:r>
            <a:r>
              <a:rPr lang="ko-KR" altLang="en-US"/>
              <a:t>의 값을 변경하면 </a:t>
            </a:r>
            <a:r>
              <a:rPr lang="en-US" altLang="ko-KR">
                <a:latin typeface="Lucida Console" panose="020B0609040504020204" pitchFamily="49" charset="0"/>
              </a:rPr>
              <a:t>x[1]</a:t>
            </a:r>
            <a:r>
              <a:rPr lang="en-US" altLang="ko-KR"/>
              <a:t> </a:t>
            </a:r>
            <a:r>
              <a:rPr lang="ko-KR" altLang="en-US"/>
              <a:t>값이 변경된다</a:t>
            </a:r>
            <a:r>
              <a:rPr lang="en-US" altLang="ko-KR"/>
              <a:t>.</a:t>
            </a:r>
          </a:p>
        </p:txBody>
      </p:sp>
      <p:pic>
        <p:nvPicPr>
          <p:cNvPr id="43013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4086225"/>
            <a:ext cx="54102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50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B8290E2-ED3E-4596-B48D-3E47481399B6}" type="slidenum">
              <a:rPr lang="ko-KR" altLang="en-US" smtClean="0"/>
              <a:pPr>
                <a:defRPr/>
              </a:pPr>
              <a:t>27</a:t>
            </a:fld>
            <a:endParaRPr lang="en-US" altLang="ko-KR"/>
          </a:p>
        </p:txBody>
      </p:sp>
      <p:pic>
        <p:nvPicPr>
          <p:cNvPr id="45061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8294687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60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337B82-7946-49A6-883B-DB1F70B17FE5}" type="slidenum">
              <a:rPr lang="ko-KR" altLang="en-US" smtClean="0"/>
              <a:pPr>
                <a:defRPr/>
              </a:pPr>
              <a:t>28</a:t>
            </a:fld>
            <a:endParaRPr lang="en-US" altLang="ko-KR"/>
          </a:p>
        </p:txBody>
      </p:sp>
      <p:pic>
        <p:nvPicPr>
          <p:cNvPr id="4608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1412875"/>
            <a:ext cx="8408987" cy="483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9.4  2</a:t>
            </a:r>
            <a:r>
              <a:rPr lang="ko-KR" altLang="en-US"/>
              <a:t>차원 배열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284587-1314-4663-AC23-6F083B0721BE}" type="slidenum">
              <a:rPr lang="ko-KR" altLang="en-US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이 장의 내용 </a:t>
            </a:r>
            <a:endParaRPr lang="en-US" altLang="ko-KR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선언</a:t>
            </a:r>
          </a:p>
          <a:p>
            <a:pPr eaLnBrk="1" hangingPunct="1"/>
            <a:r>
              <a:rPr lang="ko-KR" altLang="en-US"/>
              <a:t>배열 초기화</a:t>
            </a:r>
          </a:p>
          <a:p>
            <a:pPr eaLnBrk="1" hangingPunct="1"/>
            <a:r>
              <a:rPr lang="ko-KR" altLang="en-US"/>
              <a:t>배열 인수 전달</a:t>
            </a:r>
          </a:p>
          <a:p>
            <a:pPr eaLnBrk="1" hangingPunct="1"/>
            <a:r>
              <a:rPr lang="en-US" altLang="ko-KR"/>
              <a:t>2</a:t>
            </a:r>
            <a:r>
              <a:rPr lang="ko-KR" altLang="en-US"/>
              <a:t>차원 배열</a:t>
            </a:r>
          </a:p>
          <a:p>
            <a:pPr eaLnBrk="1" hangingPunct="1"/>
            <a:r>
              <a:rPr lang="ko-KR" altLang="en-US"/>
              <a:t>재미있는 몇 가지 이야기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081F70-D9E5-4294-B8A6-CFB429DBC768}" type="slidenum">
              <a:rPr lang="ko-KR" altLang="en-US"/>
              <a:pPr>
                <a:defRPr/>
              </a:pPr>
              <a:t>30</a:t>
            </a:fld>
            <a:endParaRPr lang="en-US" altLang="ko-KR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다차원 배열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다차원 배열이란</a:t>
            </a:r>
            <a:r>
              <a:rPr lang="en-US" altLang="ko-KR"/>
              <a:t>?</a:t>
            </a:r>
          </a:p>
          <a:p>
            <a:pPr lvl="1" eaLnBrk="1" hangingPunct="1"/>
            <a:r>
              <a:rPr lang="ko-KR" altLang="en-US"/>
              <a:t>여러 개의 첨자를 갖춘 배열</a:t>
            </a:r>
          </a:p>
          <a:p>
            <a:pPr lvl="1" eaLnBrk="1" hangingPunct="1"/>
            <a:r>
              <a:rPr lang="ko-KR" altLang="en-US"/>
              <a:t>선</a:t>
            </a:r>
            <a:r>
              <a:rPr lang="en-US" altLang="ko-KR"/>
              <a:t>, </a:t>
            </a:r>
            <a:r>
              <a:rPr lang="ko-KR" altLang="en-US"/>
              <a:t>면</a:t>
            </a:r>
            <a:r>
              <a:rPr lang="en-US" altLang="ko-KR"/>
              <a:t>, </a:t>
            </a:r>
            <a:r>
              <a:rPr lang="ko-KR" altLang="en-US"/>
              <a:t>입체</a:t>
            </a:r>
            <a:r>
              <a:rPr lang="en-US" altLang="ko-KR"/>
              <a:t>, … </a:t>
            </a:r>
            <a:r>
              <a:rPr lang="en-US" altLang="ko-KR">
                <a:sym typeface="Wingdings" panose="05000000000000000000" pitchFamily="2" charset="2"/>
              </a:rPr>
              <a:t> 1</a:t>
            </a:r>
            <a:r>
              <a:rPr lang="ko-KR" altLang="en-US">
                <a:sym typeface="Wingdings" panose="05000000000000000000" pitchFamily="2" charset="2"/>
              </a:rPr>
              <a:t>차원</a:t>
            </a:r>
            <a:r>
              <a:rPr lang="en-US" altLang="ko-KR">
                <a:sym typeface="Wingdings" panose="05000000000000000000" pitchFamily="2" charset="2"/>
              </a:rPr>
              <a:t>, 2</a:t>
            </a:r>
            <a:r>
              <a:rPr lang="ko-KR" altLang="en-US">
                <a:sym typeface="Wingdings" panose="05000000000000000000" pitchFamily="2" charset="2"/>
              </a:rPr>
              <a:t>차원</a:t>
            </a:r>
            <a:r>
              <a:rPr lang="en-US" altLang="ko-KR">
                <a:sym typeface="Wingdings" panose="05000000000000000000" pitchFamily="2" charset="2"/>
              </a:rPr>
              <a:t>, 3</a:t>
            </a:r>
            <a:r>
              <a:rPr lang="ko-KR" altLang="en-US">
                <a:sym typeface="Wingdings" panose="05000000000000000000" pitchFamily="2" charset="2"/>
              </a:rPr>
              <a:t>차원</a:t>
            </a:r>
            <a:r>
              <a:rPr lang="en-US" altLang="ko-KR">
                <a:sym typeface="Wingdings" panose="05000000000000000000" pitchFamily="2" charset="2"/>
              </a:rPr>
              <a:t>, …</a:t>
            </a:r>
          </a:p>
          <a:p>
            <a:pPr eaLnBrk="1" hangingPunct="1"/>
            <a:r>
              <a:rPr lang="en-US" altLang="ko-KR"/>
              <a:t>2</a:t>
            </a:r>
            <a:r>
              <a:rPr lang="ko-KR" altLang="en-US"/>
              <a:t>차원 배열 선언 및 초기화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x[2][3];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y[2][3] = {{1,3,5}, {2,4,6}};</a:t>
            </a:r>
          </a:p>
          <a:p>
            <a:pPr lvl="1" eaLnBrk="1" hangingPunct="1"/>
            <a:r>
              <a:rPr lang="en-US" altLang="ko-KR"/>
              <a:t>2</a:t>
            </a:r>
            <a:r>
              <a:rPr lang="ko-KR" altLang="en-US"/>
              <a:t>차원 배열을 초기화할 때에는 초기화 목록 내에 초기화 목록을 명시한다</a:t>
            </a:r>
            <a:r>
              <a:rPr lang="en-US" altLang="ko-KR"/>
              <a:t>.</a:t>
            </a:r>
          </a:p>
        </p:txBody>
      </p:sp>
      <p:pic>
        <p:nvPicPr>
          <p:cNvPr id="4915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900" y="4233863"/>
            <a:ext cx="4700588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400" b="0">
                <a:latin typeface="MyriadPro-Semibold"/>
              </a:rPr>
              <a:t>2</a:t>
            </a:r>
            <a:r>
              <a:rPr lang="ko-KR" altLang="en-US" b="0">
                <a:latin typeface="YDVYGOStd145"/>
              </a:rPr>
              <a:t>차원 배열과 중첩 </a:t>
            </a:r>
            <a:r>
              <a:rPr lang="en-US" altLang="ko-KR" sz="4400" b="0">
                <a:latin typeface="MyriadPro-Semibold"/>
              </a:rPr>
              <a:t>for </a:t>
            </a:r>
            <a:r>
              <a:rPr lang="ko-KR" altLang="en-US" b="0">
                <a:latin typeface="YDVYGOStd145"/>
              </a:rPr>
              <a:t>루프</a:t>
            </a:r>
            <a:endParaRPr lang="ko-KR" altLang="en-US"/>
          </a:p>
        </p:txBody>
      </p:sp>
      <p:sp>
        <p:nvSpPr>
          <p:cNvPr id="512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US" altLang="ko-KR" sz="2000">
              <a:solidFill>
                <a:srgbClr val="0000FF"/>
              </a:solidFill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0000FF"/>
                </a:solidFill>
              </a:rPr>
              <a:t>for</a:t>
            </a:r>
            <a:r>
              <a:rPr lang="en-US" altLang="ko-KR" sz="2000"/>
              <a:t>(</a:t>
            </a:r>
            <a:r>
              <a:rPr lang="en-US" altLang="ko-KR" sz="2000">
                <a:solidFill>
                  <a:srgbClr val="0000FF"/>
                </a:solidFill>
              </a:rPr>
              <a:t>int</a:t>
            </a:r>
            <a:r>
              <a:rPr lang="en-US" altLang="ko-KR" sz="2000"/>
              <a:t> i=0; i&lt;M; i++) {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ko-KR" sz="2000"/>
              <a:t>    ...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ko-KR" sz="2000"/>
              <a:t>    </a:t>
            </a:r>
            <a:r>
              <a:rPr lang="en-US" altLang="ko-KR" sz="2000">
                <a:solidFill>
                  <a:srgbClr val="0000FF"/>
                </a:solidFill>
              </a:rPr>
              <a:t>for</a:t>
            </a:r>
            <a:r>
              <a:rPr lang="en-US" altLang="ko-KR" sz="2000"/>
              <a:t>(</a:t>
            </a:r>
            <a:r>
              <a:rPr lang="en-US" altLang="ko-KR" sz="2000">
                <a:solidFill>
                  <a:srgbClr val="0000FF"/>
                </a:solidFill>
              </a:rPr>
              <a:t>int</a:t>
            </a:r>
            <a:r>
              <a:rPr lang="en-US" altLang="ko-KR" sz="2000"/>
              <a:t> j=0; j&lt;N; j++) {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ko-KR" sz="2000"/>
              <a:t>    ... a[i][j] ...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ko-KR" sz="2000"/>
              <a:t>    }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ko-KR" sz="2000"/>
              <a:t>}</a:t>
            </a:r>
            <a:endParaRPr lang="ko-KR" altLang="en-US" sz="200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892D51-A820-4340-9F8E-BE47C88C0E33}" type="slidenum">
              <a:rPr lang="ko-KR" altLang="en-US" smtClean="0"/>
              <a:pPr>
                <a:defRPr/>
              </a:pPr>
              <a:t>31</a:t>
            </a:fld>
            <a:endParaRPr lang="en-US" altLang="ko-KR"/>
          </a:p>
        </p:txBody>
      </p:sp>
      <p:pic>
        <p:nvPicPr>
          <p:cNvPr id="51205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495425"/>
            <a:ext cx="3889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22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6618A6-61EF-49FE-911B-33B846B6A4B8}" type="slidenum">
              <a:rPr lang="ko-KR" altLang="en-US" smtClean="0"/>
              <a:pPr>
                <a:defRPr/>
              </a:pPr>
              <a:t>32</a:t>
            </a:fld>
            <a:endParaRPr lang="en-US" altLang="ko-KR"/>
          </a:p>
        </p:txBody>
      </p:sp>
      <p:pic>
        <p:nvPicPr>
          <p:cNvPr id="5222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9863"/>
            <a:ext cx="76327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32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19A2E7-F0EC-43DD-BE24-B341EA0DA44B}" type="slidenum">
              <a:rPr lang="ko-KR" altLang="en-US" smtClean="0"/>
              <a:pPr>
                <a:defRPr/>
              </a:pPr>
              <a:t>33</a:t>
            </a:fld>
            <a:endParaRPr lang="en-US" altLang="ko-KR"/>
          </a:p>
        </p:txBody>
      </p:sp>
      <p:pic>
        <p:nvPicPr>
          <p:cNvPr id="53253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84313"/>
            <a:ext cx="6913562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B83EDF-1374-4671-8134-A79C45E77F15}" type="slidenum">
              <a:rPr lang="ko-KR" altLang="en-US"/>
              <a:pPr>
                <a:defRPr/>
              </a:pPr>
              <a:t>34</a:t>
            </a:fld>
            <a:endParaRPr lang="en-US" altLang="ko-KR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2</a:t>
            </a:r>
            <a:r>
              <a:rPr lang="ko-KR" altLang="en-US"/>
              <a:t>차원 배열 활용 예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507413" cy="4824413"/>
          </a:xfrm>
        </p:spPr>
        <p:txBody>
          <a:bodyPr/>
          <a:lstStyle/>
          <a:p>
            <a:pPr eaLnBrk="1" hangingPunct="1"/>
            <a:r>
              <a:rPr lang="en-US" altLang="ko-KR"/>
              <a:t>N×N </a:t>
            </a:r>
            <a:r>
              <a:rPr lang="ko-KR" altLang="en-US"/>
              <a:t>행렬을 입력받아</a:t>
            </a:r>
            <a:r>
              <a:rPr lang="en-US" altLang="ko-KR"/>
              <a:t> </a:t>
            </a:r>
            <a:r>
              <a:rPr lang="ko-KR" altLang="en-US"/>
              <a:t>각 행과 열의 합을 구하는 프로그램</a:t>
            </a:r>
            <a:endParaRPr lang="en-US" altLang="ko-KR"/>
          </a:p>
          <a:p>
            <a:pPr lvl="1" eaLnBrk="1" hangingPunct="1"/>
            <a:r>
              <a:rPr lang="en-US" altLang="ko-KR"/>
              <a:t>N×N </a:t>
            </a:r>
            <a:r>
              <a:rPr lang="ko-KR" altLang="en-US"/>
              <a:t>행렬 </a:t>
            </a:r>
            <a:r>
              <a:rPr lang="en-US" altLang="ko-KR">
                <a:latin typeface="Lucida Console" panose="020B0609040504020204" pitchFamily="49" charset="0"/>
              </a:rPr>
              <a:t>x</a:t>
            </a:r>
            <a:r>
              <a:rPr lang="ko-KR" altLang="en-US"/>
              <a:t>의 원소를 읽는다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각 행과 각 열의 합을 구하여 </a:t>
            </a:r>
            <a:r>
              <a:rPr lang="en-US" altLang="ko-KR">
                <a:latin typeface="Lucida Console" panose="020B0609040504020204" pitchFamily="49" charset="0"/>
              </a:rPr>
              <a:t>rSum</a:t>
            </a:r>
            <a:r>
              <a:rPr lang="en-US" altLang="ko-KR"/>
              <a:t>, </a:t>
            </a:r>
            <a:r>
              <a:rPr lang="en-US" altLang="ko-KR">
                <a:latin typeface="Lucida Console" panose="020B0609040504020204" pitchFamily="49" charset="0"/>
              </a:rPr>
              <a:t>cSum</a:t>
            </a:r>
            <a:r>
              <a:rPr lang="ko-KR" altLang="en-US"/>
              <a:t>에 저장한다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행렬 </a:t>
            </a:r>
            <a:r>
              <a:rPr lang="en-US" altLang="ko-KR">
                <a:latin typeface="Lucida Console" panose="020B0609040504020204" pitchFamily="49" charset="0"/>
              </a:rPr>
              <a:t>x</a:t>
            </a:r>
            <a:r>
              <a:rPr lang="ko-KR" altLang="en-US"/>
              <a:t>와 </a:t>
            </a:r>
            <a:r>
              <a:rPr lang="en-US" altLang="ko-KR">
                <a:latin typeface="Lucida Console" panose="020B0609040504020204" pitchFamily="49" charset="0"/>
              </a:rPr>
              <a:t>rSum</a:t>
            </a:r>
            <a:r>
              <a:rPr lang="en-US" altLang="ko-KR"/>
              <a:t>, </a:t>
            </a:r>
            <a:r>
              <a:rPr lang="en-US" altLang="ko-KR">
                <a:latin typeface="Lucida Console" panose="020B0609040504020204" pitchFamily="49" charset="0"/>
              </a:rPr>
              <a:t>cSum</a:t>
            </a:r>
            <a:r>
              <a:rPr lang="ko-KR" altLang="en-US"/>
              <a:t>을 출력한다</a:t>
            </a:r>
            <a:r>
              <a:rPr lang="en-US" altLang="ko-KR"/>
              <a:t>.</a:t>
            </a:r>
          </a:p>
        </p:txBody>
      </p:sp>
      <p:pic>
        <p:nvPicPr>
          <p:cNvPr id="5427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932113"/>
            <a:ext cx="576897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63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631C14-C1AA-49D9-A3DD-8196692ECE31}" type="slidenum">
              <a:rPr lang="ko-KR" altLang="en-US" smtClean="0"/>
              <a:pPr>
                <a:defRPr/>
              </a:pPr>
              <a:t>35</a:t>
            </a:fld>
            <a:endParaRPr lang="en-US" altLang="ko-KR"/>
          </a:p>
        </p:txBody>
      </p:sp>
      <p:pic>
        <p:nvPicPr>
          <p:cNvPr id="5632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8600"/>
            <a:ext cx="7705725" cy="645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73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7621C9-F220-4387-9C7A-468573D6FDF2}" type="slidenum">
              <a:rPr lang="ko-KR" altLang="en-US" smtClean="0"/>
              <a:pPr>
                <a:defRPr/>
              </a:pPr>
              <a:t>36</a:t>
            </a:fld>
            <a:endParaRPr lang="en-US" altLang="ko-KR"/>
          </a:p>
        </p:txBody>
      </p:sp>
      <p:pic>
        <p:nvPicPr>
          <p:cNvPr id="57349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7550150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3298825"/>
            <a:ext cx="7712075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83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235823-FA4D-478C-B2D4-3D88DDE16BEE}" type="slidenum">
              <a:rPr lang="ko-KR" altLang="en-US" smtClean="0"/>
              <a:pPr>
                <a:defRPr/>
              </a:pPr>
              <a:t>37</a:t>
            </a:fld>
            <a:endParaRPr lang="en-US" altLang="ko-KR"/>
          </a:p>
        </p:txBody>
      </p:sp>
      <p:pic>
        <p:nvPicPr>
          <p:cNvPr id="58373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989887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93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DB8AF5-D12C-4DB2-9D09-5311CFBA5FD8}" type="slidenum">
              <a:rPr lang="ko-KR" altLang="en-US" smtClean="0"/>
              <a:pPr>
                <a:defRPr/>
              </a:pPr>
              <a:t>38</a:t>
            </a:fld>
            <a:endParaRPr lang="en-US" altLang="ko-KR"/>
          </a:p>
        </p:txBody>
      </p:sp>
      <p:pic>
        <p:nvPicPr>
          <p:cNvPr id="59397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31925"/>
            <a:ext cx="61309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380287" cy="1727200"/>
          </a:xfrm>
        </p:spPr>
        <p:txBody>
          <a:bodyPr/>
          <a:lstStyle/>
          <a:p>
            <a:pPr eaLnBrk="1" hangingPunct="1"/>
            <a:r>
              <a:rPr lang="en-US" altLang="ko-KR" sz="4000"/>
              <a:t>9.5 </a:t>
            </a:r>
            <a:r>
              <a:rPr lang="ko-KR" altLang="en-US" sz="4000"/>
              <a:t>재미있는 몇 가지 이야기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9.1  </a:t>
            </a:r>
            <a:r>
              <a:rPr lang="ko-KR" altLang="en-US"/>
              <a:t>배열 선언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9E6D8C-419B-435D-8EFB-99143E982933}" type="slidenum">
              <a:rPr lang="ko-KR" altLang="en-US"/>
              <a:pPr>
                <a:defRPr/>
              </a:pPr>
              <a:t>40</a:t>
            </a:fld>
            <a:endParaRPr lang="en-US" altLang="ko-KR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실행 중 </a:t>
            </a:r>
            <a:r>
              <a:rPr lang="en-US" altLang="ko-KR"/>
              <a:t>printf</a:t>
            </a:r>
            <a:r>
              <a:rPr lang="ko-KR" altLang="en-US"/>
              <a:t>의 출력 폭 지정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printf</a:t>
            </a:r>
            <a:r>
              <a:rPr lang="ko-KR" altLang="en-US"/>
              <a:t>의 출력 폭</a:t>
            </a:r>
          </a:p>
          <a:p>
            <a:pPr lvl="1" eaLnBrk="1" hangingPunct="1"/>
            <a:r>
              <a:rPr lang="ko-KR" altLang="en-US"/>
              <a:t>앞서 살펴본 </a:t>
            </a:r>
            <a:r>
              <a:rPr lang="en-US" altLang="ko-KR"/>
              <a:t>rcSum.c</a:t>
            </a:r>
            <a:r>
              <a:rPr lang="ko-KR" altLang="en-US"/>
              <a:t>에는 재미있는 기능이 있었음</a:t>
            </a:r>
          </a:p>
          <a:p>
            <a:pPr lvl="1" eaLnBrk="1" hangingPunct="1"/>
            <a:r>
              <a:rPr lang="en-US" altLang="ko-KR"/>
              <a:t>printf</a:t>
            </a:r>
            <a:r>
              <a:rPr lang="ko-KR" altLang="en-US"/>
              <a:t>의 출력 폭을 고정시키지 않고 별도의 인수로 받을 수 있음</a:t>
            </a:r>
          </a:p>
          <a:p>
            <a:pPr lvl="1" eaLnBrk="1" hangingPunct="1"/>
            <a:r>
              <a:rPr lang="ko-KR" altLang="en-US"/>
              <a:t>출력 폭을 *로 지정하고 인수로 출력 폭을 넘김</a:t>
            </a:r>
            <a:endParaRPr lang="en-US" altLang="ko-KR"/>
          </a:p>
          <a:p>
            <a:pPr lvl="3" eaLnBrk="1" hangingPunct="1"/>
            <a:endParaRPr lang="ko-KR" altLang="en-US"/>
          </a:p>
          <a:p>
            <a:pPr eaLnBrk="1" hangingPunct="1"/>
            <a:r>
              <a:rPr lang="ko-KR" altLang="en-US"/>
              <a:t>활용 예</a:t>
            </a:r>
          </a:p>
          <a:p>
            <a:pPr lvl="1" eaLnBrk="1" hangingPunct="1"/>
            <a:r>
              <a:rPr lang="en-US" altLang="ko-KR">
                <a:latin typeface="Lucida Console" panose="020B0609040504020204" pitchFamily="49" charset="0"/>
              </a:rPr>
              <a:t>width</a:t>
            </a:r>
            <a:r>
              <a:rPr lang="ko-KR" altLang="en-US"/>
              <a:t>가 </a:t>
            </a:r>
            <a:r>
              <a:rPr lang="en-US" altLang="ko-KR">
                <a:latin typeface="Lucida Console" panose="020B0609040504020204" pitchFamily="49" charset="0"/>
              </a:rPr>
              <a:t>6</a:t>
            </a:r>
            <a:r>
              <a:rPr lang="ko-KR" altLang="en-US"/>
              <a:t>이라면 다음 문장은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printf("%*d", width, a[i][j]);</a:t>
            </a:r>
          </a:p>
          <a:p>
            <a:pPr lvl="1" eaLnBrk="1" hangingPunct="1"/>
            <a:r>
              <a:rPr lang="ko-KR" altLang="en-US"/>
              <a:t>다음 문장처럼 해석된다</a:t>
            </a:r>
            <a:r>
              <a:rPr lang="en-US" altLang="ko-KR"/>
              <a:t>.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printf("%6d", a[i][j]);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371892-CCDE-4864-8C78-16927DA3E728}" type="slidenum">
              <a:rPr lang="ko-KR" altLang="en-US"/>
              <a:pPr>
                <a:defRPr/>
              </a:pPr>
              <a:t>41</a:t>
            </a:fld>
            <a:endParaRPr lang="en-US" altLang="ko-KR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C</a:t>
            </a:r>
            <a:r>
              <a:rPr lang="ko-KR" altLang="en-US"/>
              <a:t>에 </a:t>
            </a:r>
            <a:r>
              <a:rPr lang="en-US" altLang="ko-KR"/>
              <a:t>2</a:t>
            </a:r>
            <a:r>
              <a:rPr lang="ko-KR" altLang="en-US"/>
              <a:t>차원 배열은 없다</a:t>
            </a:r>
            <a:r>
              <a:rPr lang="en-US" altLang="ko-KR"/>
              <a:t>?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520825"/>
            <a:ext cx="8229600" cy="4824413"/>
          </a:xfrm>
        </p:spPr>
        <p:txBody>
          <a:bodyPr/>
          <a:lstStyle/>
          <a:p>
            <a:pPr eaLnBrk="1" hangingPunct="1"/>
            <a:r>
              <a:rPr lang="en-US" altLang="ko-KR"/>
              <a:t>2</a:t>
            </a:r>
            <a:r>
              <a:rPr lang="ko-KR" altLang="en-US"/>
              <a:t>차원 배열은</a:t>
            </a:r>
            <a:r>
              <a:rPr lang="en-US" altLang="ko-KR"/>
              <a:t> 1</a:t>
            </a:r>
            <a:r>
              <a:rPr lang="ko-KR" altLang="en-US"/>
              <a:t>차원 배열의 </a:t>
            </a:r>
            <a:r>
              <a:rPr lang="en-US" altLang="ko-KR"/>
              <a:t>1</a:t>
            </a:r>
            <a:r>
              <a:rPr lang="ko-KR" altLang="en-US"/>
              <a:t>차원 배열</a:t>
            </a:r>
          </a:p>
          <a:p>
            <a:pPr lvl="1" eaLnBrk="1" hangingPunct="1"/>
            <a:r>
              <a:rPr lang="ko-KR" altLang="en-US"/>
              <a:t>배열 원소가 </a:t>
            </a:r>
            <a:r>
              <a:rPr lang="en-US" altLang="ko-KR"/>
              <a:t>1</a:t>
            </a:r>
            <a:r>
              <a:rPr lang="ko-KR" altLang="en-US"/>
              <a:t>차원 배열인 배열</a:t>
            </a:r>
          </a:p>
          <a:p>
            <a:pPr eaLnBrk="1" hangingPunct="1"/>
            <a:r>
              <a:rPr lang="en-US" altLang="ko-KR"/>
              <a:t>2</a:t>
            </a:r>
            <a:r>
              <a:rPr lang="ko-KR" altLang="en-US"/>
              <a:t>차원 배열도 </a:t>
            </a:r>
            <a:r>
              <a:rPr lang="en-US" altLang="ko-KR"/>
              <a:t>1</a:t>
            </a:r>
            <a:r>
              <a:rPr lang="ko-KR" altLang="en-US"/>
              <a:t>차원 배열로 취급할 수 있음</a:t>
            </a:r>
            <a:endParaRPr lang="en-US" altLang="ko-KR"/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y[2][3] = {{1,3,5}, {2,4,6}};</a:t>
            </a:r>
          </a:p>
          <a:p>
            <a:pPr lvl="1" eaLnBrk="1" hangingPunct="1"/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y[2][3] = {1,3,5,2,4,6};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 sz="1800"/>
          </a:p>
        </p:txBody>
      </p:sp>
      <p:pic>
        <p:nvPicPr>
          <p:cNvPr id="6451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3433763"/>
            <a:ext cx="72294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F0122F-C96D-4CB1-9A69-BEA06BED356F}" type="slidenum">
              <a:rPr lang="ko-KR" altLang="en-US"/>
              <a:pPr>
                <a:defRPr/>
              </a:pPr>
              <a:t>42</a:t>
            </a:fld>
            <a:endParaRPr lang="en-US" altLang="ko-KR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원소 초기 값이 모자랄 때</a:t>
            </a:r>
            <a:r>
              <a:rPr lang="en-US" altLang="ko-KR"/>
              <a:t>…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2</a:t>
            </a:r>
            <a:r>
              <a:rPr lang="ko-KR" altLang="en-US"/>
              <a:t>차원 배열 초기화 시 값 생략의 차이</a:t>
            </a:r>
          </a:p>
          <a:p>
            <a:pPr lvl="1" eaLnBrk="1" hangingPunct="1"/>
            <a:r>
              <a:rPr lang="en-US" altLang="ko-KR"/>
              <a:t>2</a:t>
            </a:r>
            <a:r>
              <a:rPr lang="ko-KR" altLang="en-US"/>
              <a:t>차원 배열은 초기화 방법에 따라 값 생략의 효과가 달라진다</a:t>
            </a:r>
            <a:r>
              <a:rPr lang="en-US" altLang="ko-KR"/>
              <a:t>.</a:t>
            </a:r>
          </a:p>
          <a:p>
            <a:pPr eaLnBrk="1" hangingPunct="1"/>
            <a:r>
              <a:rPr lang="ko-KR" altLang="en-US"/>
              <a:t>예 </a:t>
            </a:r>
            <a:r>
              <a:rPr lang="en-US" altLang="ko-KR"/>
              <a:t>1</a:t>
            </a:r>
          </a:p>
          <a:p>
            <a:pPr lvl="1" eaLnBrk="1" hangingPunct="1"/>
            <a:r>
              <a:rPr lang="es-ES" altLang="ko-KR">
                <a:solidFill>
                  <a:srgbClr val="0000FF"/>
                </a:solidFill>
              </a:rPr>
              <a:t>int</a:t>
            </a:r>
            <a:r>
              <a:rPr lang="es-ES" altLang="ko-KR"/>
              <a:t> y[2][3] = {{1,3},{2,4,6}};</a:t>
            </a:r>
          </a:p>
          <a:p>
            <a:pPr lvl="1" eaLnBrk="1" hangingPunct="1"/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 y[2][3] = {1,3,2,4,6};</a:t>
            </a:r>
            <a:endParaRPr lang="ko-KR" altLang="en-US"/>
          </a:p>
        </p:txBody>
      </p:sp>
      <p:pic>
        <p:nvPicPr>
          <p:cNvPr id="66565" name="내용 개체 틀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573463"/>
            <a:ext cx="6538913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Key Point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60471A-B309-4D96-90FB-BDB98276993F}" type="slidenum">
              <a:rPr lang="ko-KR" altLang="en-US"/>
              <a:pPr>
                <a:defRPr/>
              </a:pPr>
              <a:t>44</a:t>
            </a:fld>
            <a:endParaRPr lang="en-US" altLang="ko-KR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Key Point 1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배열이란 같은 자료형의 변수 여러 개를 묶은 자료</a:t>
            </a:r>
            <a:r>
              <a:rPr lang="en-US" altLang="ko-KR" sz="2000"/>
              <a:t>, </a:t>
            </a:r>
            <a:r>
              <a:rPr lang="ko-KR" altLang="en-US" sz="2000"/>
              <a:t>또는 이러한 자료형을 뜻한다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 첨자 연산자는 대괄호 </a:t>
            </a:r>
            <a:r>
              <a:rPr lang="en-US" altLang="ko-KR" sz="2000">
                <a:latin typeface="Lucida Console" panose="020B0609040504020204" pitchFamily="49" charset="0"/>
              </a:rPr>
              <a:t>[]</a:t>
            </a:r>
            <a:r>
              <a:rPr lang="ko-KR" altLang="en-US" sz="2000"/>
              <a:t>를 이용하여 나타낸다</a:t>
            </a:r>
            <a:r>
              <a:rPr lang="en-US" altLang="ko-KR" sz="2000"/>
              <a:t>. C </a:t>
            </a:r>
            <a:r>
              <a:rPr lang="ko-KR" altLang="en-US" sz="2000"/>
              <a:t>언어에서 배열 첨자는 항상 </a:t>
            </a:r>
            <a:r>
              <a:rPr lang="en-US" altLang="ko-KR" sz="2000"/>
              <a:t>0</a:t>
            </a:r>
            <a:r>
              <a:rPr lang="ko-KR" altLang="en-US" sz="2000"/>
              <a:t>부터 시작한다</a:t>
            </a:r>
            <a:r>
              <a:rPr lang="en-US" altLang="ko-KR" sz="2000"/>
              <a:t>. </a:t>
            </a:r>
            <a:r>
              <a:rPr lang="ko-KR" altLang="en-US" sz="2000"/>
              <a:t>따라서 </a:t>
            </a:r>
            <a:r>
              <a:rPr lang="en-US" altLang="ko-KR" sz="2000"/>
              <a:t>n</a:t>
            </a:r>
            <a:r>
              <a:rPr lang="ko-KR" altLang="en-US" sz="2000"/>
              <a:t>번째 원소를 참조하려면 첨자 </a:t>
            </a:r>
            <a:r>
              <a:rPr lang="en-US" altLang="ko-KR" sz="2000"/>
              <a:t>n-1</a:t>
            </a:r>
            <a:r>
              <a:rPr lang="ko-KR" altLang="en-US" sz="2000"/>
              <a:t>을 사용해야 한다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배열을 선언할 때는 배열 원소 자료형으로 선언하되 배열 이름 다음에 배열 크기를 첨자 연산자</a:t>
            </a:r>
            <a:r>
              <a:rPr lang="en-US" altLang="ko-KR" sz="2000"/>
              <a:t>(</a:t>
            </a:r>
            <a:r>
              <a:rPr lang="en-US" altLang="ko-KR" sz="2000">
                <a:latin typeface="Lucida Console" panose="020B0609040504020204" pitchFamily="49" charset="0"/>
              </a:rPr>
              <a:t>[]</a:t>
            </a:r>
            <a:r>
              <a:rPr lang="en-US" altLang="ko-KR" sz="2000"/>
              <a:t>)</a:t>
            </a:r>
            <a:r>
              <a:rPr lang="ko-KR" altLang="en-US" sz="2000"/>
              <a:t>로 묶어서 선언한다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배열을 초기화할 때는 배열 초기화 목록을 이용한다</a:t>
            </a:r>
            <a:r>
              <a:rPr lang="en-US" altLang="ko-KR" sz="2000"/>
              <a:t>. </a:t>
            </a:r>
            <a:r>
              <a:rPr lang="ko-KR" altLang="en-US" sz="2000"/>
              <a:t>배열 초기화 목록이란 쉼표로 구분된 값 목록을 중괄호로 묶은 것이다</a:t>
            </a:r>
            <a:r>
              <a:rPr lang="en-US" altLang="ko-KR" sz="2000"/>
              <a:t>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2DA7970-F581-42D1-9C58-A73877E52143}" type="slidenum">
              <a:rPr lang="ko-KR" altLang="en-US"/>
              <a:pPr>
                <a:defRPr/>
              </a:pPr>
              <a:t>45</a:t>
            </a:fld>
            <a:endParaRPr lang="en-US" altLang="ko-KR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Key Point 2</a:t>
            </a:r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435975" cy="482441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 이름은 배열이 할당된 메모리 공간의 시작주소다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배열을 함수의 인수로 전달할 때는 배열 이름을 전달한다</a:t>
            </a:r>
            <a:r>
              <a:rPr lang="en-US" altLang="ko-KR" sz="2000"/>
              <a:t>. 1</a:t>
            </a:r>
            <a:r>
              <a:rPr lang="ko-KR" altLang="en-US" sz="2000"/>
              <a:t>차원 배열 인수를 받는 형식 매개변수는 배열 크기가 생략된 형태로 선언한다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배열을 인수로 전달할 때</a:t>
            </a:r>
            <a:r>
              <a:rPr lang="en-US" altLang="ko-KR" sz="2000"/>
              <a:t>, </a:t>
            </a:r>
            <a:r>
              <a:rPr lang="ko-KR" altLang="en-US" sz="2000"/>
              <a:t>배열의 크기는 별도의 인수로 전달해야 한다</a:t>
            </a:r>
            <a:endParaRPr lang="en-US" altLang="ko-KR" sz="2000"/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배열 인수를 전달받은 함수에서 배열 원소에 값을 저장하면 원본 배열의 원소 값이 바뀐다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000"/>
              <a:t>2</a:t>
            </a:r>
            <a:r>
              <a:rPr lang="ko-KR" altLang="en-US" sz="2000"/>
              <a:t>차원 배열이란 배열의 첨자가 두 개인 배열이다</a:t>
            </a:r>
            <a:r>
              <a:rPr lang="en-US" altLang="ko-KR" sz="2000"/>
              <a:t>. 2</a:t>
            </a:r>
            <a:r>
              <a:rPr lang="ko-KR" altLang="en-US" sz="2000"/>
              <a:t>차원 배열을 초기화할 때에는 초기화 목록 내에 다시 초기화 목록을 기입한 형태를 사용한다</a:t>
            </a:r>
            <a:r>
              <a:rPr lang="en-US" altLang="ko-KR" sz="2000"/>
              <a:t>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프로그래밍 실습</a:t>
            </a: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F8B305-C1BE-42A7-B504-6A5254802D95}" type="slidenum">
              <a:rPr lang="ko-KR" altLang="en-US"/>
              <a:pPr>
                <a:defRPr/>
              </a:pPr>
              <a:t>47</a:t>
            </a:fld>
            <a:endParaRPr lang="en-US" altLang="ko-KR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1</a:t>
            </a:r>
            <a:r>
              <a:rPr lang="ko-KR" altLang="en-US"/>
              <a:t> </a:t>
            </a:r>
          </a:p>
        </p:txBody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[</a:t>
            </a:r>
            <a:r>
              <a:rPr lang="ko-KR" altLang="en-US"/>
              <a:t>프로그램 </a:t>
            </a:r>
            <a:r>
              <a:rPr lang="en-US" altLang="ko-KR"/>
              <a:t>9-9]</a:t>
            </a:r>
            <a:r>
              <a:rPr lang="ko-KR" altLang="en-US"/>
              <a:t>를 다음과 같이 확장하라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① 입력으로 각 학생의 국</a:t>
            </a:r>
            <a:r>
              <a:rPr lang="en-US" altLang="ko-KR"/>
              <a:t>, </a:t>
            </a:r>
            <a:r>
              <a:rPr lang="ko-KR" altLang="en-US"/>
              <a:t>영</a:t>
            </a:r>
            <a:r>
              <a:rPr lang="en-US" altLang="ko-KR"/>
              <a:t>, </a:t>
            </a:r>
            <a:r>
              <a:rPr lang="ko-KR" altLang="en-US"/>
              <a:t>수 점수를 입력받는다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② 각 학생의 점수의 합과 각 과목의 점수의 합을 계산하여 출력한다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6A26D7-8ECE-400C-BBA2-AC093B3A49EA}" type="slidenum">
              <a:rPr lang="ko-KR" altLang="en-US"/>
              <a:pPr>
                <a:defRPr/>
              </a:pPr>
              <a:t>48</a:t>
            </a:fld>
            <a:endParaRPr lang="en-US" altLang="ko-KR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2</a:t>
            </a:r>
          </a:p>
        </p:txBody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/>
            <a:r>
              <a:rPr lang="ko-KR" altLang="en-US"/>
              <a:t>틱택토</a:t>
            </a:r>
            <a:r>
              <a:rPr lang="en-US" altLang="ko-KR"/>
              <a:t>(Tick-Tac-Toe) </a:t>
            </a:r>
            <a:r>
              <a:rPr lang="ko-KR" altLang="en-US"/>
              <a:t>프로그램</a:t>
            </a:r>
          </a:p>
          <a:p>
            <a:pPr marL="838200" lvl="1" indent="-381000" eaLnBrk="1" hangingPunct="1">
              <a:buFont typeface="Wingdings" panose="05000000000000000000" pitchFamily="2" charset="2"/>
              <a:buAutoNum type="arabicPeriod"/>
            </a:pPr>
            <a:r>
              <a:rPr lang="ko-KR" altLang="en-US"/>
              <a:t>말판의 좌표는 그림과 같이 정한다</a:t>
            </a:r>
            <a:r>
              <a:rPr lang="en-US" altLang="ko-KR"/>
              <a:t>.</a:t>
            </a:r>
          </a:p>
          <a:p>
            <a:pPr marL="838200" lvl="1" indent="-381000" eaLnBrk="1" hangingPunct="1">
              <a:buFont typeface="Wingdings" panose="05000000000000000000" pitchFamily="2" charset="2"/>
              <a:buAutoNum type="arabicPeriod"/>
            </a:pPr>
            <a:r>
              <a:rPr lang="ko-KR" altLang="en-US"/>
              <a:t>각 위치의 말판을 입력하면 빈 자리인가 확인하고 말판을 놓은 후</a:t>
            </a:r>
            <a:r>
              <a:rPr lang="en-US" altLang="ko-KR"/>
              <a:t>, </a:t>
            </a:r>
            <a:r>
              <a:rPr lang="ko-KR" altLang="en-US"/>
              <a:t>변화된 말판을 출력한다</a:t>
            </a:r>
            <a:r>
              <a:rPr lang="en-US" altLang="ko-KR"/>
              <a:t>. </a:t>
            </a:r>
            <a:r>
              <a:rPr lang="ko-KR" altLang="en-US"/>
              <a:t>각 선수는 </a:t>
            </a:r>
            <a:r>
              <a:rPr lang="en-US" altLang="ko-KR"/>
              <a:t>O, X</a:t>
            </a:r>
            <a:r>
              <a:rPr lang="ko-KR" altLang="en-US"/>
              <a:t>로 출력한다</a:t>
            </a:r>
            <a:r>
              <a:rPr lang="en-US" altLang="ko-KR"/>
              <a:t>. </a:t>
            </a:r>
            <a:r>
              <a:rPr lang="ko-KR" altLang="en-US"/>
              <a:t>선수 </a:t>
            </a:r>
            <a:r>
              <a:rPr lang="en-US" altLang="ko-KR"/>
              <a:t>O</a:t>
            </a:r>
            <a:r>
              <a:rPr lang="ko-KR" altLang="en-US"/>
              <a:t>가 </a:t>
            </a:r>
            <a:r>
              <a:rPr lang="en-US" altLang="ko-KR"/>
              <a:t>b3</a:t>
            </a:r>
            <a:r>
              <a:rPr lang="ko-KR" altLang="en-US"/>
              <a:t>에 두었다면 그림과 같이 출력되어야 한다</a:t>
            </a:r>
            <a:r>
              <a:rPr lang="en-US" altLang="ko-KR"/>
              <a:t>.</a:t>
            </a:r>
          </a:p>
          <a:p>
            <a:pPr marL="838200" lvl="1" indent="-381000" eaLnBrk="1" hangingPunct="1">
              <a:buFont typeface="Wingdings" panose="05000000000000000000" pitchFamily="2" charset="2"/>
              <a:buAutoNum type="arabicPeriod"/>
            </a:pPr>
            <a:r>
              <a:rPr lang="ko-KR" altLang="en-US"/>
              <a:t>매번 돌을 놓을 때마다 승패를 판단하고</a:t>
            </a:r>
            <a:r>
              <a:rPr lang="en-US" altLang="ko-KR"/>
              <a:t>, </a:t>
            </a:r>
            <a:r>
              <a:rPr lang="ko-KR" altLang="en-US"/>
              <a:t>특정 선수가 이겼을 경우 축하 메시지를 출력한다</a:t>
            </a:r>
            <a:r>
              <a:rPr lang="en-US" altLang="ko-KR"/>
              <a:t>.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403350" y="3933825"/>
            <a:ext cx="3236913" cy="2808288"/>
          </a:xfrm>
          <a:prstGeom prst="rect">
            <a:avLst/>
          </a:prstGeom>
          <a:solidFill>
            <a:srgbClr val="D7F5F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    1   2   3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  +---+---+---+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A |   |   |   |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  +---+---+---+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B |   |   | O |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  +---+---+---+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C |   |   |   |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ko-KR" sz="1800">
                <a:latin typeface="Lucida Console" panose="020B0609040504020204" pitchFamily="49" charset="0"/>
              </a:rPr>
              <a:t>	  +---+---+---+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60A874-4796-40CA-A31C-27CC6083CCED}" type="slidenum">
              <a:rPr lang="ko-KR" altLang="en-US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이상한 요구사항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defRPr/>
            </a:pPr>
            <a:r>
              <a:rPr lang="en-US" altLang="ko-KR" dirty="0"/>
              <a:t>5</a:t>
            </a:r>
            <a:r>
              <a:rPr lang="ko-KR" altLang="en-US" dirty="0"/>
              <a:t>개의 정수를 받아서 역순으로 출력하는 프로그램을 작성하라</a:t>
            </a:r>
            <a:r>
              <a:rPr lang="en-US" altLang="ko-KR" dirty="0"/>
              <a:t>.</a:t>
            </a:r>
          </a:p>
          <a:p>
            <a:pPr marL="1257300" lvl="2" indent="-457200" eaLnBrk="1" hangingPunct="1">
              <a:defRPr/>
            </a:pPr>
            <a:endParaRPr lang="en-US" altLang="ko-KR" dirty="0"/>
          </a:p>
          <a:p>
            <a:pPr marL="457200" indent="-457200" eaLnBrk="1" hangingPunct="1">
              <a:defRPr/>
            </a:pPr>
            <a:r>
              <a:rPr lang="ko-KR" altLang="en-US" dirty="0"/>
              <a:t>실행 예</a:t>
            </a:r>
            <a:endParaRPr lang="en-US" altLang="ko-KR" dirty="0"/>
          </a:p>
          <a:p>
            <a:pPr marL="838200" lvl="1" indent="-381000" eaLnBrk="1" hangingPunct="1">
              <a:defRPr/>
            </a:pPr>
            <a:r>
              <a:rPr lang="ko-KR" altLang="en-US" dirty="0"/>
              <a:t>입력</a:t>
            </a:r>
            <a:r>
              <a:rPr lang="en-US" altLang="ko-KR" dirty="0"/>
              <a:t>: </a:t>
            </a:r>
            <a:r>
              <a:rPr lang="en-US" altLang="ko-KR" dirty="0">
                <a:latin typeface="Lucida Console" panose="020B0609040504020204" pitchFamily="49" charset="0"/>
              </a:rPr>
              <a:t>19 10 8 29 36</a:t>
            </a:r>
          </a:p>
          <a:p>
            <a:pPr marL="838200" lvl="1" indent="-381000" eaLnBrk="1" hangingPunct="1">
              <a:defRPr/>
            </a:pPr>
            <a:r>
              <a:rPr lang="ko-KR" altLang="en-US" dirty="0"/>
              <a:t>출력</a:t>
            </a:r>
            <a:r>
              <a:rPr lang="en-US" altLang="ko-KR" dirty="0"/>
              <a:t>: </a:t>
            </a:r>
            <a:r>
              <a:rPr lang="en-US" altLang="ko-KR" dirty="0">
                <a:latin typeface="Lucida Console" panose="020B0609040504020204" pitchFamily="49" charset="0"/>
              </a:rPr>
              <a:t>36 29 8 10 19</a:t>
            </a:r>
          </a:p>
          <a:p>
            <a:pPr marL="857250" lvl="1" indent="-457200" eaLnBrk="1" hangingPunct="1">
              <a:defRPr/>
            </a:pPr>
            <a:endParaRPr lang="en-US" altLang="ko-KR" dirty="0"/>
          </a:p>
          <a:p>
            <a:pPr marL="457200" indent="-457200" eaLnBrk="1" hangingPunct="1">
              <a:defRPr/>
            </a:pPr>
            <a:r>
              <a:rPr lang="ko-KR" altLang="en-US" dirty="0"/>
              <a:t>점진적 세분화</a:t>
            </a:r>
          </a:p>
          <a:p>
            <a:pPr marL="838200" lvl="1" indent="-3810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altLang="ko-KR" dirty="0"/>
              <a:t>5</a:t>
            </a:r>
            <a:r>
              <a:rPr lang="ko-KR" altLang="en-US" dirty="0"/>
              <a:t>개의 정수를 읽어 </a:t>
            </a:r>
            <a:r>
              <a:rPr lang="en-US" altLang="ko-KR" dirty="0"/>
              <a:t>x0, x1, x2, x3, x4</a:t>
            </a:r>
            <a:r>
              <a:rPr lang="ko-KR" altLang="en-US" dirty="0"/>
              <a:t>에 저장한다</a:t>
            </a:r>
            <a:r>
              <a:rPr lang="en-US" altLang="ko-KR" dirty="0"/>
              <a:t>. </a:t>
            </a:r>
            <a:br>
              <a:rPr lang="en-US" altLang="ko-KR" dirty="0"/>
            </a:br>
            <a:r>
              <a:rPr lang="en-US" altLang="ko-KR" dirty="0"/>
              <a:t>(</a:t>
            </a:r>
            <a:r>
              <a:rPr lang="en-US" altLang="ko-KR" dirty="0" err="1">
                <a:latin typeface="Lucida Console" panose="020B0609040504020204" pitchFamily="49" charset="0"/>
              </a:rPr>
              <a:t>scanf</a:t>
            </a:r>
            <a:r>
              <a:rPr lang="ko-KR" altLang="en-US" dirty="0"/>
              <a:t>를 이용하여 바로 구현 가능</a:t>
            </a:r>
            <a:r>
              <a:rPr lang="en-US" altLang="ko-KR" dirty="0"/>
              <a:t>)</a:t>
            </a:r>
          </a:p>
          <a:p>
            <a:pPr marL="838200" lvl="1" indent="-381000" eaLnBrk="1" hangingPunct="1">
              <a:buFont typeface="Wingdings" panose="05000000000000000000" pitchFamily="2" charset="2"/>
              <a:buAutoNum type="arabicPeriod"/>
              <a:defRPr/>
            </a:pPr>
            <a:r>
              <a:rPr lang="en-US" altLang="ko-KR" dirty="0"/>
              <a:t>x4, x3, x2, x1, x0 </a:t>
            </a:r>
            <a:r>
              <a:rPr lang="ko-KR" altLang="en-US" dirty="0"/>
              <a:t>순으로 출력한다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(</a:t>
            </a:r>
            <a:r>
              <a:rPr lang="en-US" altLang="ko-KR" dirty="0" err="1">
                <a:latin typeface="Lucida Console" panose="020B0609040504020204" pitchFamily="49" charset="0"/>
              </a:rPr>
              <a:t>printf</a:t>
            </a:r>
            <a:r>
              <a:rPr lang="ko-KR" altLang="en-US" dirty="0"/>
              <a:t>를 이용하여 바로 구현 가능</a:t>
            </a:r>
            <a:r>
              <a:rPr lang="en-US" altLang="ko-KR" dirty="0"/>
              <a:t>)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11B32E-7378-4686-9C49-AB11AAF74436}" type="slidenum">
              <a:rPr lang="ko-KR" altLang="en-US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프로그램 </a:t>
            </a:r>
            <a:r>
              <a:rPr lang="en-US" altLang="ko-KR"/>
              <a:t>9.1 revPrint.c</a:t>
            </a:r>
          </a:p>
        </p:txBody>
      </p:sp>
      <p:pic>
        <p:nvPicPr>
          <p:cNvPr id="13316" name="Picture 6"/>
          <p:cNvPicPr>
            <a:picLocks noGrp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412875"/>
            <a:ext cx="5578475" cy="4824413"/>
          </a:xfrm>
          <a:noFill/>
        </p:spPr>
      </p:pic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43438" y="1412875"/>
            <a:ext cx="4043362" cy="4824413"/>
          </a:xfrm>
        </p:spPr>
        <p:txBody>
          <a:bodyPr/>
          <a:lstStyle/>
          <a:p>
            <a:pPr eaLnBrk="1" hangingPunct="1"/>
            <a:r>
              <a:rPr lang="ko-KR" altLang="en-US" sz="2000"/>
              <a:t>마음에 듭니까</a:t>
            </a:r>
            <a:r>
              <a:rPr lang="en-US" altLang="ko-KR" sz="2000"/>
              <a:t>?</a:t>
            </a:r>
          </a:p>
          <a:p>
            <a:pPr eaLnBrk="1" hangingPunct="1"/>
            <a:r>
              <a:rPr lang="en-US" altLang="ko-KR" sz="2000">
                <a:latin typeface="Lucida Console" panose="020B0609040504020204" pitchFamily="49" charset="0"/>
              </a:rPr>
              <a:t>scanf</a:t>
            </a:r>
            <a:r>
              <a:rPr lang="ko-KR" altLang="en-US" sz="2000"/>
              <a:t>와 </a:t>
            </a:r>
            <a:r>
              <a:rPr lang="en-US" altLang="ko-KR" sz="2000">
                <a:latin typeface="Lucida Console" panose="020B0609040504020204" pitchFamily="49" charset="0"/>
              </a:rPr>
              <a:t>printf</a:t>
            </a:r>
            <a:r>
              <a:rPr lang="en-US" altLang="ko-KR" sz="2000"/>
              <a:t> </a:t>
            </a:r>
            <a:r>
              <a:rPr lang="ko-KR" altLang="en-US" sz="2000"/>
              <a:t>패턴이 중복되는 것이 마음에 불편하지요</a:t>
            </a:r>
            <a:r>
              <a:rPr lang="en-US" altLang="ko-KR" sz="2000"/>
              <a:t>?</a:t>
            </a:r>
          </a:p>
          <a:p>
            <a:pPr eaLnBrk="1" hangingPunct="1"/>
            <a:endParaRPr lang="en-US" altLang="ko-KR" sz="2000"/>
          </a:p>
          <a:p>
            <a:pPr eaLnBrk="1" hangingPunct="1"/>
            <a:r>
              <a:rPr lang="en-US" altLang="ko-KR" sz="2000"/>
              <a:t>"</a:t>
            </a:r>
            <a:r>
              <a:rPr lang="ko-KR" altLang="en-US" sz="2000"/>
              <a:t>배열</a:t>
            </a:r>
            <a:r>
              <a:rPr lang="en-US" altLang="ko-KR" sz="2000"/>
              <a:t>"</a:t>
            </a:r>
            <a:r>
              <a:rPr lang="ko-KR" altLang="en-US" sz="2000"/>
              <a:t>을 이용하면 이 중복을 제거할 수 있습니다</a:t>
            </a:r>
            <a:r>
              <a:rPr lang="en-US" altLang="ko-KR" sz="2000"/>
              <a:t>.</a:t>
            </a:r>
          </a:p>
        </p:txBody>
      </p:sp>
      <p:sp>
        <p:nvSpPr>
          <p:cNvPr id="13318" name="AutoShape 8"/>
          <p:cNvSpPr>
            <a:spLocks/>
          </p:cNvSpPr>
          <p:nvPr/>
        </p:nvSpPr>
        <p:spPr bwMode="auto">
          <a:xfrm>
            <a:off x="2627313" y="2936875"/>
            <a:ext cx="144462" cy="936625"/>
          </a:xfrm>
          <a:prstGeom prst="rightBrace">
            <a:avLst>
              <a:gd name="adj1" fmla="val 54029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/>
              <a:t>scanf </a:t>
            </a:r>
            <a:r>
              <a:rPr lang="ko-KR" altLang="en-US" sz="1800"/>
              <a:t>중복</a:t>
            </a:r>
          </a:p>
        </p:txBody>
      </p:sp>
      <p:sp>
        <p:nvSpPr>
          <p:cNvPr id="13319" name="AutoShape 9"/>
          <p:cNvSpPr>
            <a:spLocks/>
          </p:cNvSpPr>
          <p:nvPr/>
        </p:nvSpPr>
        <p:spPr bwMode="auto">
          <a:xfrm>
            <a:off x="2627313" y="4411663"/>
            <a:ext cx="144462" cy="936625"/>
          </a:xfrm>
          <a:prstGeom prst="rightBrace">
            <a:avLst>
              <a:gd name="adj1" fmla="val 54029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latinLnBrk="1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/>
              <a:t>printf </a:t>
            </a:r>
            <a:r>
              <a:rPr lang="ko-KR" altLang="en-US" sz="1800"/>
              <a:t>중복</a:t>
            </a:r>
          </a:p>
        </p:txBody>
      </p:sp>
      <p:pic>
        <p:nvPicPr>
          <p:cNvPr id="13320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5334000"/>
            <a:ext cx="58610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0F0D90-6EBA-405A-BFCE-9F0832678A14}" type="slidenum">
              <a:rPr lang="ko-KR" altLang="en-US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배열 선언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배열이란</a:t>
            </a:r>
            <a:r>
              <a:rPr lang="en-US" altLang="ko-KR" dirty="0"/>
              <a:t>?</a:t>
            </a:r>
          </a:p>
          <a:p>
            <a:pPr lvl="1" eaLnBrk="1" hangingPunct="1">
              <a:defRPr/>
            </a:pPr>
            <a:r>
              <a:rPr lang="ko-KR" altLang="en-US" dirty="0"/>
              <a:t>같은 </a:t>
            </a:r>
            <a:r>
              <a:rPr lang="ko-KR" altLang="en-US" dirty="0" err="1"/>
              <a:t>자료형의</a:t>
            </a:r>
            <a:r>
              <a:rPr lang="ko-KR" altLang="en-US" dirty="0"/>
              <a:t> 자료 여러 개를 하나로 묶은 것</a:t>
            </a:r>
          </a:p>
          <a:p>
            <a:pPr lvl="1" eaLnBrk="1" hangingPunct="1">
              <a:defRPr/>
            </a:pPr>
            <a:r>
              <a:rPr lang="ko-KR" altLang="en-US" dirty="0"/>
              <a:t>또는 이런 자료를 나타내는 </a:t>
            </a:r>
            <a:r>
              <a:rPr lang="ko-KR" altLang="en-US" dirty="0" err="1"/>
              <a:t>자료형</a:t>
            </a:r>
            <a:endParaRPr lang="ko-KR" altLang="en-US" dirty="0"/>
          </a:p>
          <a:p>
            <a:pPr eaLnBrk="1" hangingPunct="1">
              <a:defRPr/>
            </a:pPr>
            <a:r>
              <a:rPr lang="ko-KR" altLang="en-US" dirty="0"/>
              <a:t>배열 선언 형식</a:t>
            </a: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ko-KR" altLang="en-US" dirty="0" err="1"/>
              <a:t>자료형</a:t>
            </a:r>
            <a:r>
              <a:rPr lang="ko-KR" altLang="en-US" dirty="0"/>
              <a:t> </a:t>
            </a:r>
            <a:r>
              <a:rPr lang="ko-KR" altLang="en-US" dirty="0" err="1"/>
              <a:t>배열이름</a:t>
            </a:r>
            <a:r>
              <a:rPr lang="en-US" altLang="ko-KR" dirty="0"/>
              <a:t>[</a:t>
            </a:r>
            <a:r>
              <a:rPr lang="ko-KR" altLang="en-US" dirty="0" err="1"/>
              <a:t>배열크기</a:t>
            </a:r>
            <a:r>
              <a:rPr lang="en-US" altLang="ko-KR" dirty="0"/>
              <a:t>];</a:t>
            </a:r>
          </a:p>
          <a:p>
            <a:pPr lvl="4"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배열 예</a:t>
            </a:r>
          </a:p>
          <a:p>
            <a:pPr lvl="1" eaLnBrk="1" hangingPunct="1"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x[5];</a:t>
            </a:r>
          </a:p>
          <a:p>
            <a:pPr lvl="1" eaLnBrk="1" hangingPunct="1">
              <a:defRPr/>
            </a:pPr>
            <a:r>
              <a:rPr lang="ko-KR" altLang="en-US" dirty="0"/>
              <a:t>다섯 개의 원소로 이루어진 배열 </a:t>
            </a:r>
            <a:r>
              <a:rPr lang="en-US" altLang="ko-KR" dirty="0">
                <a:latin typeface="Lucida Console" panose="020B0609040504020204" pitchFamily="49" charset="0"/>
              </a:rPr>
              <a:t>x</a:t>
            </a:r>
          </a:p>
          <a:p>
            <a:pPr lvl="1" eaLnBrk="1" hangingPunct="1">
              <a:defRPr/>
            </a:pPr>
            <a:endParaRPr lang="en-US" altLang="ko-KR" dirty="0">
              <a:latin typeface="Lucida Console" panose="020B0609040504020204" pitchFamily="49" charset="0"/>
            </a:endParaRPr>
          </a:p>
          <a:p>
            <a:pPr eaLnBrk="1" hangingPunct="1">
              <a:defRPr/>
            </a:pPr>
            <a:r>
              <a:rPr lang="ko-KR" altLang="en-US" dirty="0"/>
              <a:t>배열 원소 참조</a:t>
            </a:r>
          </a:p>
          <a:p>
            <a:pPr lvl="1" eaLnBrk="1" hangingPunct="1">
              <a:defRPr/>
            </a:pPr>
            <a:r>
              <a:rPr lang="ko-KR" altLang="en-US" dirty="0"/>
              <a:t>첨자 연산자</a:t>
            </a:r>
            <a:r>
              <a:rPr lang="en-US" altLang="ko-KR" dirty="0"/>
              <a:t>(index operator) </a:t>
            </a:r>
            <a:r>
              <a:rPr lang="en-US" altLang="ko-KR" dirty="0">
                <a:latin typeface="Lucida Console" panose="020B0609040504020204" pitchFamily="49" charset="0"/>
              </a:rPr>
              <a:t>[]</a:t>
            </a:r>
            <a:r>
              <a:rPr lang="ko-KR" altLang="en-US" dirty="0"/>
              <a:t>를 이용하여 참조한다</a:t>
            </a:r>
            <a:r>
              <a:rPr lang="en-US" altLang="ko-KR" dirty="0"/>
              <a:t>.</a:t>
            </a:r>
          </a:p>
          <a:p>
            <a:pPr lvl="1" eaLnBrk="1" hangingPunct="1">
              <a:defRPr/>
            </a:pPr>
            <a:r>
              <a:rPr lang="ko-KR" altLang="en-US" dirty="0"/>
              <a:t>배열 크기가 </a:t>
            </a:r>
            <a:r>
              <a:rPr lang="en-US" altLang="ko-KR" dirty="0"/>
              <a:t>n</a:t>
            </a:r>
            <a:r>
              <a:rPr lang="ko-KR" altLang="en-US" dirty="0"/>
              <a:t>인 배열의 첨자는 </a:t>
            </a:r>
            <a:r>
              <a:rPr lang="en-US" altLang="ko-KR" dirty="0"/>
              <a:t>0</a:t>
            </a:r>
            <a:r>
              <a:rPr lang="ko-KR" altLang="en-US" dirty="0"/>
              <a:t>부터 </a:t>
            </a:r>
            <a:r>
              <a:rPr lang="en-US" altLang="ko-KR" dirty="0"/>
              <a:t>n-1</a:t>
            </a:r>
            <a:r>
              <a:rPr lang="ko-KR" altLang="en-US" dirty="0" err="1"/>
              <a:t>까지이다</a:t>
            </a:r>
            <a:r>
              <a:rPr lang="en-US" altLang="ko-KR" dirty="0"/>
              <a:t>. </a:t>
            </a:r>
            <a:r>
              <a:rPr lang="ko-KR" altLang="en-US" dirty="0"/>
              <a:t> </a:t>
            </a:r>
            <a:endParaRPr lang="en-US" altLang="ko-KR" dirty="0">
              <a:latin typeface="Lucida Console" panose="020B0609040504020204" pitchFamily="49" charset="0"/>
            </a:endParaRPr>
          </a:p>
        </p:txBody>
      </p:sp>
      <p:pic>
        <p:nvPicPr>
          <p:cNvPr id="15365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563" y="3860800"/>
            <a:ext cx="3500437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865B63-E3B9-4267-BC8C-80BC4DF9792A}" type="slidenum">
              <a:rPr lang="ko-KR" altLang="en-US"/>
              <a:pPr>
                <a:defRPr/>
              </a:pPr>
              <a:t>8</a:t>
            </a:fld>
            <a:endParaRPr lang="en-US" altLang="ko-KR"/>
          </a:p>
        </p:txBody>
      </p:sp>
      <p:pic>
        <p:nvPicPr>
          <p:cNvPr id="1741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8064500" cy="638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내용 개체 틀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5738" y="5629275"/>
            <a:ext cx="4983162" cy="11096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424B62-D0BA-4DEA-A967-16BA9FF2DDDA}" type="slidenum">
              <a:rPr lang="ko-KR" altLang="en-US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600"/>
              <a:t> for </a:t>
            </a:r>
            <a:r>
              <a:rPr lang="ko-KR" altLang="en-US" sz="3600"/>
              <a:t>루프를 이용한 배열 원소 훑어보기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 sz="2000"/>
              <a:t>배열 원소를 차례로 훑어볼 경우에는 </a:t>
            </a:r>
            <a:r>
              <a:rPr lang="en-US" altLang="ko-KR" sz="2000">
                <a:solidFill>
                  <a:srgbClr val="0000FF"/>
                </a:solidFill>
                <a:latin typeface="Lucida Console" panose="020B0609040504020204" pitchFamily="49" charset="0"/>
              </a:rPr>
              <a:t>for</a:t>
            </a:r>
            <a:r>
              <a:rPr lang="en-US" altLang="ko-KR" sz="2000"/>
              <a:t> </a:t>
            </a:r>
            <a:r>
              <a:rPr lang="ko-KR" altLang="en-US" sz="2000"/>
              <a:t>문이 제격이다</a:t>
            </a:r>
            <a:r>
              <a:rPr lang="en-US" altLang="ko-KR" sz="200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/>
              <a:t>크기 </a:t>
            </a:r>
            <a:r>
              <a:rPr lang="en-US" altLang="ko-KR" sz="1800">
                <a:latin typeface="Lucida Console" panose="020B0609040504020204" pitchFamily="49" charset="0"/>
              </a:rPr>
              <a:t>N</a:t>
            </a:r>
            <a:r>
              <a:rPr lang="ko-KR" altLang="en-US" sz="1800"/>
              <a:t>인 배열 </a:t>
            </a:r>
            <a:r>
              <a:rPr lang="en-US" altLang="ko-KR" sz="1800">
                <a:latin typeface="Lucida Console" panose="020B0609040504020204" pitchFamily="49" charset="0"/>
              </a:rPr>
              <a:t>a</a:t>
            </a:r>
            <a:r>
              <a:rPr lang="ko-KR" altLang="en-US" sz="1800"/>
              <a:t>의 원소를 차례로 훑어보는 관용어구</a:t>
            </a:r>
            <a:endParaRPr lang="en-US" altLang="ko-KR" sz="1800"/>
          </a:p>
          <a:p>
            <a:pPr lvl="1" eaLnBrk="1" hangingPunct="1">
              <a:lnSpc>
                <a:spcPct val="90000"/>
              </a:lnSpc>
            </a:pPr>
            <a:r>
              <a:rPr lang="ko-KR" altLang="en-US" sz="1800"/>
              <a:t>표준 </a:t>
            </a:r>
            <a:r>
              <a:rPr lang="en-US" altLang="ko-KR" sz="1800"/>
              <a:t>C</a:t>
            </a:r>
            <a:r>
              <a:rPr lang="ko-KR" altLang="en-US" sz="1800"/>
              <a:t>에서는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for</a:t>
            </a:r>
            <a:r>
              <a:rPr lang="ko-KR" altLang="en-US" sz="1800"/>
              <a:t>의 초기화 수식 부분에서 변수를 선언할 수 있음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1600">
              <a:solidFill>
                <a:srgbClr val="0000FF"/>
              </a:solidFill>
              <a:latin typeface="Lucida Console" panose="020B06090405040202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</a:rPr>
              <a:t>for</a:t>
            </a:r>
            <a:r>
              <a:rPr lang="en-US" altLang="ko-KR" sz="1600">
                <a:latin typeface="Lucida Console" panose="020B0609040504020204" pitchFamily="49" charset="0"/>
              </a:rPr>
              <a:t> (</a:t>
            </a: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600">
                <a:latin typeface="Lucida Console" panose="020B0609040504020204" pitchFamily="49" charset="0"/>
              </a:rPr>
              <a:t> i = 0; i &lt; N; i++) {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 ... a[i] ...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}</a:t>
            </a:r>
          </a:p>
          <a:p>
            <a:pPr lvl="2" eaLnBrk="1" hangingPunct="1">
              <a:lnSpc>
                <a:spcPct val="90000"/>
              </a:lnSpc>
            </a:pPr>
            <a:endParaRPr lang="en-US" altLang="ko-KR" sz="1600"/>
          </a:p>
          <a:p>
            <a:pPr lvl="2" eaLnBrk="1" hangingPunct="1">
              <a:lnSpc>
                <a:spcPct val="90000"/>
              </a:lnSpc>
            </a:pPr>
            <a:endParaRPr lang="en-US" altLang="ko-KR" sz="1600"/>
          </a:p>
          <a:p>
            <a:pPr lvl="2" eaLnBrk="1" hangingPunct="1">
              <a:lnSpc>
                <a:spcPct val="90000"/>
              </a:lnSpc>
            </a:pPr>
            <a:endParaRPr lang="en-US" altLang="ko-KR" sz="1600"/>
          </a:p>
          <a:p>
            <a:pPr eaLnBrk="1" hangingPunct="1">
              <a:lnSpc>
                <a:spcPct val="90000"/>
              </a:lnSpc>
            </a:pPr>
            <a:r>
              <a:rPr lang="ko-KR" altLang="en-US" sz="2000"/>
              <a:t>표준 </a:t>
            </a:r>
            <a:r>
              <a:rPr lang="en-US" altLang="ko-KR" sz="2000"/>
              <a:t>C(C99)</a:t>
            </a:r>
            <a:r>
              <a:rPr lang="ko-KR" altLang="en-US" sz="2000"/>
              <a:t>와 예전 </a:t>
            </a:r>
            <a:r>
              <a:rPr lang="en-US" altLang="ko-KR" sz="2000"/>
              <a:t>C</a:t>
            </a:r>
            <a:r>
              <a:rPr lang="ko-KR" altLang="en-US" sz="2000"/>
              <a:t>와의 차이점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sz="1800"/>
              <a:t>표준 이전 </a:t>
            </a:r>
            <a:r>
              <a:rPr lang="en-US" altLang="ko-KR" sz="1800"/>
              <a:t>C</a:t>
            </a:r>
            <a:r>
              <a:rPr lang="ko-KR" altLang="en-US" sz="1800"/>
              <a:t>에서는 다음과 같이 별도의 블록으로 작성함</a:t>
            </a:r>
            <a:endParaRPr lang="en-US" altLang="ko-KR" sz="180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{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    </a:t>
            </a: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600">
                <a:latin typeface="Lucida Console" panose="020B0609040504020204" pitchFamily="49" charset="0"/>
              </a:rPr>
              <a:t> i = 0;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    </a:t>
            </a:r>
            <a:r>
              <a:rPr lang="en-US" altLang="ko-KR" sz="1600">
                <a:solidFill>
                  <a:srgbClr val="0000FF"/>
                </a:solidFill>
                <a:latin typeface="Lucida Console" panose="020B0609040504020204" pitchFamily="49" charset="0"/>
              </a:rPr>
              <a:t>for</a:t>
            </a:r>
            <a:r>
              <a:rPr lang="en-US" altLang="ko-KR" sz="1600">
                <a:latin typeface="Lucida Console" panose="020B0609040504020204" pitchFamily="49" charset="0"/>
              </a:rPr>
              <a:t> (i = 0; i &lt; N; ++i) {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        ... a[i] ...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    }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}</a:t>
            </a:r>
          </a:p>
        </p:txBody>
      </p:sp>
      <p:pic>
        <p:nvPicPr>
          <p:cNvPr id="1843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781300"/>
            <a:ext cx="39592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11">
      <a:dk1>
        <a:srgbClr val="000000"/>
      </a:dk1>
      <a:lt1>
        <a:srgbClr val="FFF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7F5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  <a:cs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7F5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  <a:cs typeface="Tahoma" panose="020B0604030504040204" pitchFamily="34" charset="0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21E24A-D049-4487-8670-FC008B2A857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14fbc630-f9ee-44d0-8c96-893ff621d6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A571A0B-A109-4E25-9E87-E3845DBC4E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2743A6-C19C-4258-99D0-C3016D5F50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272</TotalTime>
  <Words>1522</Words>
  <Application>Microsoft Office PowerPoint</Application>
  <PresentationFormat>화면 슬라이드 쇼(4:3)</PresentationFormat>
  <Paragraphs>274</Paragraphs>
  <Slides>48</Slides>
  <Notes>27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58" baseType="lpstr">
      <vt:lpstr>MyriadPro-Semibold</vt:lpstr>
      <vt:lpstr>YDVYGOStd145</vt:lpstr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09  배열 </vt:lpstr>
      <vt:lpstr>이 장의 내용 </vt:lpstr>
      <vt:lpstr>9.1  배열 선언</vt:lpstr>
      <vt:lpstr>이상한 요구사항</vt:lpstr>
      <vt:lpstr>프로그램 9.1 revPrint.c</vt:lpstr>
      <vt:lpstr>배열 선언</vt:lpstr>
      <vt:lpstr>PowerPoint 프레젠테이션</vt:lpstr>
      <vt:lpstr> for 루프를 이용한 배열 원소 훑어보기</vt:lpstr>
      <vt:lpstr> for 루프를 이용한 배열 원소 훑어보기</vt:lpstr>
      <vt:lpstr>PowerPoint 프레젠테이션</vt:lpstr>
      <vt:lpstr>PowerPoint 프레젠테이션</vt:lpstr>
      <vt:lpstr>9.2  배열 초기화</vt:lpstr>
      <vt:lpstr>배열 초기화</vt:lpstr>
      <vt:lpstr>배열 초기화</vt:lpstr>
      <vt:lpstr>PowerPoint 프레젠테이션</vt:lpstr>
      <vt:lpstr>PowerPoint 프레젠테이션</vt:lpstr>
      <vt:lpstr>9.3  배열 인수 전달</vt:lpstr>
      <vt:lpstr>배열 이름의 비밀</vt:lpstr>
      <vt:lpstr>PowerPoint 프레젠테이션</vt:lpstr>
      <vt:lpstr>배열 인수 전달</vt:lpstr>
      <vt:lpstr>PowerPoint 프레젠테이션</vt:lpstr>
      <vt:lpstr>배열 길이 전달</vt:lpstr>
      <vt:lpstr>PowerPoint 프레젠테이션</vt:lpstr>
      <vt:lpstr>PowerPoint 프레젠테이션</vt:lpstr>
      <vt:lpstr>배열 인수를 통한 배열원소 변경</vt:lpstr>
      <vt:lpstr>PowerPoint 프레젠테이션</vt:lpstr>
      <vt:lpstr>PowerPoint 프레젠테이션</vt:lpstr>
      <vt:lpstr>9.4  2차원 배열</vt:lpstr>
      <vt:lpstr>다차원 배열</vt:lpstr>
      <vt:lpstr>2차원 배열과 중첩 for 루프</vt:lpstr>
      <vt:lpstr>PowerPoint 프레젠테이션</vt:lpstr>
      <vt:lpstr>PowerPoint 프레젠테이션</vt:lpstr>
      <vt:lpstr>2차원 배열 활용 예</vt:lpstr>
      <vt:lpstr>PowerPoint 프레젠테이션</vt:lpstr>
      <vt:lpstr>PowerPoint 프레젠테이션</vt:lpstr>
      <vt:lpstr>PowerPoint 프레젠테이션</vt:lpstr>
      <vt:lpstr>PowerPoint 프레젠테이션</vt:lpstr>
      <vt:lpstr>9.5 재미있는 몇 가지 이야기</vt:lpstr>
      <vt:lpstr>실행 중 printf의 출력 폭 지정</vt:lpstr>
      <vt:lpstr>C에 2차원 배열은 없다?</vt:lpstr>
      <vt:lpstr>배열 원소 초기 값이 모자랄 때…</vt:lpstr>
      <vt:lpstr>Key Point</vt:lpstr>
      <vt:lpstr>Key Point 1</vt:lpstr>
      <vt:lpstr>Key Point 2</vt:lpstr>
      <vt:lpstr>프로그래밍 실습</vt:lpstr>
      <vt:lpstr>▶ 프로그래밍 실습 1 </vt:lpstr>
      <vt:lpstr>▶ 프로그래밍 실습 2</vt:lpstr>
    </vt:vector>
  </TitlesOfParts>
  <Company>부산대학교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09 배열</dc:title>
  <dc:creator>우균</dc:creator>
  <cp:lastModifiedBy>인피니티북스 편집부</cp:lastModifiedBy>
  <cp:revision>226</cp:revision>
  <cp:lastPrinted>1995-10-08T01:49:42Z</cp:lastPrinted>
  <dcterms:created xsi:type="dcterms:W3CDTF">1995-11-01T10:23:08Z</dcterms:created>
  <dcterms:modified xsi:type="dcterms:W3CDTF">2020-09-21T00:56:37Z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