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7" r:id="rId4"/>
  </p:sldMasterIdLst>
  <p:notesMasterIdLst>
    <p:notesMasterId r:id="rId64"/>
  </p:notesMasterIdLst>
  <p:handoutMasterIdLst>
    <p:handoutMasterId r:id="rId65"/>
  </p:handoutMasterIdLst>
  <p:sldIdLst>
    <p:sldId id="403" r:id="rId5"/>
    <p:sldId id="291" r:id="rId6"/>
    <p:sldId id="356" r:id="rId7"/>
    <p:sldId id="391" r:id="rId8"/>
    <p:sldId id="352" r:id="rId9"/>
    <p:sldId id="392" r:id="rId10"/>
    <p:sldId id="354" r:id="rId11"/>
    <p:sldId id="355" r:id="rId12"/>
    <p:sldId id="360" r:id="rId13"/>
    <p:sldId id="358" r:id="rId14"/>
    <p:sldId id="361" r:id="rId15"/>
    <p:sldId id="362" r:id="rId16"/>
    <p:sldId id="404" r:id="rId17"/>
    <p:sldId id="405" r:id="rId18"/>
    <p:sldId id="364" r:id="rId19"/>
    <p:sldId id="398" r:id="rId20"/>
    <p:sldId id="407" r:id="rId21"/>
    <p:sldId id="406" r:id="rId22"/>
    <p:sldId id="366" r:id="rId23"/>
    <p:sldId id="408" r:id="rId24"/>
    <p:sldId id="393" r:id="rId25"/>
    <p:sldId id="367" r:id="rId26"/>
    <p:sldId id="410" r:id="rId27"/>
    <p:sldId id="411" r:id="rId28"/>
    <p:sldId id="368" r:id="rId29"/>
    <p:sldId id="369" r:id="rId30"/>
    <p:sldId id="412" r:id="rId31"/>
    <p:sldId id="374" r:id="rId32"/>
    <p:sldId id="371" r:id="rId33"/>
    <p:sldId id="394" r:id="rId34"/>
    <p:sldId id="375" r:id="rId35"/>
    <p:sldId id="400" r:id="rId36"/>
    <p:sldId id="415" r:id="rId37"/>
    <p:sldId id="416" r:id="rId38"/>
    <p:sldId id="413" r:id="rId39"/>
    <p:sldId id="395" r:id="rId40"/>
    <p:sldId id="378" r:id="rId41"/>
    <p:sldId id="379" r:id="rId42"/>
    <p:sldId id="401" r:id="rId43"/>
    <p:sldId id="417" r:id="rId44"/>
    <p:sldId id="418" r:id="rId45"/>
    <p:sldId id="419" r:id="rId46"/>
    <p:sldId id="421" r:id="rId47"/>
    <p:sldId id="422" r:id="rId48"/>
    <p:sldId id="423" r:id="rId49"/>
    <p:sldId id="427" r:id="rId50"/>
    <p:sldId id="428" r:id="rId51"/>
    <p:sldId id="424" r:id="rId52"/>
    <p:sldId id="425" r:id="rId53"/>
    <p:sldId id="429" r:id="rId54"/>
    <p:sldId id="430" r:id="rId55"/>
    <p:sldId id="431" r:id="rId56"/>
    <p:sldId id="432" r:id="rId57"/>
    <p:sldId id="433" r:id="rId58"/>
    <p:sldId id="397" r:id="rId59"/>
    <p:sldId id="390" r:id="rId60"/>
    <p:sldId id="396" r:id="rId61"/>
    <p:sldId id="386" r:id="rId62"/>
    <p:sldId id="387" r:id="rId6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sz="14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sz="14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sz="14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sz="1400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5">
          <p15:clr>
            <a:srgbClr val="A4A3A4"/>
          </p15:clr>
        </p15:guide>
        <p15:guide id="2" pos="14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33FF"/>
    <a:srgbClr val="FF00FF"/>
    <a:srgbClr val="CC3300"/>
    <a:srgbClr val="FF6600"/>
    <a:srgbClr val="990000"/>
    <a:srgbClr val="FFFF00"/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 autoAdjust="0"/>
  </p:normalViewPr>
  <p:slideViewPr>
    <p:cSldViewPr>
      <p:cViewPr varScale="1">
        <p:scale>
          <a:sx n="114" d="100"/>
          <a:sy n="114" d="100"/>
        </p:scale>
        <p:origin x="1524" y="96"/>
      </p:cViewPr>
      <p:guideLst>
        <p:guide orient="horz" pos="2285"/>
        <p:guide pos="144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69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30.xml"/><Relationship Id="rId13" Type="http://schemas.openxmlformats.org/officeDocument/2006/relationships/slide" Target="slides/slide55.xml"/><Relationship Id="rId3" Type="http://schemas.openxmlformats.org/officeDocument/2006/relationships/slide" Target="slides/slide6.xml"/><Relationship Id="rId7" Type="http://schemas.openxmlformats.org/officeDocument/2006/relationships/slide" Target="slides/slide26.xml"/><Relationship Id="rId12" Type="http://schemas.openxmlformats.org/officeDocument/2006/relationships/slide" Target="slides/slide50.xml"/><Relationship Id="rId2" Type="http://schemas.openxmlformats.org/officeDocument/2006/relationships/slide" Target="slides/slide4.xml"/><Relationship Id="rId1" Type="http://schemas.openxmlformats.org/officeDocument/2006/relationships/slide" Target="slides/slide2.xml"/><Relationship Id="rId6" Type="http://schemas.openxmlformats.org/officeDocument/2006/relationships/slide" Target="slides/slide21.xml"/><Relationship Id="rId11" Type="http://schemas.openxmlformats.org/officeDocument/2006/relationships/slide" Target="slides/slide42.xml"/><Relationship Id="rId5" Type="http://schemas.openxmlformats.org/officeDocument/2006/relationships/slide" Target="slides/slide17.xml"/><Relationship Id="rId10" Type="http://schemas.openxmlformats.org/officeDocument/2006/relationships/slide" Target="slides/slide38.xml"/><Relationship Id="rId4" Type="http://schemas.openxmlformats.org/officeDocument/2006/relationships/slide" Target="slides/slide12.xml"/><Relationship Id="rId9" Type="http://schemas.openxmlformats.org/officeDocument/2006/relationships/slide" Target="slides/slide36.xml"/><Relationship Id="rId14" Type="http://schemas.openxmlformats.org/officeDocument/2006/relationships/slide" Target="slides/slide5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1F86E5E-7C94-4AF7-9F92-CA51B9AD1AC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 noProof="0"/>
              <a:t>마스터 문자열 유형 편집</a:t>
            </a:r>
          </a:p>
          <a:p>
            <a:pPr lvl="1"/>
            <a:r>
              <a:rPr lang="ko-KR" altLang="ko-KR" noProof="0"/>
              <a:t>둘째 수준</a:t>
            </a:r>
          </a:p>
          <a:p>
            <a:pPr lvl="2"/>
            <a:r>
              <a:rPr lang="ko-KR" altLang="ko-KR" noProof="0"/>
              <a:t>셋째 수준</a:t>
            </a:r>
          </a:p>
          <a:p>
            <a:pPr lvl="3"/>
            <a:r>
              <a:rPr lang="ko-KR" altLang="ko-KR" noProof="0"/>
              <a:t>넷째 수준</a:t>
            </a:r>
          </a:p>
          <a:p>
            <a:pPr lvl="4"/>
            <a:r>
              <a:rPr lang="ko-KR" altLang="ko-KR" noProof="0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A860778-27ED-4866-979E-797048681BE9}" type="slidenum">
              <a:rPr lang="ko-KR" altLang="ko-KR"/>
              <a:pPr>
                <a:defRPr/>
              </a:pPr>
              <a:t>‹#›</a:t>
            </a:fld>
            <a:endParaRPr lang="ko-KR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1CA7F30-7EC3-4315-B1CE-6286B9985FA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89E6999-15D8-4586-B298-CE8554EDEF21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FFBEE9D-986C-4FBB-9C40-FBA7B99BC9B6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E6DF547-DFBD-4172-A5F1-BFB6163BBDB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1228E2-183E-4FC2-92BE-5316F5EDFDDB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18DA5AB-3B0A-4AF8-9402-F888DE689566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5250F11-4F45-4F12-851A-DD36ACA8E3AE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12BE880-1E35-4AF8-B0C2-80A33659275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D00E35D-F9E1-4395-A5CA-23C5CA4A7AFE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17D863EA-5AE3-462C-9695-13B52D0D290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344B8B2-BD3B-48CA-8B8C-A10304716FDB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8EBE2AE-B5B0-4974-A51C-EAD97DAE16C7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DC489E3-CB88-42AE-BE2D-61F469D74DDB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A343CB8-8B33-458F-A1D6-6E8A9F8421D4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241A5CA0-ABD1-48EC-BD77-E21382474DD7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D71FC7F-D5F9-439B-AA0D-CD992B323399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249A64D-B7B8-4F1C-BD02-B136E72208C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42122309-749A-4394-90C9-252E6915704A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6C4982-6F11-435E-B343-8D0E63CE937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1773856B-B81C-45E2-A39F-8D0B2794558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797B497-A9EE-4A05-98CB-4E4177FBEF3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B8D958D-697C-44B8-AA25-F0568163AC9A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CDA77F2-D1C7-495F-A917-DE44CADC349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E1711FE-2A16-4E01-AC1D-31BDF503F77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9CC5D65-6249-4DE1-AC4E-867263A1B51C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F877BD2-74CE-451E-9F47-5ED987AA9AAA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03003D0-AB63-4F64-BB90-A1C33DD4E2F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064F222-F416-4F5A-909A-A0B8AC745F37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0820CD8-9F63-4C12-A2F0-FBE5832120A6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121C1E1-C81F-4ED8-909F-4DB1244AE240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09C7AEE-0A0B-4B82-9D18-D4F2D0CC3E20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7B2A372-6F12-4953-91C9-7896062C425A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7894FD0-8E82-43BA-AEDA-FCD40481A4C4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E25B35E-664D-49BF-86FC-9A0C8C39816C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1B155DE0-31BB-4BFD-B67C-E70514D90B0E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374D792-D81A-4997-A5E5-8E9567671CA6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FFC4CF6-62B1-4BC1-B2E6-8DFFC4EC5E8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BB7695A-D7E3-41D5-BFCF-CBF8AAE1117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FC2168F-30AD-4676-AA33-77B06643D445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41"/>
          <p:cNvSpPr>
            <a:spLocks noChangeArrowheads="1"/>
          </p:cNvSpPr>
          <p:nvPr/>
        </p:nvSpPr>
        <p:spPr bwMode="auto">
          <a:xfrm>
            <a:off x="0" y="1747838"/>
            <a:ext cx="582613" cy="6334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ahoma" panose="020B0604030504040204" pitchFamily="34" charset="0"/>
            </a:endParaRPr>
          </a:p>
        </p:txBody>
      </p:sp>
      <p:grpSp>
        <p:nvGrpSpPr>
          <p:cNvPr id="5" name="Group 1047"/>
          <p:cNvGrpSpPr>
            <a:grpSpLocks/>
          </p:cNvGrpSpPr>
          <p:nvPr/>
        </p:nvGrpSpPr>
        <p:grpSpPr bwMode="auto">
          <a:xfrm>
            <a:off x="0" y="-160338"/>
            <a:ext cx="3505200" cy="6858001"/>
            <a:chOff x="0" y="0"/>
            <a:chExt cx="2208" cy="4320"/>
          </a:xfrm>
        </p:grpSpPr>
        <p:sp>
          <p:nvSpPr>
            <p:cNvPr id="6" name="Rectangle 1048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7" name="Group 1052"/>
            <p:cNvGrpSpPr>
              <a:grpSpLocks/>
            </p:cNvGrpSpPr>
            <p:nvPr userDrawn="1"/>
          </p:nvGrpSpPr>
          <p:grpSpPr bwMode="auto">
            <a:xfrm>
              <a:off x="0" y="296"/>
              <a:ext cx="1445" cy="1989"/>
              <a:chOff x="361" y="672"/>
              <a:chExt cx="1445" cy="1989"/>
            </a:xfrm>
          </p:grpSpPr>
          <p:sp>
            <p:nvSpPr>
              <p:cNvPr id="8" name="Rectangle 1053"/>
              <p:cNvSpPr>
                <a:spLocks noChangeArrowheads="1"/>
              </p:cNvSpPr>
              <p:nvPr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9" name="Rectangle 1054"/>
              <p:cNvSpPr>
                <a:spLocks noChangeArrowheads="1"/>
              </p:cNvSpPr>
              <p:nvPr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0" name="Rectangle 1055"/>
              <p:cNvSpPr>
                <a:spLocks noChangeArrowheads="1"/>
              </p:cNvSpPr>
              <p:nvPr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1" name="Rectangle 1056"/>
              <p:cNvSpPr>
                <a:spLocks noChangeArrowheads="1"/>
              </p:cNvSpPr>
              <p:nvPr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2" name="Rectangle 1057"/>
              <p:cNvSpPr>
                <a:spLocks noChangeArrowheads="1"/>
              </p:cNvSpPr>
              <p:nvPr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3" name="Rectangle 1058"/>
              <p:cNvSpPr>
                <a:spLocks noChangeArrowheads="1"/>
              </p:cNvSpPr>
              <p:nvPr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4" name="Rectangle 1059"/>
              <p:cNvSpPr>
                <a:spLocks noChangeArrowheads="1"/>
              </p:cNvSpPr>
              <p:nvPr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5" name="Rectangle 1060"/>
              <p:cNvSpPr>
                <a:spLocks noChangeArrowheads="1"/>
              </p:cNvSpPr>
              <p:nvPr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</p:grpSp>
      </p:grpSp>
      <p:grpSp>
        <p:nvGrpSpPr>
          <p:cNvPr id="16" name="Group 1062"/>
          <p:cNvGrpSpPr>
            <a:grpSpLocks/>
          </p:cNvGrpSpPr>
          <p:nvPr userDrawn="1"/>
        </p:nvGrpSpPr>
        <p:grpSpPr bwMode="auto">
          <a:xfrm>
            <a:off x="0" y="120650"/>
            <a:ext cx="9144000" cy="6858000"/>
            <a:chOff x="0" y="0"/>
            <a:chExt cx="5760" cy="4320"/>
          </a:xfrm>
        </p:grpSpPr>
        <p:sp>
          <p:nvSpPr>
            <p:cNvPr id="17" name="Rectangle 106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18" name="Group 1064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19" name="Rectangle 1065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400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20" name="Group 1066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21" name="Group 1067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23" name="Rectangle 1068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4" name="Rectangle 106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5" name="Rectangle 107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6" name="Rectangle 107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7" name="Rectangle 1072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8" name="Rectangle 1073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9" name="Rectangle 107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0" name="Rectangle 1075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400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22" name="Rectangle 1076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 sz="14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 sz="14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 sz="14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 sz="14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 sz="14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400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>
                    <a:latin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323605" name="Rectangle 1045"/>
          <p:cNvSpPr>
            <a:spLocks noGrp="1" noChangeArrowheads="1"/>
          </p:cNvSpPr>
          <p:nvPr>
            <p:ph type="ctrTitle"/>
          </p:nvPr>
        </p:nvSpPr>
        <p:spPr>
          <a:xfrm>
            <a:off x="1769285" y="1871197"/>
            <a:ext cx="7227887" cy="1727200"/>
          </a:xfrm>
        </p:spPr>
        <p:txBody>
          <a:bodyPr/>
          <a:lstStyle>
            <a:lvl1pPr>
              <a:defRPr sz="46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/>
              <a:t>마스터 제목 스타일 편집</a:t>
            </a:r>
          </a:p>
        </p:txBody>
      </p:sp>
      <p:sp>
        <p:nvSpPr>
          <p:cNvPr id="323606" name="Rectangle 1046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005263"/>
            <a:ext cx="6019800" cy="2014537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/>
              <a:t>마스터 부제목 스타일 편집</a:t>
            </a:r>
          </a:p>
        </p:txBody>
      </p:sp>
      <p:sp>
        <p:nvSpPr>
          <p:cNvPr id="31" name="Rectangle 104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32" name="Rectangle 104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3" name="Rectangle 104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0ABE2101-F8E9-401A-B8EC-00201CA6A7B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1635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22302-E54D-4998-8E18-C5388487AD5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90144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9769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9769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D77D6-5D53-4B35-9E24-538F0001C6D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18946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5F192-F5B4-4827-BBF9-3249D840DEA1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16243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D2386-1884-48EB-A946-C81E8C100FC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0619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9CCD3-64F6-4344-BE96-54CD4936C6D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5667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4347E-15B6-49B2-8088-42807FD126CE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7962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8FDAD-FF6F-4F1A-9740-36DAF1CAE2A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33691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751A2-E9D0-44DF-8CE6-A3C03DD48C43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93849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E45D1-718D-46BD-8BF0-409A1C1D481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02639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7E506-34F2-44F9-BDEC-935F439A3CA4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3197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kumimoji="0" sz="1200">
                <a:latin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latin typeface="굴림" panose="020B0600000101010101" pitchFamily="50" charset="-127"/>
              </a:defRPr>
            </a:lvl1pPr>
          </a:lstStyle>
          <a:p>
            <a:pPr>
              <a:defRPr/>
            </a:pPr>
            <a:fld id="{16D6E33D-4815-4D85-931B-2B48864EA2EC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285750" cy="533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4213" y="134938"/>
            <a:ext cx="8459787" cy="6985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09575" y="134938"/>
            <a:ext cx="138113" cy="14128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7688" y="0"/>
            <a:ext cx="139700" cy="1381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180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547688" y="134938"/>
            <a:ext cx="139700" cy="1412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74638" y="274638"/>
            <a:ext cx="136525" cy="13811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1763" y="136525"/>
            <a:ext cx="141287" cy="1381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09575" y="271463"/>
            <a:ext cx="138113" cy="13811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74638" y="4095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22575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0" sz="1200">
                <a:latin typeface="+mn-ea"/>
              </a:defRPr>
            </a:lvl1pPr>
          </a:lstStyle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hf hdr="0" ftr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pitchFamily="50" charset="-127"/>
          <a:cs typeface="Tahoma" pitchFamily="34" charset="0"/>
        </a:defRPr>
      </a:lvl9pPr>
    </p:titleStyle>
    <p:bodyStyle>
      <a:lvl1pPr marL="342900" indent="-342900" algn="l" rtl="0" eaLnBrk="0" fontAlgn="base" latinLnBrk="1" hangingPunct="0">
        <a:spcBef>
          <a:spcPct val="5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D7EB360-66DD-468D-AF31-E5ECEB54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70" y="20950"/>
            <a:ext cx="4917659" cy="4464496"/>
          </a:xfrm>
          <a:prstGeom prst="rect">
            <a:avLst/>
          </a:prstGeom>
        </p:spPr>
      </p:pic>
      <p:pic>
        <p:nvPicPr>
          <p:cNvPr id="7" name="그림 6" descr="표지판, 그리기이(가) 표시된 사진&#10;&#10;자동 생성된 설명">
            <a:extLst>
              <a:ext uri="{FF2B5EF4-FFF2-40B4-BE49-F238E27FC236}">
                <a16:creationId xmlns:a16="http://schemas.microsoft.com/office/drawing/2014/main" id="{F9E2F7D4-6BD9-4F28-BCE5-4729574EB2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155" y="6124655"/>
            <a:ext cx="1870846" cy="639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1710EB-7F6E-47E1-99ED-93D6A79F3044}"/>
              </a:ext>
            </a:extLst>
          </p:cNvPr>
          <p:cNvSpPr txBox="1"/>
          <p:nvPr/>
        </p:nvSpPr>
        <p:spPr>
          <a:xfrm>
            <a:off x="739665" y="4508828"/>
            <a:ext cx="736291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본 강의자료는 교수님의 원활한 강의를 돕기 위해</a:t>
            </a:r>
            <a:r>
              <a:rPr lang="en-US" altLang="ko-KR" sz="1100" dirty="0"/>
              <a:t> </a:t>
            </a:r>
            <a:r>
              <a:rPr lang="ko-KR" altLang="en-US" sz="1100" dirty="0"/>
              <a:t>출판사와 저자의 노력으로 만들어진 보조 자료입니다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강의자료는 교재의 핵심적인 내용만 담고 있어</a:t>
            </a:r>
            <a:r>
              <a:rPr lang="en-US" altLang="ko-KR" sz="1100" dirty="0"/>
              <a:t> </a:t>
            </a:r>
            <a:r>
              <a:rPr lang="ko-KR" altLang="en-US" sz="1100" dirty="0"/>
              <a:t>교재와 함께 사용할 때 학습에 더 큰 시너지 효과를 얻을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특히 본문 예제</a:t>
            </a:r>
            <a:r>
              <a:rPr lang="en-US" altLang="ko-KR" sz="1100" dirty="0"/>
              <a:t>, </a:t>
            </a:r>
            <a:r>
              <a:rPr lang="ko-KR" altLang="en-US" sz="1100" dirty="0"/>
              <a:t>연습문제 등을 각종 시험에 활용한다면</a:t>
            </a:r>
            <a:r>
              <a:rPr lang="en-US" altLang="ko-KR" sz="1100" dirty="0"/>
              <a:t> </a:t>
            </a:r>
            <a:r>
              <a:rPr lang="ko-KR" altLang="en-US" sz="1100" dirty="0"/>
              <a:t>학생들의 학업 성취도 향상에 큰 도움이 될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교수님의 알찬 강의는 새로운 콘텐츠 개발과 출판 문화 발전에 큰 힘이 되고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/>
              <a:t>   감사합니다</a:t>
            </a:r>
            <a:r>
              <a:rPr lang="en-US" altLang="ko-KR" sz="1100" dirty="0"/>
              <a:t>.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2701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855D1B1-7828-4B3A-8263-23F7D863009E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8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변수의 초기화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686800" cy="4824413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/>
              <a:t>변수를 선언하면서 그 초기값을 정할 수도 있다</a:t>
            </a:r>
          </a:p>
          <a:p>
            <a:pPr eaLnBrk="1" hangingPunct="1">
              <a:defRPr/>
            </a:pPr>
            <a:r>
              <a:rPr lang="ko-KR" altLang="en-US" dirty="0"/>
              <a:t>변수 초기화는 반드시 해야 하는 것은 아니고 선택사항</a:t>
            </a:r>
            <a:endParaRPr lang="en-US" altLang="ko-KR" dirty="0"/>
          </a:p>
          <a:p>
            <a:pPr eaLnBrk="1" hangingPunct="1">
              <a:defRPr/>
            </a:pPr>
            <a:r>
              <a:rPr lang="ko-KR" altLang="en-US" dirty="0"/>
              <a:t>변수 초기화 예</a:t>
            </a:r>
            <a:endParaRPr lang="en-US" altLang="ko-KR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>
                <a:solidFill>
                  <a:srgbClr val="3333FF"/>
                </a:solidFill>
              </a:rPr>
              <a:t>char</a:t>
            </a:r>
            <a:r>
              <a:rPr lang="en-US" altLang="ko-KR" dirty="0"/>
              <a:t> c = 'A';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 err="1">
                <a:solidFill>
                  <a:srgbClr val="3333FF"/>
                </a:solidFill>
              </a:rPr>
              <a:t>int</a:t>
            </a:r>
            <a:r>
              <a:rPr lang="en-US" altLang="ko-KR" dirty="0"/>
              <a:t> score = 0;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>
                <a:solidFill>
                  <a:srgbClr val="3333FF"/>
                </a:solidFill>
              </a:rPr>
              <a:t>float</a:t>
            </a:r>
            <a:r>
              <a:rPr lang="en-US" altLang="ko-KR" dirty="0"/>
              <a:t> rate = 1069.50; 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 err="1">
                <a:solidFill>
                  <a:srgbClr val="3333FF"/>
                </a:solidFill>
              </a:rPr>
              <a:t>int</a:t>
            </a:r>
            <a:r>
              <a:rPr lang="en-US" altLang="ko-KR" dirty="0"/>
              <a:t> sum = 0, a, b;	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ko-KR" alt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86B83D1-4D5C-43B2-84DA-EC281C4B470D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8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대입문을 이용한 변수 값 변경 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 err="1"/>
              <a:t>대입문</a:t>
            </a:r>
            <a:r>
              <a:rPr lang="en-US" altLang="ko-KR" dirty="0"/>
              <a:t>(assignment statement)</a:t>
            </a:r>
            <a:r>
              <a:rPr lang="ko-KR" altLang="en-US" dirty="0"/>
              <a:t> </a:t>
            </a:r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endParaRPr lang="en-US" altLang="ko-KR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ko-KR" altLang="en-US" dirty="0" err="1"/>
              <a:t>변수이름</a:t>
            </a:r>
            <a:r>
              <a:rPr lang="ko-KR" altLang="en-US" dirty="0"/>
              <a:t> </a:t>
            </a:r>
            <a:r>
              <a:rPr lang="en-US" altLang="ko-KR" dirty="0"/>
              <a:t>= </a:t>
            </a:r>
            <a:r>
              <a:rPr lang="ko-KR" altLang="en-US" dirty="0"/>
              <a:t>수식</a:t>
            </a:r>
            <a:r>
              <a:rPr lang="en-US" altLang="ko-KR" dirty="0"/>
              <a:t>;</a:t>
            </a:r>
            <a:endParaRPr lang="en-US" altLang="ko-KR" dirty="0">
              <a:solidFill>
                <a:srgbClr val="FF6600"/>
              </a:solidFill>
            </a:endParaRPr>
          </a:p>
          <a:p>
            <a:pPr lvl="1" eaLnBrk="1" hangingPunct="1">
              <a:defRPr/>
            </a:pPr>
            <a:endParaRPr lang="en-US" altLang="ko-KR" dirty="0"/>
          </a:p>
          <a:p>
            <a:pPr lvl="1" eaLnBrk="1" hangingPunct="1">
              <a:defRPr/>
            </a:pPr>
            <a:endParaRPr lang="en-US" altLang="ko-KR" dirty="0"/>
          </a:p>
          <a:p>
            <a:pPr lvl="1" eaLnBrk="1" hangingPunct="1">
              <a:defRPr/>
            </a:pPr>
            <a:endParaRPr lang="en-US" altLang="ko-KR" dirty="0"/>
          </a:p>
          <a:p>
            <a:pPr lvl="1" eaLnBrk="1" hangingPunct="1">
              <a:defRPr/>
            </a:pPr>
            <a:endParaRPr lang="en-US" altLang="ko-KR" dirty="0"/>
          </a:p>
          <a:p>
            <a:pPr lvl="1" eaLnBrk="1" hangingPunct="1">
              <a:defRPr/>
            </a:pPr>
            <a:endParaRPr lang="en-US" altLang="ko-KR" dirty="0"/>
          </a:p>
          <a:p>
            <a:pPr lvl="1" eaLnBrk="1" hangingPunct="1">
              <a:defRPr/>
            </a:pPr>
            <a:r>
              <a:rPr lang="ko-KR" altLang="en-US" dirty="0">
                <a:solidFill>
                  <a:srgbClr val="FF6600"/>
                </a:solidFill>
              </a:rPr>
              <a:t>변수에 새로운 값을 저장함으로써 기존 값을 변경한다</a:t>
            </a:r>
            <a:r>
              <a:rPr lang="en-US" altLang="ko-KR" dirty="0">
                <a:solidFill>
                  <a:srgbClr val="FF6600"/>
                </a:solidFill>
              </a:rPr>
              <a:t>.</a:t>
            </a:r>
            <a:endParaRPr lang="en-US" altLang="ko-KR" dirty="0"/>
          </a:p>
          <a:p>
            <a:pPr lvl="1" eaLnBrk="1" hangingPunct="1">
              <a:defRPr/>
            </a:pPr>
            <a:r>
              <a:rPr lang="ko-KR" altLang="en-US" dirty="0"/>
              <a:t>대입 연산자</a:t>
            </a:r>
            <a:r>
              <a:rPr lang="en-US" altLang="ko-KR" dirty="0"/>
              <a:t>(=)</a:t>
            </a:r>
            <a:r>
              <a:rPr lang="ko-KR" altLang="en-US" dirty="0"/>
              <a:t>의 오른쪽 식이 계산되고</a:t>
            </a:r>
            <a:r>
              <a:rPr lang="en-US" altLang="ko-KR" dirty="0"/>
              <a:t>, </a:t>
            </a:r>
            <a:r>
              <a:rPr lang="ko-KR" altLang="en-US" dirty="0"/>
              <a:t>그 결과 값이 왼쪽 변수에 저장된다</a:t>
            </a:r>
            <a:r>
              <a:rPr lang="en-US" altLang="ko-KR" dirty="0"/>
              <a:t>.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		</a:t>
            </a:r>
            <a:r>
              <a:rPr lang="en-US" altLang="ko-KR" sz="2000" dirty="0"/>
              <a:t>score = 70;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ko-KR" altLang="en-US" sz="2000" dirty="0"/>
          </a:p>
        </p:txBody>
      </p:sp>
      <p:pic>
        <p:nvPicPr>
          <p:cNvPr id="23558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820988"/>
            <a:ext cx="4338638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8EB632B-B994-4E2F-A02A-68BE81595F9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pic>
        <p:nvPicPr>
          <p:cNvPr id="25605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3" y="184150"/>
            <a:ext cx="7485062" cy="317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3327400"/>
            <a:ext cx="7505700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그림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75" y="5492750"/>
            <a:ext cx="66865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변수에 수식 값 대입</a:t>
            </a:r>
          </a:p>
        </p:txBody>
      </p:sp>
      <p:sp>
        <p:nvSpPr>
          <p:cNvPr id="2765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예</a:t>
            </a:r>
            <a:endParaRPr lang="en-US" altLang="ko-KR"/>
          </a:p>
          <a:p>
            <a:endParaRPr lang="ko-KR" altLang="en-US"/>
          </a:p>
        </p:txBody>
      </p:sp>
      <p:sp>
        <p:nvSpPr>
          <p:cNvPr id="2765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A383E4E-FD2B-4905-BA7E-2E797280848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pic>
        <p:nvPicPr>
          <p:cNvPr id="27654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1989138"/>
            <a:ext cx="6911975" cy="157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67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867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28FF118-8142-4E46-83F7-78902737B7B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pic>
        <p:nvPicPr>
          <p:cNvPr id="28678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260350"/>
            <a:ext cx="7642225" cy="353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3808413"/>
            <a:ext cx="7453313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78E1480-7994-41DB-A65D-B495C9BBD384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15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변수 값의 증가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507413" cy="4824413"/>
          </a:xfrm>
        </p:spPr>
        <p:txBody>
          <a:bodyPr/>
          <a:lstStyle/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대입문 오른쪽과 왼쪽에 나타난 변수는 다른 의미</a:t>
            </a:r>
            <a:endParaRPr lang="en-US" altLang="ko-KR">
              <a:solidFill>
                <a:srgbClr val="FF6600"/>
              </a:solidFill>
            </a:endParaRPr>
          </a:p>
          <a:p>
            <a:pPr lvl="1" eaLnBrk="1" hangingPunct="1"/>
            <a:r>
              <a:rPr lang="ko-KR" altLang="en-US"/>
              <a:t>대입문 오른쪽 변수는 그 변수로부터 읽어온 값을 의미</a:t>
            </a:r>
          </a:p>
          <a:p>
            <a:pPr lvl="1" eaLnBrk="1" hangingPunct="1"/>
            <a:r>
              <a:rPr lang="ko-KR" altLang="en-US"/>
              <a:t>대입문 왼쪽 변수는 그 변수에 저장</a:t>
            </a:r>
            <a:r>
              <a:rPr lang="en-US" altLang="ko-KR"/>
              <a:t>(</a:t>
            </a:r>
            <a:r>
              <a:rPr lang="ko-KR" altLang="en-US"/>
              <a:t>쓰기</a:t>
            </a:r>
            <a:r>
              <a:rPr lang="en-US" altLang="ko-KR"/>
              <a:t>)</a:t>
            </a:r>
            <a:r>
              <a:rPr lang="ko-KR" altLang="en-US"/>
              <a:t> 의미</a:t>
            </a:r>
          </a:p>
          <a:p>
            <a:pPr eaLnBrk="1" hangingPunct="1"/>
            <a:endParaRPr lang="ko-KR" altLang="en-US"/>
          </a:p>
          <a:p>
            <a:pPr eaLnBrk="1" hangingPunct="1"/>
            <a:endParaRPr lang="ko-KR" altLang="en-US"/>
          </a:p>
          <a:p>
            <a:pPr eaLnBrk="1" hangingPunct="1"/>
            <a:endParaRPr lang="ko-KR" altLang="en-US"/>
          </a:p>
          <a:p>
            <a:pPr eaLnBrk="1" hangingPunct="1"/>
            <a:endParaRPr lang="ko-KR" altLang="en-US">
              <a:solidFill>
                <a:srgbClr val="FF6600"/>
              </a:solidFill>
            </a:endParaRPr>
          </a:p>
          <a:p>
            <a:pPr lvl="4" eaLnBrk="1" hangingPunct="1"/>
            <a:endParaRPr lang="ko-KR" altLang="en-US">
              <a:solidFill>
                <a:srgbClr val="FF6600"/>
              </a:solidFill>
            </a:endParaRPr>
          </a:p>
          <a:p>
            <a:pPr lvl="1" eaLnBrk="1" hangingPunct="1"/>
            <a:r>
              <a:rPr lang="ko-KR" altLang="en-US">
                <a:solidFill>
                  <a:srgbClr val="FF6600"/>
                </a:solidFill>
              </a:rPr>
              <a:t>변수에 접근</a:t>
            </a:r>
            <a:r>
              <a:rPr lang="en-US" altLang="ko-KR">
                <a:solidFill>
                  <a:srgbClr val="FF6600"/>
                </a:solidFill>
              </a:rPr>
              <a:t>(</a:t>
            </a:r>
            <a:r>
              <a:rPr lang="ko-KR" altLang="en-US">
                <a:solidFill>
                  <a:srgbClr val="FF6600"/>
                </a:solidFill>
              </a:rPr>
              <a:t>읽기</a:t>
            </a:r>
            <a:r>
              <a:rPr lang="en-US" altLang="ko-KR">
                <a:solidFill>
                  <a:srgbClr val="FF6600"/>
                </a:solidFill>
              </a:rPr>
              <a:t>)</a:t>
            </a:r>
            <a:r>
              <a:rPr lang="ko-KR" altLang="en-US">
                <a:solidFill>
                  <a:srgbClr val="FF6600"/>
                </a:solidFill>
              </a:rPr>
              <a:t>은 그 값을 변경시키지 않음</a:t>
            </a:r>
            <a:r>
              <a:rPr lang="en-US" altLang="ko-KR">
                <a:solidFill>
                  <a:srgbClr val="FF6600"/>
                </a:solidFill>
              </a:rPr>
              <a:t>.</a:t>
            </a:r>
          </a:p>
          <a:p>
            <a:pPr lvl="1" eaLnBrk="1" hangingPunct="1"/>
            <a:r>
              <a:rPr lang="ko-KR" altLang="en-US">
                <a:solidFill>
                  <a:srgbClr val="FF6600"/>
                </a:solidFill>
              </a:rPr>
              <a:t>변수에 대입</a:t>
            </a:r>
            <a:r>
              <a:rPr lang="en-US" altLang="ko-KR">
                <a:solidFill>
                  <a:srgbClr val="FF6600"/>
                </a:solidFill>
              </a:rPr>
              <a:t>(</a:t>
            </a:r>
            <a:r>
              <a:rPr lang="ko-KR" altLang="en-US">
                <a:solidFill>
                  <a:srgbClr val="FF6600"/>
                </a:solidFill>
              </a:rPr>
              <a:t>쓰기</a:t>
            </a:r>
            <a:r>
              <a:rPr lang="en-US" altLang="ko-KR">
                <a:solidFill>
                  <a:srgbClr val="FF6600"/>
                </a:solidFill>
              </a:rPr>
              <a:t>)</a:t>
            </a:r>
            <a:r>
              <a:rPr lang="ko-KR" altLang="en-US">
                <a:solidFill>
                  <a:srgbClr val="FF6600"/>
                </a:solidFill>
              </a:rPr>
              <a:t>은 이전 데이터를 새로운 데이터로 대체</a:t>
            </a:r>
          </a:p>
          <a:p>
            <a:pPr eaLnBrk="1" hangingPunct="1"/>
            <a:endParaRPr lang="ko-KR" altLang="en-US"/>
          </a:p>
          <a:p>
            <a:pPr eaLnBrk="1" hangingPunct="1"/>
            <a:endParaRPr lang="ko-KR" altLang="en-US"/>
          </a:p>
          <a:p>
            <a:pPr eaLnBrk="1" hangingPunct="1"/>
            <a:endParaRPr lang="ko-KR" altLang="en-US">
              <a:solidFill>
                <a:srgbClr val="FF6600"/>
              </a:solidFill>
            </a:endParaRPr>
          </a:p>
        </p:txBody>
      </p:sp>
      <p:sp>
        <p:nvSpPr>
          <p:cNvPr id="29702" name="Rectangle 12"/>
          <p:cNvSpPr>
            <a:spLocks noChangeArrowheads="1"/>
          </p:cNvSpPr>
          <p:nvPr/>
        </p:nvSpPr>
        <p:spPr bwMode="auto">
          <a:xfrm>
            <a:off x="1187450" y="3209925"/>
            <a:ext cx="1878013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ko-KR" sz="2000">
                <a:latin typeface="Lucida Console" panose="020B0609040504020204" pitchFamily="49" charset="0"/>
              </a:rPr>
              <a:t>x = x + 1; </a:t>
            </a:r>
          </a:p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en-US" altLang="ko-KR" sz="2800">
              <a:latin typeface="Times New Roman" panose="02020603050405020304" pitchFamily="18" charset="0"/>
            </a:endParaRPr>
          </a:p>
        </p:txBody>
      </p:sp>
      <p:pic>
        <p:nvPicPr>
          <p:cNvPr id="29703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8" y="2978150"/>
            <a:ext cx="4176712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3174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3174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EE0CD56-F56D-45C9-9119-BE941D9A16D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pic>
        <p:nvPicPr>
          <p:cNvPr id="31750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9388"/>
            <a:ext cx="6913562" cy="663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025" y="5621338"/>
            <a:ext cx="36099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4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32771" name="Rectangle 104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26978F0-0EF7-469B-8FF2-82A8BF3D38AE}" type="slidenum">
              <a:rPr kumimoji="0" lang="ko-KR" altLang="en-US" sz="12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kumimoji="0" lang="en-US" altLang="ko-KR" sz="1200"/>
          </a:p>
        </p:txBody>
      </p:sp>
      <p:sp>
        <p:nvSpPr>
          <p:cNvPr id="32772" name="Rectangle 2"/>
          <p:cNvSpPr>
            <a:spLocks noChangeArrowheads="1"/>
          </p:cNvSpPr>
          <p:nvPr/>
        </p:nvSpPr>
        <p:spPr bwMode="auto">
          <a:xfrm>
            <a:off x="1916113" y="17399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3.3 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상수</a:t>
            </a: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sz="4600" b="1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B2E1C9B-D00E-4F43-8FC1-A86098E5BB15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상수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상수</a:t>
            </a:r>
            <a:r>
              <a:rPr lang="en-US" altLang="ko-KR"/>
              <a:t>(constant)</a:t>
            </a:r>
          </a:p>
          <a:p>
            <a:pPr lvl="1" eaLnBrk="1" hangingPunct="1"/>
            <a:r>
              <a:rPr lang="ko-KR" altLang="en-US"/>
              <a:t>프로그램이 실행되는 동안 값이 변하지 않는 데이터</a:t>
            </a:r>
          </a:p>
          <a:p>
            <a:pPr lvl="1" eaLnBrk="1" hangingPunct="1"/>
            <a:r>
              <a:rPr lang="ko-KR" altLang="en-US"/>
              <a:t>정수형 상수</a:t>
            </a:r>
            <a:r>
              <a:rPr lang="en-US" altLang="ko-KR"/>
              <a:t>, </a:t>
            </a:r>
            <a:r>
              <a:rPr lang="ko-KR" altLang="en-US"/>
              <a:t>문자형 상수</a:t>
            </a:r>
            <a:r>
              <a:rPr lang="en-US" altLang="ko-KR"/>
              <a:t>, </a:t>
            </a:r>
            <a:r>
              <a:rPr lang="ko-KR" altLang="en-US"/>
              <a:t>부동소수형 상수로 구분할 수 있다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ko-KR" altLang="en-US"/>
              <a:t>리터럴 상수의 예</a:t>
            </a:r>
          </a:p>
          <a:p>
            <a:pPr lvl="2" eaLnBrk="1" hangingPunct="1"/>
            <a:r>
              <a:rPr lang="en-US" altLang="ko-KR"/>
              <a:t>'A', 'x'</a:t>
            </a:r>
            <a:r>
              <a:rPr lang="ko-KR" altLang="en-US"/>
              <a:t>는 문자형 상수</a:t>
            </a:r>
            <a:r>
              <a:rPr lang="en-US" altLang="ko-KR"/>
              <a:t> </a:t>
            </a:r>
          </a:p>
          <a:p>
            <a:pPr lvl="2" eaLnBrk="1" hangingPunct="1"/>
            <a:r>
              <a:rPr lang="en-US" altLang="ko-KR"/>
              <a:t>-10, 0, 55</a:t>
            </a:r>
            <a:r>
              <a:rPr lang="ko-KR" altLang="en-US"/>
              <a:t>는 정수형 상수</a:t>
            </a:r>
          </a:p>
          <a:p>
            <a:pPr lvl="2" eaLnBrk="1" hangingPunct="1"/>
            <a:r>
              <a:rPr lang="en-US" altLang="ko-KR"/>
              <a:t>3.14, 300.25</a:t>
            </a:r>
            <a:r>
              <a:rPr lang="ko-KR" altLang="en-US"/>
              <a:t>는 부동소수형 상수</a:t>
            </a:r>
          </a:p>
          <a:p>
            <a:pPr eaLnBrk="1" hangingPunct="1"/>
            <a:endParaRPr lang="ko-KR" altLang="en-US"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32199B0-4276-4036-8AD5-48F1BE4F1086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기호 상수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b="1"/>
              <a:t>기호 상수</a:t>
            </a:r>
            <a:r>
              <a:rPr lang="en-US" altLang="ko-KR" b="1"/>
              <a:t>(symbolic constant)</a:t>
            </a:r>
            <a:endParaRPr lang="en-US" altLang="ko-KR"/>
          </a:p>
          <a:p>
            <a:pPr lvl="1" eaLnBrk="1" hangingPunct="1"/>
            <a:r>
              <a:rPr lang="ko-KR" altLang="en-US"/>
              <a:t>상수에 이름이 부여되어 있는 것</a:t>
            </a:r>
            <a:r>
              <a:rPr lang="en-US" altLang="ko-KR"/>
              <a:t>.</a:t>
            </a:r>
          </a:p>
          <a:p>
            <a:pPr lvl="1" eaLnBrk="1" hangingPunct="1"/>
            <a:r>
              <a:rPr lang="ko-KR" altLang="en-US">
                <a:solidFill>
                  <a:srgbClr val="FF6600"/>
                </a:solidFill>
              </a:rPr>
              <a:t>기호 상수는 이름이 있으므로 변수와 유사하지만 상수이므로 값을 변경할 수 없다</a:t>
            </a:r>
            <a:r>
              <a:rPr lang="en-US" altLang="ko-KR">
                <a:solidFill>
                  <a:srgbClr val="FF6600"/>
                </a:solidFill>
              </a:rPr>
              <a:t>. </a:t>
            </a:r>
          </a:p>
          <a:p>
            <a:pPr eaLnBrk="1" hangingPunct="1"/>
            <a:r>
              <a:rPr lang="ko-KR" altLang="en-US"/>
              <a:t>기호 상수 정의</a:t>
            </a:r>
            <a:endParaRPr lang="en-US" altLang="ko-KR"/>
          </a:p>
          <a:p>
            <a:pPr lvl="1" eaLnBrk="1" hangingPunct="1"/>
            <a:endParaRPr lang="en-US" altLang="ko-KR"/>
          </a:p>
          <a:p>
            <a:pPr lvl="1" eaLnBrk="1" hangingPunct="1"/>
            <a:endParaRPr lang="en-US" altLang="ko-KR"/>
          </a:p>
          <a:p>
            <a:pPr lvl="1" eaLnBrk="1" hangingPunct="1"/>
            <a:endParaRPr lang="en-US" altLang="ko-KR"/>
          </a:p>
        </p:txBody>
      </p:sp>
      <p:pic>
        <p:nvPicPr>
          <p:cNvPr id="36870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3471863"/>
            <a:ext cx="7553325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4868863"/>
            <a:ext cx="76342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4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5123" name="Rectangle 104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DE6FDDA-8EB9-46BE-BA65-B7CD7775F8D6}" type="slidenum">
              <a:rPr kumimoji="0" lang="ko-KR" altLang="en-US" sz="12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kumimoji="0" lang="en-US" altLang="ko-KR" sz="120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916113" y="17399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Chap 03 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변수와 자료형 </a:t>
            </a:r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3492500" y="4292600"/>
            <a:ext cx="226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>
                <a:latin typeface="Lucida Console" panose="020B0609040504020204" pitchFamily="49" charset="0"/>
              </a:rPr>
              <a:t>©</a:t>
            </a:r>
            <a:r>
              <a:rPr lang="ko-KR" altLang="en-US">
                <a:latin typeface="Lucida Console" panose="020B0609040504020204" pitchFamily="49" charset="0"/>
              </a:rPr>
              <a:t>우균</a:t>
            </a:r>
            <a:r>
              <a:rPr lang="en-US" altLang="ko-KR">
                <a:latin typeface="Lucida Console" panose="020B0609040504020204" pitchFamily="49" charset="0"/>
              </a:rPr>
              <a:t>, </a:t>
            </a:r>
            <a:r>
              <a:rPr lang="ko-KR" altLang="en-US">
                <a:latin typeface="Lucida Console" panose="020B0609040504020204" pitchFamily="49" charset="0"/>
              </a:rPr>
              <a:t>창병모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891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16245BA-30C0-4E9E-8C59-90099B9D57D1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pic>
        <p:nvPicPr>
          <p:cNvPr id="38918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1788"/>
            <a:ext cx="7802562" cy="561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4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39939" name="Rectangle 104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B887837-F64E-49E8-9A4B-C51B822A584F}" type="slidenum">
              <a:rPr kumimoji="0" lang="ko-KR" altLang="en-US" sz="12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kumimoji="0" lang="en-US" altLang="ko-KR" sz="1200"/>
          </a:p>
        </p:txBody>
      </p:sp>
      <p:sp>
        <p:nvSpPr>
          <p:cNvPr id="39940" name="Rectangle 2"/>
          <p:cNvSpPr>
            <a:spLocks noChangeArrowheads="1"/>
          </p:cNvSpPr>
          <p:nvPr/>
        </p:nvSpPr>
        <p:spPr bwMode="auto">
          <a:xfrm>
            <a:off x="1916113" y="17399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3.4 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정수형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DF7615B-D3BA-4ACE-B030-A16CEC7BFF86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0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정수형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정수형</a:t>
            </a:r>
          </a:p>
          <a:p>
            <a:pPr lvl="1" eaLnBrk="1" hangingPunct="1"/>
            <a:r>
              <a:rPr lang="en-US" altLang="ko-KR">
                <a:solidFill>
                  <a:srgbClr val="FF00FF"/>
                </a:solidFill>
              </a:rPr>
              <a:t>char, short, int, long, long</a:t>
            </a:r>
            <a:r>
              <a:rPr lang="ko-KR" altLang="en-US">
                <a:solidFill>
                  <a:srgbClr val="FF00FF"/>
                </a:solidFill>
              </a:rPr>
              <a:t> </a:t>
            </a:r>
            <a:r>
              <a:rPr lang="en-US" altLang="ko-KR">
                <a:solidFill>
                  <a:srgbClr val="FF00FF"/>
                </a:solidFill>
              </a:rPr>
              <a:t>long</a:t>
            </a:r>
            <a:endParaRPr lang="ko-KR" altLang="en-US">
              <a:solidFill>
                <a:srgbClr val="FF00FF"/>
              </a:solidFill>
            </a:endParaRPr>
          </a:p>
        </p:txBody>
      </p:sp>
      <p:sp>
        <p:nvSpPr>
          <p:cNvPr id="41990" name="Rectangle 4"/>
          <p:cNvSpPr>
            <a:spLocks noChangeArrowheads="1"/>
          </p:cNvSpPr>
          <p:nvPr/>
        </p:nvSpPr>
        <p:spPr bwMode="auto">
          <a:xfrm>
            <a:off x="0" y="24463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400">
              <a:latin typeface="Lucida Console" panose="020B0609040504020204" pitchFamily="49" charset="0"/>
            </a:endParaRPr>
          </a:p>
        </p:txBody>
      </p:sp>
      <p:sp>
        <p:nvSpPr>
          <p:cNvPr id="41991" name="Rectangle 175"/>
          <p:cNvSpPr>
            <a:spLocks noChangeArrowheads="1"/>
          </p:cNvSpPr>
          <p:nvPr/>
        </p:nvSpPr>
        <p:spPr bwMode="auto">
          <a:xfrm>
            <a:off x="0" y="4410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>
              <a:latin typeface="Times New Roman" panose="02020603050405020304" pitchFamily="18" charset="0"/>
            </a:endParaRPr>
          </a:p>
        </p:txBody>
      </p:sp>
      <p:pic>
        <p:nvPicPr>
          <p:cNvPr id="4199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2381250"/>
            <a:ext cx="8196263" cy="229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47700" y="4773613"/>
            <a:ext cx="7848600" cy="167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latinLnBrk="1" hangingPunct="0">
              <a:spcBef>
                <a:spcPct val="5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kumimoji="0" lang="ko-KR" altLang="en-US" sz="2000" kern="0" dirty="0" err="1"/>
              <a:t>기억공간</a:t>
            </a:r>
            <a:r>
              <a:rPr kumimoji="0" lang="ko-KR" altLang="en-US" sz="2000" kern="0" dirty="0"/>
              <a:t> 할당</a:t>
            </a:r>
            <a:endParaRPr kumimoji="0" lang="en-US" altLang="ko-KR" sz="2000" kern="0" dirty="0"/>
          </a:p>
          <a:p>
            <a:pPr lvl="1" eaLnBrk="1" hangingPunct="1">
              <a:spcBef>
                <a:spcPct val="0"/>
              </a:spcBef>
              <a:defRPr/>
            </a:pPr>
            <a:r>
              <a:rPr kumimoji="0" lang="ko-KR" altLang="en-US" sz="1800" kern="0" dirty="0"/>
              <a:t>정수형 종류에 따라 해당 변수에 다른 크기로 할당</a:t>
            </a:r>
            <a:endParaRPr kumimoji="0" lang="en-US" altLang="ko-KR" sz="1800" kern="0" dirty="0"/>
          </a:p>
          <a:p>
            <a:pPr lvl="1" eaLnBrk="1" hangingPunct="1">
              <a:spcBef>
                <a:spcPct val="0"/>
              </a:spcBef>
              <a:defRPr/>
            </a:pPr>
            <a:endParaRPr kumimoji="0" lang="ko-KR" altLang="en-US" sz="1200" kern="0" dirty="0"/>
          </a:p>
          <a:p>
            <a:pPr eaLnBrk="1" hangingPunct="1">
              <a:spcBef>
                <a:spcPct val="0"/>
              </a:spcBef>
              <a:defRPr/>
            </a:pPr>
            <a:r>
              <a:rPr kumimoji="0" lang="en-US" altLang="ko-KR" sz="2000" kern="0" dirty="0" err="1"/>
              <a:t>sizeof</a:t>
            </a:r>
            <a:r>
              <a:rPr kumimoji="0" lang="en-US" altLang="ko-KR" sz="2000" kern="0" dirty="0"/>
              <a:t>() </a:t>
            </a:r>
            <a:r>
              <a:rPr kumimoji="0" lang="ko-KR" altLang="en-US" sz="2000" kern="0" dirty="0"/>
              <a:t>연산자</a:t>
            </a:r>
            <a:endParaRPr kumimoji="0" lang="en-US" altLang="ko-KR" sz="2000" kern="0" dirty="0"/>
          </a:p>
          <a:p>
            <a:pPr lvl="1" eaLnBrk="1" hangingPunct="1">
              <a:spcBef>
                <a:spcPct val="0"/>
              </a:spcBef>
              <a:defRPr/>
            </a:pPr>
            <a:r>
              <a:rPr kumimoji="0" lang="ko-KR" altLang="en-US" sz="1800" kern="0" dirty="0" err="1"/>
              <a:t>자료형의</a:t>
            </a:r>
            <a:r>
              <a:rPr kumimoji="0" lang="ko-KR" altLang="en-US" sz="1800" kern="0" dirty="0"/>
              <a:t> 크기를 나타내는 연산자</a:t>
            </a:r>
            <a:endParaRPr lang="ko-KR" altLang="en-US" sz="5400" kern="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403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403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17137FE-52A0-4D2E-B76F-238E2DD847E6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pic>
        <p:nvPicPr>
          <p:cNvPr id="44038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0350"/>
            <a:ext cx="7826375" cy="576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505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506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0C6A0B3-5F51-4303-A632-46061D4BA88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pic>
        <p:nvPicPr>
          <p:cNvPr id="4506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7516812" cy="661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773F058-0CDA-4131-90F7-56B6F2AED322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29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정수 표현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8 </a:t>
            </a:r>
            <a:r>
              <a:rPr lang="ko-KR" altLang="en-US"/>
              <a:t>비트를 이용한 양수와 음수 표현 예</a:t>
            </a:r>
          </a:p>
          <a:p>
            <a:pPr lvl="1" eaLnBrk="1" hangingPunct="1"/>
            <a:r>
              <a:rPr lang="ko-KR" altLang="en-US"/>
              <a:t>첫 번째 비트는 부호 비트로서</a:t>
            </a:r>
            <a:r>
              <a:rPr lang="en-US" altLang="ko-KR"/>
              <a:t>, 0</a:t>
            </a:r>
            <a:r>
              <a:rPr lang="ko-KR" altLang="en-US"/>
              <a:t>은 양수 </a:t>
            </a:r>
            <a:r>
              <a:rPr lang="en-US" altLang="ko-KR"/>
              <a:t>1</a:t>
            </a:r>
            <a:r>
              <a:rPr lang="ko-KR" altLang="en-US"/>
              <a:t>은 음수를 나타낸다</a:t>
            </a:r>
            <a:r>
              <a:rPr lang="en-US" altLang="ko-KR"/>
              <a:t>.</a:t>
            </a:r>
          </a:p>
          <a:p>
            <a:pPr lvl="1" eaLnBrk="1" hangingPunct="1"/>
            <a:r>
              <a:rPr lang="ko-KR" altLang="en-US"/>
              <a:t>나머지 </a:t>
            </a:r>
            <a:r>
              <a:rPr lang="en-US" altLang="ko-KR"/>
              <a:t>7</a:t>
            </a:r>
            <a:r>
              <a:rPr lang="ko-KR" altLang="en-US"/>
              <a:t>개의 비트들은 수의 크기를 나타낸다</a:t>
            </a:r>
            <a:r>
              <a:rPr lang="en-US" altLang="ko-KR"/>
              <a:t>. </a:t>
            </a:r>
          </a:p>
          <a:p>
            <a:pPr eaLnBrk="1" hangingPunct="1"/>
            <a:r>
              <a:rPr lang="ko-KR" altLang="en-US"/>
              <a:t>음수 표현</a:t>
            </a:r>
          </a:p>
          <a:p>
            <a:pPr lvl="1" eaLnBrk="1" hangingPunct="1"/>
            <a:r>
              <a:rPr lang="ko-KR" altLang="en-US"/>
              <a:t>연산의 효율성을 위해 수의 크기를 </a:t>
            </a:r>
            <a:r>
              <a:rPr lang="en-US" altLang="ko-KR"/>
              <a:t>2</a:t>
            </a:r>
            <a:r>
              <a:rPr lang="ko-KR" altLang="en-US"/>
              <a:t>의 보수 형태로 나타낸다</a:t>
            </a:r>
            <a:r>
              <a:rPr lang="en-US" altLang="ko-KR"/>
              <a:t>. </a:t>
            </a:r>
          </a:p>
          <a:p>
            <a:pPr lvl="1" eaLnBrk="1" hangingPunct="1"/>
            <a:endParaRPr lang="ko-KR" altLang="en-US"/>
          </a:p>
          <a:p>
            <a:pPr lvl="1" eaLnBrk="1" hangingPunct="1"/>
            <a:endParaRPr lang="ko-KR" altLang="en-US"/>
          </a:p>
        </p:txBody>
      </p:sp>
      <p:sp>
        <p:nvSpPr>
          <p:cNvPr id="46086" name="Rectangle 4"/>
          <p:cNvSpPr>
            <a:spLocks noChangeArrowheads="1"/>
          </p:cNvSpPr>
          <p:nvPr/>
        </p:nvSpPr>
        <p:spPr bwMode="auto">
          <a:xfrm>
            <a:off x="0" y="2655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400">
              <a:latin typeface="Lucida Console" panose="020B0609040504020204" pitchFamily="49" charset="0"/>
            </a:endParaRPr>
          </a:p>
        </p:txBody>
      </p:sp>
      <p:sp>
        <p:nvSpPr>
          <p:cNvPr id="46087" name="Rectangle 68"/>
          <p:cNvSpPr>
            <a:spLocks noChangeArrowheads="1"/>
          </p:cNvSpPr>
          <p:nvPr/>
        </p:nvSpPr>
        <p:spPr bwMode="auto">
          <a:xfrm>
            <a:off x="0" y="420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>
              <a:latin typeface="Times New Roman" panose="02020603050405020304" pitchFamily="18" charset="0"/>
            </a:endParaRPr>
          </a:p>
        </p:txBody>
      </p:sp>
      <p:pic>
        <p:nvPicPr>
          <p:cNvPr id="46088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3644900"/>
            <a:ext cx="4999037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800B56-D658-4F79-8C91-08EC75F9D244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4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ko-KR" altLang="en-US"/>
              <a:t>양수</a:t>
            </a:r>
            <a:r>
              <a:rPr kumimoji="0" lang="en-US" altLang="ko-KR"/>
              <a:t>, </a:t>
            </a:r>
            <a:r>
              <a:rPr kumimoji="0" lang="ko-KR" altLang="en-US"/>
              <a:t>음수 표현</a:t>
            </a:r>
          </a:p>
        </p:txBody>
      </p:sp>
      <p:sp>
        <p:nvSpPr>
          <p:cNvPr id="48133" name="Rectangle 4"/>
          <p:cNvSpPr>
            <a:spLocks noChangeArrowheads="1"/>
          </p:cNvSpPr>
          <p:nvPr/>
        </p:nvSpPr>
        <p:spPr bwMode="auto">
          <a:xfrm>
            <a:off x="0" y="1846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400">
              <a:latin typeface="Lucida Console" panose="020B0609040504020204" pitchFamily="49" charset="0"/>
            </a:endParaRPr>
          </a:p>
        </p:txBody>
      </p:sp>
      <p:sp>
        <p:nvSpPr>
          <p:cNvPr id="48134" name="Rectangle 264"/>
          <p:cNvSpPr>
            <a:spLocks noChangeArrowheads="1"/>
          </p:cNvSpPr>
          <p:nvPr/>
        </p:nvSpPr>
        <p:spPr bwMode="auto">
          <a:xfrm>
            <a:off x="0" y="5011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>
              <a:latin typeface="Times New Roman" panose="02020603050405020304" pitchFamily="18" charset="0"/>
            </a:endParaRPr>
          </a:p>
        </p:txBody>
      </p:sp>
      <p:pic>
        <p:nvPicPr>
          <p:cNvPr id="48135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773238"/>
            <a:ext cx="8067675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2</a:t>
            </a:r>
            <a:r>
              <a:rPr lang="ko-KR" altLang="en-US"/>
              <a:t>의</a:t>
            </a:r>
            <a:r>
              <a:rPr lang="en-US" altLang="ko-KR"/>
              <a:t> </a:t>
            </a:r>
            <a:r>
              <a:rPr lang="ko-KR" altLang="en-US"/>
              <a:t>보수를 이용한 뺄셈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12875"/>
            <a:ext cx="3970338" cy="4824413"/>
          </a:xfrm>
        </p:spPr>
        <p:txBody>
          <a:bodyPr/>
          <a:lstStyle/>
          <a:p>
            <a:pPr>
              <a:defRPr/>
            </a:pPr>
            <a:r>
              <a:rPr lang="en-US" altLang="ko-KR" dirty="0"/>
              <a:t>y – x</a:t>
            </a:r>
          </a:p>
          <a:p>
            <a:pPr>
              <a:defRPr/>
            </a:pPr>
            <a:endParaRPr lang="en-US" altLang="ko-KR" dirty="0"/>
          </a:p>
          <a:p>
            <a:pPr>
              <a:defRPr/>
            </a:pPr>
            <a:endParaRPr lang="en-US" altLang="ko-KR" dirty="0"/>
          </a:p>
          <a:p>
            <a:pPr>
              <a:defRPr/>
            </a:pPr>
            <a:r>
              <a:rPr lang="ko-KR" altLang="en-US" dirty="0"/>
              <a:t>예</a:t>
            </a:r>
            <a:r>
              <a:rPr lang="en-US" altLang="ko-KR" dirty="0"/>
              <a:t>: 7 - 5</a:t>
            </a:r>
          </a:p>
          <a:p>
            <a:pPr>
              <a:defRPr/>
            </a:pPr>
            <a:endParaRPr lang="en-US" altLang="ko-KR" dirty="0"/>
          </a:p>
          <a:p>
            <a:pPr>
              <a:defRPr/>
            </a:pPr>
            <a:endParaRPr lang="en-US" altLang="ko-KR" dirty="0"/>
          </a:p>
          <a:p>
            <a:pPr>
              <a:defRPr/>
            </a:pPr>
            <a:endParaRPr lang="en-US" altLang="ko-KR" dirty="0"/>
          </a:p>
          <a:p>
            <a:pPr>
              <a:defRPr/>
            </a:pPr>
            <a:endParaRPr lang="en-US" altLang="ko-KR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ko-KR" altLang="en-US" dirty="0"/>
          </a:p>
        </p:txBody>
      </p:sp>
      <p:sp>
        <p:nvSpPr>
          <p:cNvPr id="5018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B8DD830-4C5A-4957-B9D8-543C87601B08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pic>
        <p:nvPicPr>
          <p:cNvPr id="50182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754438"/>
            <a:ext cx="4924425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3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100" y="3798888"/>
            <a:ext cx="2944813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4" name="그림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41513"/>
            <a:ext cx="360045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5297488" y="3073400"/>
            <a:ext cx="3435350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latinLnBrk="1" hangingPunct="0">
              <a:spcBef>
                <a:spcPct val="5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ko-KR" altLang="en-US" kern="0" dirty="0"/>
              <a:t>예</a:t>
            </a:r>
            <a:r>
              <a:rPr lang="en-US" altLang="ko-KR" kern="0" dirty="0"/>
              <a:t> 5 - 5</a:t>
            </a:r>
          </a:p>
          <a:p>
            <a:pPr>
              <a:defRPr/>
            </a:pPr>
            <a:endParaRPr lang="en-US" altLang="ko-KR" kern="0" dirty="0"/>
          </a:p>
          <a:p>
            <a:pPr>
              <a:defRPr/>
            </a:pPr>
            <a:endParaRPr lang="en-US" altLang="ko-KR" kern="0" dirty="0"/>
          </a:p>
          <a:p>
            <a:pPr>
              <a:defRPr/>
            </a:pPr>
            <a:endParaRPr lang="en-US" altLang="ko-KR" kern="0" dirty="0"/>
          </a:p>
          <a:p>
            <a:pPr>
              <a:defRPr/>
            </a:pPr>
            <a:endParaRPr lang="en-US" altLang="ko-KR" kern="0" dirty="0"/>
          </a:p>
          <a:p>
            <a:pPr>
              <a:defRPr/>
            </a:pPr>
            <a:endParaRPr lang="ko-KR" altLang="en-US" kern="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25B65E8-453A-4002-9BE3-A96A7FD5CEF9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5120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정수형 오버플로우 </a:t>
            </a:r>
          </a:p>
        </p:txBody>
      </p:sp>
      <p:sp>
        <p:nvSpPr>
          <p:cNvPr id="5120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ko-KR" altLang="en-US"/>
              <a:t>정수형 오버플로우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정수형에서 저장할 수 있는 수보다 더 큰 수나 더 작은 수를 저장하는 경우</a:t>
            </a:r>
            <a:endParaRPr lang="en-US" altLang="ko-KR"/>
          </a:p>
          <a:p>
            <a:pPr lvl="3" eaLnBrk="1" hangingPunct="1">
              <a:lnSpc>
                <a:spcPct val="90000"/>
              </a:lnSpc>
            </a:pPr>
            <a:endParaRPr lang="en-US" altLang="ko-KR"/>
          </a:p>
          <a:p>
            <a:pPr eaLnBrk="1" hangingPunct="1">
              <a:lnSpc>
                <a:spcPct val="90000"/>
              </a:lnSpc>
            </a:pPr>
            <a:r>
              <a:rPr lang="ko-KR" altLang="en-US"/>
              <a:t>예</a:t>
            </a:r>
            <a:r>
              <a:rPr lang="en-US" altLang="ko-KR"/>
              <a:t> 32</a:t>
            </a:r>
            <a:r>
              <a:rPr lang="ko-KR" altLang="en-US"/>
              <a:t>비트 </a:t>
            </a:r>
            <a:r>
              <a:rPr lang="en-US" altLang="ko-KR"/>
              <a:t>int 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가장 큰 수</a:t>
            </a:r>
            <a:r>
              <a:rPr lang="en-US" altLang="ko-KR"/>
              <a:t>(2</a:t>
            </a:r>
            <a:r>
              <a:rPr lang="en-US" altLang="ko-KR" baseline="30000"/>
              <a:t>31</a:t>
            </a:r>
            <a:r>
              <a:rPr lang="en-US" altLang="ko-KR"/>
              <a:t>-1 = 2,147,483,647)</a:t>
            </a:r>
            <a:r>
              <a:rPr lang="ko-KR" altLang="en-US"/>
              <a:t>에 </a:t>
            </a:r>
            <a:r>
              <a:rPr lang="en-US" altLang="ko-KR"/>
              <a:t>1</a:t>
            </a:r>
            <a:r>
              <a:rPr lang="ko-KR" altLang="en-US"/>
              <a:t>을 더하면 어떻게 될까</a:t>
            </a:r>
            <a:r>
              <a:rPr lang="en-US" altLang="ko-KR"/>
              <a:t>? </a:t>
            </a:r>
          </a:p>
          <a:p>
            <a:pPr lvl="1" eaLnBrk="1" hangingPunct="1">
              <a:lnSpc>
                <a:spcPct val="90000"/>
              </a:lnSpc>
            </a:pPr>
            <a:endParaRPr lang="en-US" altLang="ko-KR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2000"/>
              <a:t> </a:t>
            </a:r>
            <a:endParaRPr lang="ko-KR" altLang="en-US" sz="2000"/>
          </a:p>
          <a:p>
            <a:pPr eaLnBrk="1" hangingPunct="1">
              <a:lnSpc>
                <a:spcPct val="90000"/>
              </a:lnSpc>
            </a:pPr>
            <a:r>
              <a:rPr lang="ko-KR" altLang="en-US"/>
              <a:t>질문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/>
              <a:t>	</a:t>
            </a:r>
            <a:r>
              <a:rPr lang="en-US" altLang="ko-KR">
                <a:solidFill>
                  <a:srgbClr val="3333FF"/>
                </a:solidFill>
              </a:rPr>
              <a:t>long</a:t>
            </a:r>
            <a:r>
              <a:rPr lang="en-US" altLang="ko-KR"/>
              <a:t> budget = 447000000000000L; </a:t>
            </a:r>
            <a:endParaRPr lang="ko-KR" altLang="en-US"/>
          </a:p>
        </p:txBody>
      </p:sp>
      <p:pic>
        <p:nvPicPr>
          <p:cNvPr id="5120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789363"/>
            <a:ext cx="724852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6E8EC12-7C49-43E2-9BFA-A741069FFD0D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41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unsigned </a:t>
            </a:r>
            <a:r>
              <a:rPr lang="ko-KR" altLang="en-US"/>
              <a:t>정수형 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0</a:t>
            </a:r>
            <a:r>
              <a:rPr lang="ko-KR" altLang="en-US"/>
              <a:t>과 양의 정수만을 나타낼 수 있는 </a:t>
            </a:r>
            <a:r>
              <a:rPr lang="en-US" altLang="ko-KR"/>
              <a:t>unsigned </a:t>
            </a:r>
            <a:r>
              <a:rPr lang="ko-KR" altLang="en-US"/>
              <a:t>정수형</a:t>
            </a:r>
          </a:p>
          <a:p>
            <a:pPr eaLnBrk="1" hangingPunct="1"/>
            <a:r>
              <a:rPr lang="ko-KR" altLang="en-US"/>
              <a:t>음수를 표현할 수 없는 대신에 나타낼 수 있는 양의 정수가 두 배</a:t>
            </a:r>
          </a:p>
        </p:txBody>
      </p:sp>
      <p:sp>
        <p:nvSpPr>
          <p:cNvPr id="53254" name="Rectangle 4"/>
          <p:cNvSpPr>
            <a:spLocks noChangeArrowheads="1"/>
          </p:cNvSpPr>
          <p:nvPr/>
        </p:nvSpPr>
        <p:spPr bwMode="auto">
          <a:xfrm>
            <a:off x="0" y="24733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400">
              <a:latin typeface="Lucida Console" panose="020B0609040504020204" pitchFamily="49" charset="0"/>
            </a:endParaRPr>
          </a:p>
        </p:txBody>
      </p:sp>
      <p:sp>
        <p:nvSpPr>
          <p:cNvPr id="53255" name="Rectangle 134"/>
          <p:cNvSpPr>
            <a:spLocks noChangeArrowheads="1"/>
          </p:cNvSpPr>
          <p:nvPr/>
        </p:nvSpPr>
        <p:spPr bwMode="auto">
          <a:xfrm>
            <a:off x="0" y="4383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>
              <a:latin typeface="Times New Roman" panose="02020603050405020304" pitchFamily="18" charset="0"/>
            </a:endParaRPr>
          </a:p>
        </p:txBody>
      </p:sp>
      <p:pic>
        <p:nvPicPr>
          <p:cNvPr id="53256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63" y="3038475"/>
            <a:ext cx="77120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9AF8835-58A2-41F3-8250-B8D778A03F4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이 장의 내용 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자료형이란 무엇인가</a:t>
            </a:r>
            <a:r>
              <a:rPr lang="en-US" altLang="ko-KR">
                <a:solidFill>
                  <a:srgbClr val="FF6600"/>
                </a:solidFill>
              </a:rPr>
              <a:t>?</a:t>
            </a:r>
          </a:p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변수</a:t>
            </a:r>
            <a:endParaRPr lang="en-US" altLang="ko-KR">
              <a:solidFill>
                <a:srgbClr val="FF6600"/>
              </a:solidFill>
            </a:endParaRPr>
          </a:p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상수</a:t>
            </a:r>
            <a:endParaRPr lang="en-US" altLang="ko-KR">
              <a:solidFill>
                <a:srgbClr val="FF6600"/>
              </a:solidFill>
            </a:endParaRPr>
          </a:p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정수형</a:t>
            </a:r>
          </a:p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부동소수점 자료형</a:t>
            </a:r>
          </a:p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문자형</a:t>
            </a:r>
            <a:endParaRPr lang="en-US" altLang="ko-KR">
              <a:solidFill>
                <a:srgbClr val="FF6600"/>
              </a:solidFill>
            </a:endParaRPr>
          </a:p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형 변환</a:t>
            </a:r>
            <a:endParaRPr lang="en-US" altLang="ko-KR">
              <a:solidFill>
                <a:srgbClr val="FF6600"/>
              </a:solidFill>
            </a:endParaRPr>
          </a:p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열거형과 형 정의</a:t>
            </a:r>
            <a:endParaRPr lang="en-US" altLang="ko-KR">
              <a:solidFill>
                <a:srgbClr val="FF66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4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55299" name="Rectangle 104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52BA131-5ED2-46AC-9F54-DC2CEF3BD75B}" type="slidenum">
              <a:rPr kumimoji="0" lang="ko-KR" altLang="en-US" sz="12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kumimoji="0" lang="en-US" altLang="ko-KR" sz="1200"/>
          </a:p>
        </p:txBody>
      </p:sp>
      <p:sp>
        <p:nvSpPr>
          <p:cNvPr id="55300" name="Rectangle 2"/>
          <p:cNvSpPr>
            <a:spLocks noChangeArrowheads="1"/>
          </p:cNvSpPr>
          <p:nvPr/>
        </p:nvSpPr>
        <p:spPr bwMode="auto">
          <a:xfrm>
            <a:off x="1916113" y="17399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3.5 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부동소수점 자료형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CF2017B-F99B-47EA-9FA7-2239D003E5F4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3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부동소수점형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C </a:t>
            </a:r>
            <a:r>
              <a:rPr lang="ko-KR" altLang="en-US"/>
              <a:t>언어의 </a:t>
            </a:r>
            <a:r>
              <a:rPr lang="en-US" altLang="ko-KR"/>
              <a:t>3</a:t>
            </a:r>
            <a:r>
              <a:rPr lang="ko-KR" altLang="en-US"/>
              <a:t>개의 부동소수점형</a:t>
            </a:r>
          </a:p>
          <a:p>
            <a:pPr lvl="1" eaLnBrk="1" hangingPunct="1"/>
            <a:r>
              <a:rPr lang="en-US" altLang="ko-KR">
                <a:solidFill>
                  <a:srgbClr val="FF00FF"/>
                </a:solidFill>
              </a:rPr>
              <a:t>float, double, long double</a:t>
            </a:r>
          </a:p>
          <a:p>
            <a:pPr eaLnBrk="1" hangingPunct="1"/>
            <a:r>
              <a:rPr lang="ko-KR" altLang="en-US"/>
              <a:t>부동소수점 수</a:t>
            </a:r>
            <a:r>
              <a:rPr lang="en-US" altLang="ko-KR"/>
              <a:t>(floating-point number)? </a:t>
            </a:r>
          </a:p>
          <a:p>
            <a:pPr lvl="1" eaLnBrk="1" hangingPunct="1"/>
            <a:r>
              <a:rPr lang="ko-KR" altLang="en-US"/>
              <a:t>실수를 가수와 지수 형태로 나타냄</a:t>
            </a:r>
            <a:r>
              <a:rPr lang="en-US" altLang="ko-KR"/>
              <a:t>.</a:t>
            </a:r>
          </a:p>
          <a:p>
            <a:pPr lvl="1" eaLnBrk="1" hangingPunct="1"/>
            <a:r>
              <a:rPr lang="ko-KR" altLang="en-US"/>
              <a:t>부동소수점 수로 표현하면 원래 실수의 소수점이 이동하여 수의 어느 위치에도 올 수 있으므로 부동소수점이라고 함</a:t>
            </a:r>
            <a:r>
              <a:rPr lang="en-US" altLang="ko-KR"/>
              <a:t>. </a:t>
            </a:r>
            <a:endParaRPr lang="ko-KR" altLang="en-US"/>
          </a:p>
        </p:txBody>
      </p:sp>
      <p:sp>
        <p:nvSpPr>
          <p:cNvPr id="57350" name="Rectangle 4"/>
          <p:cNvSpPr>
            <a:spLocks noChangeArrowheads="1"/>
          </p:cNvSpPr>
          <p:nvPr/>
        </p:nvSpPr>
        <p:spPr bwMode="auto">
          <a:xfrm>
            <a:off x="0" y="2557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400">
              <a:latin typeface="Lucida Console" panose="020B0609040504020204" pitchFamily="49" charset="0"/>
            </a:endParaRPr>
          </a:p>
        </p:txBody>
      </p:sp>
      <p:sp>
        <p:nvSpPr>
          <p:cNvPr id="57351" name="Rectangle 108"/>
          <p:cNvSpPr>
            <a:spLocks noChangeArrowheads="1"/>
          </p:cNvSpPr>
          <p:nvPr/>
        </p:nvSpPr>
        <p:spPr bwMode="auto">
          <a:xfrm>
            <a:off x="0" y="43005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>
              <a:latin typeface="Times New Roman" panose="02020603050405020304" pitchFamily="18" charset="0"/>
            </a:endParaRPr>
          </a:p>
        </p:txBody>
      </p:sp>
      <p:pic>
        <p:nvPicPr>
          <p:cNvPr id="5735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035425"/>
            <a:ext cx="7107237" cy="241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5939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5939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1E5E23B-9645-4A49-971B-29B6095BF12C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pic>
        <p:nvPicPr>
          <p:cNvPr id="59398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6050"/>
            <a:ext cx="7532687" cy="640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9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5027613"/>
            <a:ext cx="30956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0419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B00DBDA-4A75-437B-824E-4DDC3E9EBE58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pic>
        <p:nvPicPr>
          <p:cNvPr id="60421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82550"/>
            <a:ext cx="7200900" cy="680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프로그램 </a:t>
            </a:r>
            <a:r>
              <a:rPr lang="en-US" altLang="ko-KR"/>
              <a:t>3.8 </a:t>
            </a:r>
            <a:r>
              <a:rPr lang="ko-KR" altLang="en-US"/>
              <a:t>실행 결과</a:t>
            </a:r>
          </a:p>
        </p:txBody>
      </p:sp>
      <p:sp>
        <p:nvSpPr>
          <p:cNvPr id="6144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144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3BD60FE-95D1-46E3-9D35-D43F9E7F05A5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pic>
        <p:nvPicPr>
          <p:cNvPr id="6144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3" y="4803775"/>
            <a:ext cx="826770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17638"/>
            <a:ext cx="7200900" cy="269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86C63D3-35AA-46AC-B028-A51CA5641E42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1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62468" name="Rectangle 4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부동소수형 표현</a:t>
            </a:r>
          </a:p>
        </p:txBody>
      </p:sp>
      <p:sp>
        <p:nvSpPr>
          <p:cNvPr id="62469" name="Rectangle 5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float </a:t>
            </a:r>
            <a:r>
              <a:rPr lang="ko-KR" altLang="en-US"/>
              <a:t>형 자료의 저장과 표현 범위</a:t>
            </a:r>
          </a:p>
          <a:p>
            <a:pPr lvl="1" eaLnBrk="1" hangingPunct="1"/>
            <a:r>
              <a:rPr lang="ko-KR" altLang="en-US"/>
              <a:t>아래 </a:t>
            </a:r>
            <a:r>
              <a:rPr lang="en-US" altLang="ko-KR"/>
              <a:t>double </a:t>
            </a:r>
            <a:r>
              <a:rPr lang="ko-KR" altLang="en-US"/>
              <a:t>형과 유사하게 부호</a:t>
            </a:r>
            <a:r>
              <a:rPr lang="en-US" altLang="ko-KR"/>
              <a:t>, </a:t>
            </a:r>
            <a:r>
              <a:rPr lang="ko-KR" altLang="en-US"/>
              <a:t>지수부</a:t>
            </a:r>
            <a:r>
              <a:rPr lang="en-US" altLang="ko-KR"/>
              <a:t>, </a:t>
            </a:r>
            <a:r>
              <a:rPr lang="ko-KR" altLang="en-US"/>
              <a:t>가수부로 나뉘어짐</a:t>
            </a:r>
          </a:p>
          <a:p>
            <a:pPr lvl="1" eaLnBrk="1" hangingPunct="1"/>
            <a:r>
              <a:rPr lang="ko-KR" altLang="en-US"/>
              <a:t>전체 비트 수가 </a:t>
            </a:r>
            <a:r>
              <a:rPr lang="en-US" altLang="ko-KR"/>
              <a:t>double</a:t>
            </a:r>
            <a:r>
              <a:rPr lang="ko-KR" altLang="en-US"/>
              <a:t>보다 작을 수 있음</a:t>
            </a:r>
            <a:r>
              <a:rPr lang="en-US" altLang="ko-KR"/>
              <a:t>(</a:t>
            </a:r>
            <a:r>
              <a:rPr lang="ko-KR" altLang="en-US"/>
              <a:t>예</a:t>
            </a:r>
            <a:r>
              <a:rPr lang="en-US" altLang="ko-KR"/>
              <a:t>: 16</a:t>
            </a:r>
            <a:r>
              <a:rPr lang="ko-KR" altLang="en-US"/>
              <a:t>비트</a:t>
            </a:r>
            <a:r>
              <a:rPr lang="en-US" altLang="ko-KR"/>
              <a:t>)</a:t>
            </a:r>
          </a:p>
          <a:p>
            <a:pPr lvl="1" eaLnBrk="1" hangingPunct="1"/>
            <a:endParaRPr lang="en-US" altLang="ko-KR"/>
          </a:p>
          <a:p>
            <a:pPr lvl="1" eaLnBrk="1" hangingPunct="1"/>
            <a:endParaRPr lang="en-US" altLang="ko-KR"/>
          </a:p>
          <a:p>
            <a:pPr lvl="1" eaLnBrk="1" hangingPunct="1"/>
            <a:endParaRPr lang="en-US" altLang="ko-KR"/>
          </a:p>
          <a:p>
            <a:pPr lvl="1" eaLnBrk="1" hangingPunct="1"/>
            <a:endParaRPr lang="ko-KR" altLang="en-US"/>
          </a:p>
          <a:p>
            <a:pPr eaLnBrk="1" hangingPunct="1"/>
            <a:r>
              <a:rPr lang="en-US" altLang="ko-KR"/>
              <a:t>double </a:t>
            </a:r>
            <a:r>
              <a:rPr lang="ko-KR" altLang="en-US"/>
              <a:t>형 자료의 저장과 표현 범위</a:t>
            </a:r>
          </a:p>
        </p:txBody>
      </p:sp>
      <p:sp>
        <p:nvSpPr>
          <p:cNvPr id="62470" name="AutoShape 5" descr="PIC7E"/>
          <p:cNvSpPr>
            <a:spLocks noChangeAspect="1" noChangeArrowheads="1"/>
          </p:cNvSpPr>
          <p:nvPr/>
        </p:nvSpPr>
        <p:spPr bwMode="auto">
          <a:xfrm>
            <a:off x="3721100" y="3148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400">
              <a:latin typeface="Lucida Console" panose="020B0609040504020204" pitchFamily="49" charset="0"/>
            </a:endParaRPr>
          </a:p>
        </p:txBody>
      </p:sp>
      <p:sp>
        <p:nvSpPr>
          <p:cNvPr id="62471" name="AutoShape 23" descr="PIC15A"/>
          <p:cNvSpPr>
            <a:spLocks noChangeAspect="1" noChangeArrowheads="1"/>
          </p:cNvSpPr>
          <p:nvPr/>
        </p:nvSpPr>
        <p:spPr bwMode="auto">
          <a:xfrm>
            <a:off x="3689350" y="3148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400">
              <a:latin typeface="Lucida Console" panose="020B0609040504020204" pitchFamily="49" charset="0"/>
            </a:endParaRPr>
          </a:p>
        </p:txBody>
      </p:sp>
      <p:sp>
        <p:nvSpPr>
          <p:cNvPr id="62472" name="AutoShape 27" descr="PIC161"/>
          <p:cNvSpPr>
            <a:spLocks noChangeAspect="1" noChangeArrowheads="1"/>
          </p:cNvSpPr>
          <p:nvPr/>
        </p:nvSpPr>
        <p:spPr bwMode="auto">
          <a:xfrm>
            <a:off x="3721100" y="3148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400">
              <a:latin typeface="Lucida Console" panose="020B0609040504020204" pitchFamily="49" charset="0"/>
            </a:endParaRPr>
          </a:p>
        </p:txBody>
      </p:sp>
      <p:sp>
        <p:nvSpPr>
          <p:cNvPr id="62473" name="AutoShape 29" descr="PIC164"/>
          <p:cNvSpPr>
            <a:spLocks noChangeAspect="1" noChangeArrowheads="1"/>
          </p:cNvSpPr>
          <p:nvPr/>
        </p:nvSpPr>
        <p:spPr bwMode="auto">
          <a:xfrm>
            <a:off x="3721100" y="3148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400">
              <a:latin typeface="Lucida Console" panose="020B0609040504020204" pitchFamily="49" charset="0"/>
            </a:endParaRPr>
          </a:p>
        </p:txBody>
      </p:sp>
      <p:sp>
        <p:nvSpPr>
          <p:cNvPr id="62474" name="AutoShape 31" descr="PIC167"/>
          <p:cNvSpPr>
            <a:spLocks noChangeAspect="1" noChangeArrowheads="1"/>
          </p:cNvSpPr>
          <p:nvPr/>
        </p:nvSpPr>
        <p:spPr bwMode="auto">
          <a:xfrm>
            <a:off x="3721100" y="3148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400">
              <a:latin typeface="Lucida Console" panose="020B0609040504020204" pitchFamily="49" charset="0"/>
            </a:endParaRPr>
          </a:p>
        </p:txBody>
      </p:sp>
      <p:sp>
        <p:nvSpPr>
          <p:cNvPr id="62475" name="AutoShape 33" descr="PIC18A"/>
          <p:cNvSpPr>
            <a:spLocks noChangeAspect="1" noChangeArrowheads="1"/>
          </p:cNvSpPr>
          <p:nvPr/>
        </p:nvSpPr>
        <p:spPr bwMode="auto">
          <a:xfrm>
            <a:off x="3721100" y="3148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400">
              <a:latin typeface="Lucida Console" panose="020B0609040504020204" pitchFamily="49" charset="0"/>
            </a:endParaRPr>
          </a:p>
        </p:txBody>
      </p:sp>
      <p:sp>
        <p:nvSpPr>
          <p:cNvPr id="62476" name="AutoShape 35" descr="PIC18F"/>
          <p:cNvSpPr>
            <a:spLocks noChangeAspect="1" noChangeArrowheads="1"/>
          </p:cNvSpPr>
          <p:nvPr/>
        </p:nvSpPr>
        <p:spPr bwMode="auto">
          <a:xfrm>
            <a:off x="3721100" y="3148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400">
              <a:latin typeface="Lucida Console" panose="020B0609040504020204" pitchFamily="49" charset="0"/>
            </a:endParaRPr>
          </a:p>
        </p:txBody>
      </p:sp>
      <p:pic>
        <p:nvPicPr>
          <p:cNvPr id="62477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697413"/>
            <a:ext cx="4448175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8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636838"/>
            <a:ext cx="5056187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4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64515" name="Rectangle 104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D8C1205-18DC-46E6-BB03-5A862C563CD1}" type="slidenum">
              <a:rPr kumimoji="0" lang="ko-KR" altLang="en-US" sz="12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kumimoji="0" lang="en-US" altLang="ko-KR" sz="1200"/>
          </a:p>
        </p:txBody>
      </p:sp>
      <p:sp>
        <p:nvSpPr>
          <p:cNvPr id="64516" name="Rectangle 2"/>
          <p:cNvSpPr>
            <a:spLocks noChangeArrowheads="1"/>
          </p:cNvSpPr>
          <p:nvPr/>
        </p:nvSpPr>
        <p:spPr bwMode="auto">
          <a:xfrm>
            <a:off x="1916113" y="17399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3.6 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문자형</a:t>
            </a: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2B384C8-CD81-4E71-9C0B-3AE019FF0971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문자형</a:t>
            </a:r>
          </a:p>
        </p:txBody>
      </p:sp>
      <p:sp>
        <p:nvSpPr>
          <p:cNvPr id="665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686800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ko-KR" altLang="en-US" dirty="0"/>
              <a:t>각 문자에 고유번호를 부여한 코드를 사용하여 표현한다</a:t>
            </a:r>
            <a:r>
              <a:rPr lang="en-US" altLang="ko-KR" dirty="0"/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ko-KR" dirty="0"/>
              <a:t>C</a:t>
            </a:r>
            <a:r>
              <a:rPr lang="ko-KR" altLang="en-US" dirty="0"/>
              <a:t>에서는 </a:t>
            </a:r>
            <a:r>
              <a:rPr lang="en-US" altLang="ko-KR" b="1" dirty="0"/>
              <a:t>ASCII </a:t>
            </a:r>
            <a:r>
              <a:rPr lang="ko-KR" altLang="en-US" b="1" dirty="0"/>
              <a:t>코드</a:t>
            </a:r>
            <a:r>
              <a:rPr lang="ko-KR" altLang="en-US" dirty="0"/>
              <a:t>를 사용한다</a:t>
            </a:r>
            <a:r>
              <a:rPr lang="en-US" altLang="ko-KR" dirty="0"/>
              <a:t>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ko-KR" dirty="0"/>
              <a:t>ASCII(American Standard Code for Information Interchange)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ko-KR" dirty="0"/>
              <a:t>128</a:t>
            </a:r>
            <a:r>
              <a:rPr lang="ko-KR" altLang="en-US" dirty="0"/>
              <a:t>개의 문자를 </a:t>
            </a:r>
            <a:r>
              <a:rPr lang="en-US" altLang="ko-KR" dirty="0"/>
              <a:t>7 </a:t>
            </a:r>
            <a:r>
              <a:rPr lang="ko-KR" altLang="en-US" dirty="0"/>
              <a:t>비트를 사용하여 표현</a:t>
            </a:r>
            <a:r>
              <a:rPr lang="en-US" altLang="ko-KR" dirty="0"/>
              <a:t>(8</a:t>
            </a:r>
            <a:r>
              <a:rPr lang="ko-KR" altLang="en-US" dirty="0"/>
              <a:t>비트로 확장됨</a:t>
            </a:r>
            <a:r>
              <a:rPr lang="en-US" altLang="ko-KR" dirty="0"/>
              <a:t>)</a:t>
            </a:r>
          </a:p>
          <a:p>
            <a:pPr lvl="1">
              <a:defRPr/>
            </a:pPr>
            <a:r>
              <a:rPr lang="ko-KR" altLang="en-US" dirty="0"/>
              <a:t>대문자</a:t>
            </a:r>
            <a:r>
              <a:rPr lang="en-US" altLang="ko-KR" dirty="0"/>
              <a:t>: A, B, C </a:t>
            </a:r>
            <a:r>
              <a:rPr lang="ko-KR" altLang="en-US" dirty="0"/>
              <a:t>등</a:t>
            </a:r>
          </a:p>
          <a:p>
            <a:pPr lvl="1">
              <a:defRPr/>
            </a:pPr>
            <a:r>
              <a:rPr lang="ko-KR" altLang="en-US" dirty="0"/>
              <a:t>소문자</a:t>
            </a:r>
            <a:r>
              <a:rPr lang="en-US" altLang="ko-KR" dirty="0"/>
              <a:t>: a, b, c </a:t>
            </a:r>
            <a:r>
              <a:rPr lang="ko-KR" altLang="en-US" dirty="0"/>
              <a:t>등</a:t>
            </a:r>
          </a:p>
          <a:p>
            <a:pPr lvl="1">
              <a:defRPr/>
            </a:pPr>
            <a:r>
              <a:rPr lang="ko-KR" altLang="en-US" dirty="0"/>
              <a:t>구두점</a:t>
            </a:r>
            <a:r>
              <a:rPr lang="en-US" altLang="ko-KR" dirty="0"/>
              <a:t>(punctuation): </a:t>
            </a:r>
            <a:r>
              <a:rPr lang="ko-KR" altLang="en-US" dirty="0"/>
              <a:t>마침표</a:t>
            </a:r>
            <a:r>
              <a:rPr lang="en-US" altLang="ko-KR" dirty="0"/>
              <a:t>, </a:t>
            </a:r>
            <a:r>
              <a:rPr lang="ko-KR" altLang="en-US" dirty="0"/>
              <a:t>세미콜론</a:t>
            </a:r>
            <a:r>
              <a:rPr lang="en-US" altLang="ko-KR" dirty="0"/>
              <a:t>, </a:t>
            </a:r>
            <a:r>
              <a:rPr lang="ko-KR" altLang="en-US" dirty="0"/>
              <a:t>쉼표 등</a:t>
            </a:r>
          </a:p>
          <a:p>
            <a:pPr lvl="1">
              <a:defRPr/>
            </a:pPr>
            <a:r>
              <a:rPr lang="ko-KR" altLang="en-US" dirty="0"/>
              <a:t>숫자</a:t>
            </a:r>
            <a:r>
              <a:rPr lang="en-US" altLang="ko-KR" dirty="0"/>
              <a:t>(digit): 0</a:t>
            </a:r>
            <a:r>
              <a:rPr lang="ko-KR" altLang="en-US" dirty="0"/>
              <a:t>에서 </a:t>
            </a:r>
            <a:r>
              <a:rPr lang="en-US" altLang="ko-KR" dirty="0"/>
              <a:t>9</a:t>
            </a:r>
            <a:r>
              <a:rPr lang="ko-KR" altLang="en-US" dirty="0"/>
              <a:t>까지 숫자</a:t>
            </a:r>
          </a:p>
          <a:p>
            <a:pPr lvl="1">
              <a:defRPr/>
            </a:pPr>
            <a:r>
              <a:rPr lang="ko-KR" altLang="en-US" dirty="0"/>
              <a:t>공백 문자</a:t>
            </a:r>
            <a:r>
              <a:rPr lang="en-US" altLang="ko-KR" dirty="0"/>
              <a:t>: </a:t>
            </a:r>
            <a:r>
              <a:rPr lang="ko-KR" altLang="en-US" dirty="0"/>
              <a:t>‘ ’</a:t>
            </a:r>
          </a:p>
          <a:p>
            <a:pPr lvl="1">
              <a:defRPr/>
            </a:pPr>
            <a:r>
              <a:rPr lang="ko-KR" altLang="en-US" dirty="0"/>
              <a:t>특수 문자</a:t>
            </a:r>
            <a:r>
              <a:rPr lang="en-US" altLang="ko-KR" dirty="0"/>
              <a:t>: &amp;, |, \</a:t>
            </a:r>
          </a:p>
          <a:p>
            <a:pPr lvl="1">
              <a:defRPr/>
            </a:pPr>
            <a:r>
              <a:rPr lang="ko-KR" altLang="en-US" dirty="0"/>
              <a:t>제어 문자</a:t>
            </a:r>
            <a:r>
              <a:rPr lang="en-US" altLang="ko-KR" dirty="0"/>
              <a:t>: 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   </a:t>
            </a:r>
            <a:r>
              <a:rPr lang="ko-KR" altLang="en-US" dirty="0" err="1"/>
              <a:t>열복귀</a:t>
            </a:r>
            <a:r>
              <a:rPr lang="en-US" altLang="ko-KR" dirty="0"/>
              <a:t>(carriage return), </a:t>
            </a:r>
            <a:r>
              <a:rPr lang="ko-KR" altLang="en-US" dirty="0"/>
              <a:t>널</a:t>
            </a:r>
            <a:r>
              <a:rPr lang="en-US" altLang="ko-KR" dirty="0"/>
              <a:t>(null), </a:t>
            </a:r>
            <a:r>
              <a:rPr lang="ko-KR" altLang="en-US" dirty="0"/>
              <a:t>문서</a:t>
            </a:r>
            <a:r>
              <a:rPr lang="en-US" altLang="ko-KR" dirty="0"/>
              <a:t>-</a:t>
            </a:r>
            <a:r>
              <a:rPr lang="ko-KR" altLang="en-US" dirty="0"/>
              <a:t>끝</a:t>
            </a:r>
            <a:r>
              <a:rPr lang="en-US" altLang="ko-KR" dirty="0"/>
              <a:t>-</a:t>
            </a:r>
            <a:r>
              <a:rPr lang="ko-KR" altLang="en-US" dirty="0"/>
              <a:t>표시자</a:t>
            </a:r>
            <a:r>
              <a:rPr lang="en-US" altLang="ko-KR" dirty="0"/>
              <a:t>(end-of-text) </a:t>
            </a:r>
            <a:r>
              <a:rPr lang="ko-KR" altLang="en-US" dirty="0"/>
              <a:t>등</a:t>
            </a:r>
          </a:p>
          <a:p>
            <a:pPr lvl="1">
              <a:defRPr/>
            </a:pPr>
            <a:r>
              <a:rPr lang="ko-KR" altLang="en-US" dirty="0"/>
              <a:t>액센트</a:t>
            </a:r>
            <a:r>
              <a:rPr lang="en-US" altLang="ko-KR" dirty="0"/>
              <a:t>(accent)</a:t>
            </a:r>
            <a:r>
              <a:rPr lang="ko-KR" altLang="en-US" dirty="0"/>
              <a:t>가 있는 문자</a:t>
            </a:r>
            <a:endParaRPr lang="en-US" altLang="ko-KR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3A0139A-9270-4214-8A58-250CFC563E7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/>
              <a:t>ASCII </a:t>
            </a:r>
            <a:r>
              <a:rPr lang="ko-KR" altLang="en-US"/>
              <a:t>코드표</a:t>
            </a:r>
          </a:p>
        </p:txBody>
      </p:sp>
      <p:pic>
        <p:nvPicPr>
          <p:cNvPr id="68613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341438"/>
            <a:ext cx="6705600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ko-KR" altLang="en-US"/>
          </a:p>
        </p:txBody>
      </p:sp>
      <p:sp>
        <p:nvSpPr>
          <p:cNvPr id="70659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ED25E2C-4652-421E-BB48-A737B2010616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pic>
        <p:nvPicPr>
          <p:cNvPr id="70661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4813"/>
            <a:ext cx="7847013" cy="526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4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9219" name="Rectangle 104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464077A-AB4D-4398-9146-45E996045922}" type="slidenum">
              <a:rPr kumimoji="0" lang="ko-KR" altLang="en-US" sz="12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kumimoji="0" lang="en-US" altLang="ko-KR" sz="1200"/>
          </a:p>
        </p:txBody>
      </p:sp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1916113" y="17399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3.1 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자료형이란 무엇인가</a:t>
            </a: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ko-KR" altLang="en-US" sz="4600" b="1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168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168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5E3B159-D3FD-40A4-A75B-47D6083BDE55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pic>
        <p:nvPicPr>
          <p:cNvPr id="71686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84313"/>
            <a:ext cx="7620000" cy="470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7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100" y="3644900"/>
            <a:ext cx="242252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270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270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90B3070-211E-491A-8B82-C7A7DEFADE98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pic>
        <p:nvPicPr>
          <p:cNvPr id="72710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01600"/>
            <a:ext cx="7200900" cy="665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4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73731" name="Rectangle 104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4A9456E-F251-40CA-BB11-69D2FF901E20}" type="slidenum">
              <a:rPr kumimoji="0" lang="ko-KR" altLang="en-US" sz="12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kumimoji="0" lang="en-US" altLang="ko-KR" sz="1200"/>
          </a:p>
        </p:txBody>
      </p:sp>
      <p:sp>
        <p:nvSpPr>
          <p:cNvPr id="73732" name="Rectangle 2"/>
          <p:cNvSpPr>
            <a:spLocks noChangeArrowheads="1"/>
          </p:cNvSpPr>
          <p:nvPr/>
        </p:nvSpPr>
        <p:spPr bwMode="auto">
          <a:xfrm>
            <a:off x="1916113" y="17399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3.7 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형 변환</a:t>
            </a: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71BCEB3-25E3-4794-B648-17D857B36EA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자동 형 변환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ko-KR" altLang="en-US" dirty="0"/>
              <a:t>질문</a:t>
            </a:r>
            <a:r>
              <a:rPr lang="en-US" altLang="ko-KR" dirty="0"/>
              <a:t>:</a:t>
            </a:r>
            <a:r>
              <a:rPr lang="en-US" altLang="ko-KR" dirty="0">
                <a:solidFill>
                  <a:srgbClr val="FF00FF"/>
                </a:solidFill>
              </a:rPr>
              <a:t> </a:t>
            </a:r>
            <a:r>
              <a:rPr lang="en-US" altLang="ko-KR" dirty="0"/>
              <a:t>2 + 3.14</a:t>
            </a:r>
            <a:r>
              <a:rPr lang="ko-KR" altLang="en-US" dirty="0"/>
              <a:t>를 계산하면 어떻게 될까 </a:t>
            </a:r>
            <a:r>
              <a:rPr lang="en-US" altLang="ko-KR" dirty="0"/>
              <a:t>? </a:t>
            </a:r>
          </a:p>
          <a:p>
            <a:pPr lvl="1" eaLnBrk="1" hangingPunct="1">
              <a:defRPr/>
            </a:pPr>
            <a:r>
              <a:rPr lang="en-US" altLang="ko-KR" dirty="0"/>
              <a:t>2 + 3.14  </a:t>
            </a:r>
            <a:r>
              <a:rPr lang="en-US" altLang="ko-KR" dirty="0">
                <a:sym typeface="Wingdings" panose="05000000000000000000" pitchFamily="2" charset="2"/>
              </a:rPr>
              <a:t></a:t>
            </a:r>
            <a:r>
              <a:rPr lang="en-US" altLang="ko-KR" dirty="0"/>
              <a:t>  2.0 + 3.14 = 5.14</a:t>
            </a:r>
          </a:p>
          <a:p>
            <a:pPr lvl="1" eaLnBrk="1" hangingPunct="1">
              <a:defRPr/>
            </a:pPr>
            <a:r>
              <a:rPr lang="en-US" altLang="ko-KR" dirty="0" err="1"/>
              <a:t>int</a:t>
            </a:r>
            <a:r>
              <a:rPr lang="en-US" altLang="ko-KR" dirty="0"/>
              <a:t> + double</a:t>
            </a:r>
            <a:r>
              <a:rPr lang="ko-KR" altLang="en-US" dirty="0"/>
              <a:t>과 같이 서로 다른 형의 값을 더하면 어떻게 될까</a:t>
            </a:r>
            <a:r>
              <a:rPr lang="en-US" altLang="ko-KR" dirty="0"/>
              <a:t>? </a:t>
            </a:r>
          </a:p>
          <a:p>
            <a:pPr lvl="4" eaLnBrk="1" hangingPunct="1">
              <a:defRPr/>
            </a:pPr>
            <a:endParaRPr lang="en-US" altLang="ko-KR" dirty="0"/>
          </a:p>
          <a:p>
            <a:pPr eaLnBrk="1" hangingPunct="1">
              <a:defRPr/>
            </a:pPr>
            <a:r>
              <a:rPr lang="ko-KR" altLang="en-US" dirty="0"/>
              <a:t>자동 형 변환 </a:t>
            </a:r>
          </a:p>
          <a:p>
            <a:pPr lvl="1" eaLnBrk="1" hangingPunct="1">
              <a:defRPr/>
            </a:pPr>
            <a:r>
              <a:rPr lang="ko-KR" altLang="en-US" dirty="0"/>
              <a:t>서로 다른 형의 혼합 연산을 하면 필요한 </a:t>
            </a:r>
            <a:r>
              <a:rPr lang="ko-KR" altLang="en-US" dirty="0" err="1"/>
              <a:t>기억장소의</a:t>
            </a:r>
            <a:r>
              <a:rPr lang="ko-KR" altLang="en-US" dirty="0"/>
              <a:t> 크기가 작은 쪽에서 큰 쪽으로 </a:t>
            </a:r>
            <a:r>
              <a:rPr lang="ko-KR" altLang="en-US" dirty="0">
                <a:solidFill>
                  <a:srgbClr val="FF3300"/>
                </a:solidFill>
              </a:rPr>
              <a:t>자동 확장 변환</a:t>
            </a:r>
            <a:r>
              <a:rPr lang="en-US" altLang="ko-KR" dirty="0">
                <a:solidFill>
                  <a:srgbClr val="FF3300"/>
                </a:solidFill>
              </a:rPr>
              <a:t>(widening conversion)</a:t>
            </a:r>
          </a:p>
          <a:p>
            <a:pPr lvl="1" eaLnBrk="1" hangingPunct="1">
              <a:defRPr/>
            </a:pPr>
            <a:r>
              <a:rPr lang="en-US" altLang="ko-KR" dirty="0"/>
              <a:t>char(1) &lt; short(2) &lt; </a:t>
            </a:r>
            <a:r>
              <a:rPr lang="en-US" altLang="ko-KR" dirty="0" err="1"/>
              <a:t>int</a:t>
            </a:r>
            <a:r>
              <a:rPr lang="en-US" altLang="ko-KR" dirty="0"/>
              <a:t>(4) ≤ long(4) ≤ </a:t>
            </a:r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    float(4) &lt; double(8) ≤ long double(8)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B0F5455-63F0-4549-BA7A-2667D3DE46E8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자동 형 변환</a:t>
            </a:r>
            <a:endParaRPr lang="ko-KR" altLang="en-US">
              <a:solidFill>
                <a:srgbClr val="9900FF"/>
              </a:solidFill>
            </a:endParaRP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075613" cy="4824413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dirty="0"/>
              <a:t>나눗셈의 예</a:t>
            </a:r>
            <a:endParaRPr lang="en-US" altLang="ko-KR" dirty="0"/>
          </a:p>
          <a:p>
            <a:pPr lvl="1" eaLnBrk="1" hangingPunct="1">
              <a:defRPr/>
            </a:pPr>
            <a:r>
              <a:rPr lang="en-US" altLang="ko-KR" dirty="0"/>
              <a:t>12 / 5 = 2</a:t>
            </a:r>
          </a:p>
          <a:p>
            <a:pPr lvl="1" eaLnBrk="1" hangingPunct="1">
              <a:defRPr/>
            </a:pPr>
            <a:r>
              <a:rPr lang="en-US" altLang="ko-KR" dirty="0"/>
              <a:t>12.0 / 5  </a:t>
            </a:r>
            <a:r>
              <a:rPr lang="en-US" altLang="ko-KR" dirty="0">
                <a:sym typeface="Wingdings" panose="05000000000000000000" pitchFamily="2" charset="2"/>
              </a:rPr>
              <a:t></a:t>
            </a:r>
            <a:r>
              <a:rPr lang="en-US" altLang="ko-KR" dirty="0"/>
              <a:t>  12.0 / 5.0 = 2.4</a:t>
            </a:r>
          </a:p>
          <a:p>
            <a:pPr eaLnBrk="1" hangingPunct="1">
              <a:defRPr/>
            </a:pPr>
            <a:r>
              <a:rPr lang="ko-KR" altLang="en-US" dirty="0"/>
              <a:t>확장 변환 예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 err="1">
                <a:solidFill>
                  <a:srgbClr val="3333FF"/>
                </a:solidFill>
              </a:rPr>
              <a:t>int</a:t>
            </a:r>
            <a:r>
              <a:rPr lang="en-US" altLang="ko-KR" dirty="0"/>
              <a:t> won = 35000;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>
                <a:solidFill>
                  <a:srgbClr val="3333FF"/>
                </a:solidFill>
              </a:rPr>
              <a:t>float</a:t>
            </a:r>
            <a:r>
              <a:rPr lang="en-US" altLang="ko-KR" dirty="0"/>
              <a:t> dollar, rate = 1123.30;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dollar = won / rate;</a:t>
            </a:r>
            <a:endParaRPr lang="ko-KR" altLang="en-US" dirty="0"/>
          </a:p>
          <a:p>
            <a:pPr eaLnBrk="1" hangingPunct="1">
              <a:defRPr/>
            </a:pPr>
            <a:r>
              <a:rPr lang="ko-KR" altLang="en-US" dirty="0"/>
              <a:t>주의</a:t>
            </a:r>
            <a:endParaRPr lang="en-US" altLang="ko-KR" dirty="0"/>
          </a:p>
          <a:p>
            <a:pPr lvl="1" eaLnBrk="1" hangingPunct="1">
              <a:defRPr/>
            </a:pPr>
            <a:r>
              <a:rPr lang="ko-KR" altLang="en-US" dirty="0"/>
              <a:t>변수 내의 값 자체는 변화가 없고</a:t>
            </a:r>
            <a:r>
              <a:rPr lang="en-US" altLang="ko-KR" dirty="0"/>
              <a:t>, </a:t>
            </a:r>
            <a:r>
              <a:rPr lang="ko-KR" altLang="en-US" dirty="0"/>
              <a:t>단지 그 값을 계산할 때 변환해서 사용</a:t>
            </a:r>
            <a:r>
              <a:rPr lang="en-US" altLang="ko-KR" dirty="0"/>
              <a:t>.</a:t>
            </a:r>
          </a:p>
          <a:p>
            <a:pPr eaLnBrk="1" hangingPunct="1">
              <a:defRPr/>
            </a:pPr>
            <a:endParaRPr lang="en-US" altLang="ko-KR" dirty="0"/>
          </a:p>
          <a:p>
            <a:pPr lvl="1" eaLnBrk="1" hangingPunct="1">
              <a:defRPr/>
            </a:pPr>
            <a:endParaRPr lang="en-US" altLang="ko-KR" dirty="0"/>
          </a:p>
          <a:p>
            <a:pPr eaLnBrk="1" hangingPunct="1">
              <a:defRPr/>
            </a:pPr>
            <a:endParaRPr lang="en-US" altLang="ko-KR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ko-KR" alt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4094BB7-B271-4BF9-8B95-CCBD9F26C985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3600"/>
              <a:t>대입 변환</a:t>
            </a:r>
            <a:r>
              <a:rPr lang="en-US" altLang="ko-KR" sz="3600"/>
              <a:t>(assignment conversion)</a:t>
            </a:r>
            <a:endParaRPr lang="ko-KR" altLang="en-US" sz="3600"/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362950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ko-KR" altLang="en-US"/>
              <a:t>대입 변환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>
                <a:solidFill>
                  <a:srgbClr val="FF6600"/>
                </a:solidFill>
              </a:rPr>
              <a:t>어떤 형의 값이 다른 형의 변수에 대입될 때 자동적으로 일어나며</a:t>
            </a:r>
            <a:r>
              <a:rPr lang="en-US" altLang="ko-KR">
                <a:solidFill>
                  <a:srgbClr val="FF6600"/>
                </a:solidFill>
              </a:rPr>
              <a:t>, 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>
                <a:solidFill>
                  <a:srgbClr val="FF6600"/>
                </a:solidFill>
              </a:rPr>
              <a:t>이 과정에서 값이 대입될 변수의 형으로 자동 변환된다</a:t>
            </a:r>
            <a:r>
              <a:rPr lang="en-US" altLang="ko-KR">
                <a:solidFill>
                  <a:srgbClr val="FF6600"/>
                </a:solidFill>
              </a:rPr>
              <a:t>.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ko-KR" altLang="en-US"/>
              <a:t>	</a:t>
            </a:r>
          </a:p>
          <a:p>
            <a:pPr eaLnBrk="1" hangingPunct="1">
              <a:lnSpc>
                <a:spcPct val="90000"/>
              </a:lnSpc>
            </a:pPr>
            <a:r>
              <a:rPr lang="ko-KR" altLang="en-US"/>
              <a:t>예</a:t>
            </a:r>
            <a:r>
              <a:rPr lang="en-US" altLang="ko-KR"/>
              <a:t>1: </a:t>
            </a:r>
            <a:r>
              <a:rPr lang="ko-KR" altLang="en-US"/>
              <a:t>확장 변환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>
                <a:solidFill>
                  <a:srgbClr val="FF00FF"/>
                </a:solidFill>
              </a:rPr>
              <a:t>dollar = won / rate;</a:t>
            </a:r>
            <a:r>
              <a:rPr lang="en-US" altLang="ko-KR"/>
              <a:t> </a:t>
            </a:r>
            <a:endParaRPr lang="ko-KR" altLang="en-US"/>
          </a:p>
          <a:p>
            <a:pPr lvl="1" eaLnBrk="1" hangingPunct="1">
              <a:lnSpc>
                <a:spcPct val="90000"/>
              </a:lnSpc>
            </a:pPr>
            <a:r>
              <a:rPr lang="en-US" altLang="ko-KR"/>
              <a:t>won / rate </a:t>
            </a:r>
            <a:r>
              <a:rPr lang="ko-KR" altLang="en-US"/>
              <a:t>값이 </a:t>
            </a:r>
            <a:r>
              <a:rPr lang="en-US" altLang="ko-KR"/>
              <a:t>36</a:t>
            </a:r>
            <a:r>
              <a:rPr lang="ko-KR" altLang="en-US"/>
              <a:t>이면</a:t>
            </a:r>
            <a:r>
              <a:rPr lang="en-US" altLang="ko-KR"/>
              <a:t>, </a:t>
            </a:r>
            <a:r>
              <a:rPr lang="ko-KR" altLang="en-US"/>
              <a:t>부동소수점 값 </a:t>
            </a:r>
            <a:r>
              <a:rPr lang="en-US" altLang="ko-KR"/>
              <a:t>36.0</a:t>
            </a:r>
            <a:r>
              <a:rPr lang="ko-KR" altLang="en-US"/>
              <a:t>으로 변환 후 </a:t>
            </a:r>
            <a:r>
              <a:rPr lang="en-US" altLang="ko-KR"/>
              <a:t>dollar</a:t>
            </a:r>
            <a:r>
              <a:rPr lang="ko-KR" altLang="en-US"/>
              <a:t>에 대입</a:t>
            </a:r>
          </a:p>
          <a:p>
            <a:pPr lvl="4" eaLnBrk="1" hangingPunct="1">
              <a:lnSpc>
                <a:spcPct val="90000"/>
              </a:lnSpc>
            </a:pPr>
            <a:endParaRPr lang="ko-KR" altLang="en-US" b="1"/>
          </a:p>
          <a:p>
            <a:pPr eaLnBrk="1" hangingPunct="1">
              <a:lnSpc>
                <a:spcPct val="90000"/>
              </a:lnSpc>
            </a:pPr>
            <a:r>
              <a:rPr lang="ko-KR" altLang="en-US"/>
              <a:t>예</a:t>
            </a:r>
            <a:r>
              <a:rPr lang="en-US" altLang="ko-KR"/>
              <a:t>2: </a:t>
            </a:r>
            <a:r>
              <a:rPr lang="ko-KR" altLang="en-US"/>
              <a:t>축소 변환</a:t>
            </a:r>
            <a:endParaRPr lang="en-US" altLang="ko-KR"/>
          </a:p>
          <a:p>
            <a:pPr lvl="1" eaLnBrk="1" hangingPunct="1">
              <a:lnSpc>
                <a:spcPct val="90000"/>
              </a:lnSpc>
            </a:pPr>
            <a:r>
              <a:rPr lang="en-US" altLang="ko-KR">
                <a:solidFill>
                  <a:srgbClr val="FF00FF"/>
                </a:solidFill>
              </a:rPr>
              <a:t>won = dollar * rate; 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소숫점 이하 값은 버리고 정수 값만 대입한다</a:t>
            </a:r>
            <a:r>
              <a:rPr lang="en-US" altLang="ko-KR"/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축소 변환은 정보를 손실시키므로  주의</a:t>
            </a:r>
            <a:r>
              <a:rPr lang="en-US" altLang="ko-KR"/>
              <a:t>!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192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192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F9A478D-6499-452F-8DEA-8D6234412207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pic>
        <p:nvPicPr>
          <p:cNvPr id="8192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60350"/>
            <a:ext cx="8229600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294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294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7417609-0DAB-4CE8-85E9-E60C50BFE438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pic>
        <p:nvPicPr>
          <p:cNvPr id="82950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3" y="1419225"/>
            <a:ext cx="8129587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1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3141663"/>
            <a:ext cx="8223250" cy="197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C8CF68B-D6C0-456A-98AD-04F131CB987A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839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명시적 형 변환</a:t>
            </a:r>
            <a:r>
              <a:rPr lang="ko-KR" altLang="en-US">
                <a:solidFill>
                  <a:srgbClr val="9900FF"/>
                </a:solidFill>
              </a:rPr>
              <a:t> </a:t>
            </a:r>
          </a:p>
        </p:txBody>
      </p:sp>
      <p:sp>
        <p:nvSpPr>
          <p:cNvPr id="839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타입  캐스팅은 명시적으로 형을 변환하는 방법이다</a:t>
            </a:r>
            <a:r>
              <a:rPr lang="en-US" altLang="ko-KR">
                <a:solidFill>
                  <a:srgbClr val="FF6600"/>
                </a:solidFill>
              </a:rPr>
              <a:t>. </a:t>
            </a:r>
          </a:p>
          <a:p>
            <a:pPr eaLnBrk="1" hangingPunct="1"/>
            <a:r>
              <a:rPr lang="ko-KR" altLang="en-US"/>
              <a:t>타입 캐스팅 형식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ko-KR"/>
              <a:t>(</a:t>
            </a:r>
            <a:r>
              <a:rPr lang="ko-KR" altLang="en-US"/>
              <a:t>자료형 이름</a:t>
            </a:r>
            <a:r>
              <a:rPr lang="en-US" altLang="ko-KR"/>
              <a:t>) </a:t>
            </a:r>
            <a:r>
              <a:rPr lang="ko-KR" altLang="en-US"/>
              <a:t>변수 혹은 수식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ko-KR" altLang="en-US"/>
          </a:p>
          <a:p>
            <a:pPr eaLnBrk="1" hangingPunct="1"/>
            <a:r>
              <a:rPr lang="ko-KR" altLang="en-US"/>
              <a:t>예</a:t>
            </a:r>
            <a:r>
              <a:rPr lang="en-US" altLang="ko-KR"/>
              <a:t>1 : </a:t>
            </a:r>
            <a:r>
              <a:rPr lang="ko-KR" altLang="en-US"/>
              <a:t>원을</a:t>
            </a:r>
            <a:r>
              <a:rPr lang="en-US" altLang="ko-KR"/>
              <a:t> </a:t>
            </a:r>
            <a:r>
              <a:rPr lang="ko-KR" altLang="en-US"/>
              <a:t>달러로 환전</a:t>
            </a:r>
          </a:p>
          <a:p>
            <a:pPr lvl="1" eaLnBrk="1" hangingPunct="1"/>
            <a:r>
              <a:rPr lang="en-US" altLang="ko-KR"/>
              <a:t>dollar = (</a:t>
            </a:r>
            <a:r>
              <a:rPr lang="en-US" altLang="ko-KR">
                <a:solidFill>
                  <a:srgbClr val="3333FF"/>
                </a:solidFill>
              </a:rPr>
              <a:t>float</a:t>
            </a:r>
            <a:r>
              <a:rPr lang="en-US" altLang="ko-KR"/>
              <a:t>) won / rate; </a:t>
            </a:r>
          </a:p>
          <a:p>
            <a:pPr lvl="1" eaLnBrk="1" hangingPunct="1"/>
            <a:endParaRPr lang="ko-KR" altLang="en-US"/>
          </a:p>
          <a:p>
            <a:pPr lvl="1" eaLnBrk="1" hangingPunct="1"/>
            <a:r>
              <a:rPr lang="ko-KR" altLang="en-US" sz="1800"/>
              <a:t>캐스트 연산자가 나눗셈 연산자보다 우선순위가 높다</a:t>
            </a:r>
          </a:p>
          <a:p>
            <a:pPr lvl="1" eaLnBrk="1" hangingPunct="1"/>
            <a:r>
              <a:rPr lang="ko-KR" altLang="en-US" sz="1800"/>
              <a:t>캐스트가 </a:t>
            </a:r>
            <a:r>
              <a:rPr lang="en-US" altLang="ko-KR" sz="1800"/>
              <a:t>won</a:t>
            </a:r>
            <a:r>
              <a:rPr lang="ko-KR" altLang="en-US" sz="1800"/>
              <a:t>의 값에 먼저 적용되어 </a:t>
            </a:r>
            <a:r>
              <a:rPr lang="en-US" altLang="ko-KR" sz="1800"/>
              <a:t>won </a:t>
            </a:r>
            <a:r>
              <a:rPr lang="ko-KR" altLang="en-US" sz="1800"/>
              <a:t>값의 부동소수점 버전을 반환</a:t>
            </a:r>
          </a:p>
          <a:p>
            <a:pPr lvl="1" eaLnBrk="1" hangingPunct="1"/>
            <a:r>
              <a:rPr lang="en-US" altLang="ko-KR" sz="1800"/>
              <a:t>rate</a:t>
            </a:r>
            <a:r>
              <a:rPr lang="ko-KR" altLang="en-US" sz="1800"/>
              <a:t>가 산술 확장 변환을 통해서 부동 소수점 값으로 변환</a:t>
            </a:r>
            <a:endParaRPr lang="en-US" altLang="ko-KR" sz="1800"/>
          </a:p>
          <a:p>
            <a:pPr lvl="1" eaLnBrk="1" hangingPunct="1"/>
            <a:r>
              <a:rPr lang="ko-KR" altLang="en-US" sz="1800"/>
              <a:t>나눗셈 연산자는 부동 소수점 나눗셈을 수행</a:t>
            </a:r>
            <a:endParaRPr lang="en-US" altLang="ko-KR" sz="18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B9F680C-FCD7-42B6-A4D3-D5E848590C00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명시적 형 변환 예</a:t>
            </a:r>
          </a:p>
        </p:txBody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435975" cy="4824413"/>
          </a:xfrm>
        </p:spPr>
        <p:txBody>
          <a:bodyPr/>
          <a:lstStyle/>
          <a:p>
            <a:pPr eaLnBrk="1" hangingPunct="1"/>
            <a:r>
              <a:rPr lang="ko-KR" altLang="en-US"/>
              <a:t>예</a:t>
            </a:r>
            <a:r>
              <a:rPr lang="en-US" altLang="ko-KR"/>
              <a:t>2 : </a:t>
            </a:r>
            <a:r>
              <a:rPr lang="ko-KR" altLang="en-US"/>
              <a:t>달러를 원으로 환전</a:t>
            </a:r>
          </a:p>
          <a:p>
            <a:pPr lvl="1" eaLnBrk="1" hangingPunct="1"/>
            <a:r>
              <a:rPr lang="en-US" altLang="ko-KR"/>
              <a:t>won = (</a:t>
            </a:r>
            <a:r>
              <a:rPr lang="en-US" altLang="ko-KR">
                <a:solidFill>
                  <a:srgbClr val="3333FF"/>
                </a:solidFill>
              </a:rPr>
              <a:t>int</a:t>
            </a:r>
            <a:r>
              <a:rPr lang="en-US" altLang="ko-KR"/>
              <a:t>) (dollar * rate); </a:t>
            </a:r>
          </a:p>
          <a:p>
            <a:pPr lvl="1" eaLnBrk="1" hangingPunct="1"/>
            <a:endParaRPr lang="en-US" altLang="ko-KR"/>
          </a:p>
          <a:p>
            <a:pPr lvl="1" eaLnBrk="1" hangingPunct="1"/>
            <a:r>
              <a:rPr lang="en-US" altLang="ko-KR" sz="1800"/>
              <a:t>dollar * rate</a:t>
            </a:r>
            <a:r>
              <a:rPr lang="ko-KR" altLang="en-US" sz="1800"/>
              <a:t>를 계산하면 부동소수점 값 계산</a:t>
            </a:r>
          </a:p>
          <a:p>
            <a:pPr lvl="1" eaLnBrk="1" hangingPunct="1"/>
            <a:r>
              <a:rPr lang="ko-KR" altLang="en-US" sz="1800"/>
              <a:t>이 값을 </a:t>
            </a:r>
            <a:r>
              <a:rPr lang="en-US" altLang="ko-KR" sz="1800"/>
              <a:t>won</a:t>
            </a:r>
            <a:r>
              <a:rPr lang="ko-KR" altLang="en-US" sz="1800"/>
              <a:t>에 저장하기 위해서 </a:t>
            </a:r>
            <a:r>
              <a:rPr lang="en-US" altLang="ko-KR" sz="1800"/>
              <a:t>int </a:t>
            </a:r>
            <a:r>
              <a:rPr lang="ko-KR" altLang="en-US" sz="1800"/>
              <a:t>형으로 변환</a:t>
            </a:r>
          </a:p>
          <a:p>
            <a:pPr lvl="1" eaLnBrk="1" hangingPunct="1"/>
            <a:r>
              <a:rPr lang="ko-KR" altLang="en-US" sz="1800"/>
              <a:t>만약 계산된 값이 </a:t>
            </a:r>
            <a:r>
              <a:rPr lang="en-US" altLang="ko-KR" sz="1800"/>
              <a:t>35000.000443</a:t>
            </a:r>
            <a:r>
              <a:rPr lang="ko-KR" altLang="en-US" sz="1800"/>
              <a:t>이면</a:t>
            </a:r>
            <a:r>
              <a:rPr lang="en-US" altLang="ko-KR" sz="1800"/>
              <a:t>, </a:t>
            </a:r>
            <a:r>
              <a:rPr lang="ko-KR" altLang="en-US" sz="1800"/>
              <a:t>대입 후에 </a:t>
            </a:r>
            <a:r>
              <a:rPr lang="en-US" altLang="ko-KR" sz="1800"/>
              <a:t>won</a:t>
            </a:r>
            <a:r>
              <a:rPr lang="ko-KR" altLang="en-US" sz="1800"/>
              <a:t>의 값 </a:t>
            </a:r>
            <a:r>
              <a:rPr lang="en-US" altLang="ko-KR" sz="1800"/>
              <a:t>35000</a:t>
            </a:r>
          </a:p>
          <a:p>
            <a:pPr lvl="1" eaLnBrk="1" hangingPunct="1"/>
            <a:endParaRPr lang="en-US" altLang="ko-KR" sz="1800" b="1"/>
          </a:p>
          <a:p>
            <a:pPr eaLnBrk="1" hangingPunct="1"/>
            <a:r>
              <a:rPr lang="ko-KR" altLang="en-US"/>
              <a:t>예 </a:t>
            </a:r>
            <a:r>
              <a:rPr lang="en-US" altLang="ko-KR"/>
              <a:t>3 </a:t>
            </a:r>
          </a:p>
          <a:p>
            <a:pPr lvl="1" eaLnBrk="1" hangingPunct="1"/>
            <a:r>
              <a:rPr lang="en-US" altLang="ko-KR"/>
              <a:t>won = (</a:t>
            </a:r>
            <a:r>
              <a:rPr lang="en-US" altLang="ko-KR">
                <a:solidFill>
                  <a:srgbClr val="3333FF"/>
                </a:solidFill>
              </a:rPr>
              <a:t>int</a:t>
            </a:r>
            <a:r>
              <a:rPr lang="en-US" altLang="ko-KR"/>
              <a:t>) dollar * rate;</a:t>
            </a:r>
          </a:p>
          <a:p>
            <a:pPr lvl="1" eaLnBrk="1" hangingPunct="1"/>
            <a:endParaRPr lang="en-US" altLang="ko-KR"/>
          </a:p>
          <a:p>
            <a:pPr lvl="1"/>
            <a:r>
              <a:rPr lang="ko-KR" altLang="en-US"/>
              <a:t>먼저 </a:t>
            </a:r>
            <a:r>
              <a:rPr lang="en-US" altLang="ko-KR" sz="1600"/>
              <a:t>dollar </a:t>
            </a:r>
            <a:r>
              <a:rPr lang="ko-KR" altLang="en-US"/>
              <a:t>값을 소수점 이하부분을 잘라 </a:t>
            </a:r>
            <a:r>
              <a:rPr lang="en-US" altLang="ko-KR" sz="1600"/>
              <a:t>int </a:t>
            </a:r>
            <a:r>
              <a:rPr lang="ko-KR" altLang="en-US"/>
              <a:t>형으로 변환 후에 계산</a:t>
            </a:r>
            <a:endParaRPr lang="en-US" altLang="ko-KR"/>
          </a:p>
          <a:p>
            <a:pPr lvl="1"/>
            <a:r>
              <a:rPr lang="ko-KR" altLang="en-US"/>
              <a:t>결과적으로 </a:t>
            </a:r>
            <a:r>
              <a:rPr lang="en-US" altLang="ko-KR" sz="1600"/>
              <a:t>31 * 1123.30</a:t>
            </a:r>
            <a:r>
              <a:rPr lang="ko-KR" altLang="en-US"/>
              <a:t>을 계산하므로 결과값은 </a:t>
            </a:r>
            <a:r>
              <a:rPr lang="en-US" altLang="ko-KR" sz="1600"/>
              <a:t>34822</a:t>
            </a:r>
            <a:r>
              <a:rPr lang="ko-KR" altLang="en-US"/>
              <a:t>원이 됨</a:t>
            </a:r>
            <a:endParaRPr lang="en-US" altLang="ko-KR"/>
          </a:p>
          <a:p>
            <a:pPr lvl="1" eaLnBrk="1" hangingPunct="1"/>
            <a:endParaRPr lang="ko-KR" altLang="en-US">
              <a:solidFill>
                <a:srgbClr val="FF66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C4D4E1E-CCFA-45B9-A536-2A81ECC4C8EB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34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자료형이란 무엇인가</a:t>
            </a:r>
            <a:r>
              <a:rPr lang="en-US" altLang="ko-KR"/>
              <a:t>?</a:t>
            </a:r>
            <a:r>
              <a:rPr lang="en-US" altLang="ko-KR">
                <a:solidFill>
                  <a:srgbClr val="CC3300"/>
                </a:solidFill>
              </a:rPr>
              <a:t> </a:t>
            </a:r>
            <a:endParaRPr lang="ko-KR" altLang="en-US">
              <a:solidFill>
                <a:srgbClr val="CC3300"/>
              </a:solidFill>
            </a:endParaRP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b="1"/>
              <a:t>자료형</a:t>
            </a:r>
            <a:r>
              <a:rPr lang="en-US" altLang="ko-KR" b="1"/>
              <a:t>(data type)</a:t>
            </a:r>
            <a:r>
              <a:rPr lang="ko-KR" altLang="en-US"/>
              <a:t> </a:t>
            </a:r>
          </a:p>
          <a:p>
            <a:pPr lvl="1" eaLnBrk="1" hangingPunct="1"/>
            <a:r>
              <a:rPr lang="ko-KR" altLang="en-US"/>
              <a:t>프로그램에서 표현 혹은 저장하는 데이터의 종류 혹은 유형</a:t>
            </a:r>
            <a:endParaRPr lang="en-US" altLang="ko-KR"/>
          </a:p>
          <a:p>
            <a:pPr lvl="4" eaLnBrk="1" hangingPunct="1"/>
            <a:endParaRPr lang="ko-KR" altLang="en-US"/>
          </a:p>
          <a:p>
            <a:pPr eaLnBrk="1" hangingPunct="1"/>
            <a:r>
              <a:rPr lang="en-US" altLang="ko-KR"/>
              <a:t>C </a:t>
            </a:r>
            <a:r>
              <a:rPr lang="ko-KR" altLang="en-US"/>
              <a:t>언어의 자료형</a:t>
            </a:r>
          </a:p>
          <a:p>
            <a:pPr lvl="1" eaLnBrk="1" hangingPunct="1"/>
            <a:r>
              <a:rPr lang="en-US" altLang="ko-KR">
                <a:solidFill>
                  <a:srgbClr val="FF6600"/>
                </a:solidFill>
              </a:rPr>
              <a:t>C </a:t>
            </a:r>
            <a:r>
              <a:rPr lang="ko-KR" altLang="en-US">
                <a:solidFill>
                  <a:srgbClr val="FF6600"/>
                </a:solidFill>
              </a:rPr>
              <a:t>언어는 </a:t>
            </a:r>
            <a:r>
              <a:rPr lang="en-US" altLang="ko-KR">
                <a:solidFill>
                  <a:srgbClr val="FF6600"/>
                </a:solidFill>
              </a:rPr>
              <a:t>1</a:t>
            </a:r>
            <a:r>
              <a:rPr lang="ko-KR" altLang="en-US">
                <a:solidFill>
                  <a:srgbClr val="FF6600"/>
                </a:solidFill>
              </a:rPr>
              <a:t>개의 문자형</a:t>
            </a:r>
            <a:r>
              <a:rPr lang="en-US" altLang="ko-KR">
                <a:solidFill>
                  <a:srgbClr val="FF6600"/>
                </a:solidFill>
              </a:rPr>
              <a:t>, 4</a:t>
            </a:r>
            <a:r>
              <a:rPr lang="ko-KR" altLang="en-US">
                <a:solidFill>
                  <a:srgbClr val="FF6600"/>
                </a:solidFill>
              </a:rPr>
              <a:t>개의 정수형</a:t>
            </a:r>
            <a:r>
              <a:rPr lang="en-US" altLang="ko-KR">
                <a:solidFill>
                  <a:srgbClr val="FF6600"/>
                </a:solidFill>
              </a:rPr>
              <a:t>, 3</a:t>
            </a:r>
            <a:r>
              <a:rPr lang="ko-KR" altLang="en-US">
                <a:solidFill>
                  <a:srgbClr val="FF6600"/>
                </a:solidFill>
              </a:rPr>
              <a:t>개의 부동소수점형을 제공</a:t>
            </a:r>
            <a:endParaRPr lang="en-US" altLang="ko-KR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ko-KR" altLang="en-US"/>
              <a:t>	</a:t>
            </a:r>
          </a:p>
        </p:txBody>
      </p:sp>
      <p:sp>
        <p:nvSpPr>
          <p:cNvPr id="11270" name="Rectangle 4"/>
          <p:cNvSpPr>
            <a:spLocks noChangeArrowheads="1"/>
          </p:cNvSpPr>
          <p:nvPr/>
        </p:nvSpPr>
        <p:spPr bwMode="auto">
          <a:xfrm>
            <a:off x="0" y="2725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400">
              <a:latin typeface="Lucida Console" panose="020B0609040504020204" pitchFamily="49" charset="0"/>
            </a:endParaRPr>
          </a:p>
        </p:txBody>
      </p:sp>
      <p:sp>
        <p:nvSpPr>
          <p:cNvPr id="11271" name="Rectangle 103"/>
          <p:cNvSpPr>
            <a:spLocks noChangeArrowheads="1"/>
          </p:cNvSpPr>
          <p:nvPr/>
        </p:nvSpPr>
        <p:spPr bwMode="auto">
          <a:xfrm>
            <a:off x="0" y="4130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>
              <a:latin typeface="Times New Roman" panose="02020603050405020304" pitchFamily="18" charset="0"/>
            </a:endParaRPr>
          </a:p>
        </p:txBody>
      </p:sp>
      <p:pic>
        <p:nvPicPr>
          <p:cNvPr id="1127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860800"/>
            <a:ext cx="8013700" cy="189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4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88067" name="Rectangle 104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35F7BBC-963D-4125-BDCA-231896EB0481}" type="slidenum">
              <a:rPr kumimoji="0" lang="ko-KR" altLang="en-US" sz="12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kumimoji="0" lang="en-US" altLang="ko-KR" sz="1200"/>
          </a:p>
        </p:txBody>
      </p:sp>
      <p:sp>
        <p:nvSpPr>
          <p:cNvPr id="88068" name="Rectangle 2"/>
          <p:cNvSpPr>
            <a:spLocks noChangeArrowheads="1"/>
          </p:cNvSpPr>
          <p:nvPr/>
        </p:nvSpPr>
        <p:spPr bwMode="auto">
          <a:xfrm>
            <a:off x="1916113" y="17399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3.8 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열거형 및 형 정의</a:t>
            </a:r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열거형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ko-KR" altLang="en-US" sz="2000" dirty="0" err="1"/>
              <a:t>열거형</a:t>
            </a:r>
            <a:r>
              <a:rPr lang="en-US" altLang="ko-KR" sz="2000" dirty="0"/>
              <a:t>(enumerated type)</a:t>
            </a:r>
          </a:p>
          <a:p>
            <a:pPr lvl="1">
              <a:defRPr/>
            </a:pPr>
            <a:r>
              <a:rPr lang="ko-KR" altLang="en-US" sz="1800" dirty="0"/>
              <a:t>일련의 관련 정수 상수들의 집합을 하나의 </a:t>
            </a:r>
            <a:r>
              <a:rPr lang="ko-KR" altLang="en-US" sz="1800" dirty="0" err="1"/>
              <a:t>자료형으로</a:t>
            </a:r>
            <a:r>
              <a:rPr lang="ko-KR" altLang="en-US" sz="1800" dirty="0"/>
              <a:t> </a:t>
            </a:r>
            <a:r>
              <a:rPr lang="ko-KR" altLang="en-US" sz="1800" dirty="0" err="1"/>
              <a:t>정의하는방법</a:t>
            </a:r>
            <a:endParaRPr lang="en-US" altLang="ko-KR" sz="1800" dirty="0"/>
          </a:p>
          <a:p>
            <a:pPr>
              <a:defRPr/>
            </a:pPr>
            <a:r>
              <a:rPr lang="ko-KR" altLang="en-US" sz="2000" dirty="0" err="1"/>
              <a:t>예약어</a:t>
            </a:r>
            <a:r>
              <a:rPr lang="ko-KR" altLang="en-US" sz="2000" dirty="0"/>
              <a:t> </a:t>
            </a:r>
            <a:r>
              <a:rPr lang="en-US" altLang="ko-KR" sz="2000" dirty="0" err="1">
                <a:solidFill>
                  <a:srgbClr val="3333FF"/>
                </a:solidFill>
              </a:rPr>
              <a:t>enum</a:t>
            </a:r>
            <a:endParaRPr lang="en-US" altLang="ko-KR" sz="2000" dirty="0">
              <a:solidFill>
                <a:srgbClr val="3333FF"/>
              </a:solidFill>
            </a:endParaRP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sz="1800" dirty="0" err="1">
                <a:solidFill>
                  <a:srgbClr val="3333FF"/>
                </a:solidFill>
              </a:rPr>
              <a:t>enum</a:t>
            </a:r>
            <a:r>
              <a:rPr lang="en-US" altLang="ko-KR" sz="1800" dirty="0"/>
              <a:t> </a:t>
            </a:r>
            <a:r>
              <a:rPr lang="ko-KR" altLang="en-US" sz="1800" dirty="0" err="1"/>
              <a:t>열거명</a:t>
            </a:r>
            <a:r>
              <a:rPr lang="ko-KR" altLang="en-US" sz="1800" dirty="0"/>
              <a:t> </a:t>
            </a:r>
            <a:r>
              <a:rPr lang="en-US" altLang="ko-KR" sz="1800" dirty="0"/>
              <a:t>{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sz="1800" dirty="0"/>
              <a:t>	</a:t>
            </a:r>
            <a:r>
              <a:rPr lang="ko-KR" altLang="en-US" sz="1800" dirty="0" err="1"/>
              <a:t>상수명</a:t>
            </a:r>
            <a:r>
              <a:rPr lang="ko-KR" altLang="en-US" sz="1800" dirty="0"/>
              <a:t> </a:t>
            </a:r>
            <a:r>
              <a:rPr lang="en-US" altLang="ko-KR" sz="1800" dirty="0"/>
              <a:t>[= </a:t>
            </a:r>
            <a:r>
              <a:rPr lang="ko-KR" altLang="en-US" sz="1800" dirty="0" err="1"/>
              <a:t>정수값</a:t>
            </a:r>
            <a:r>
              <a:rPr lang="en-US" altLang="ko-KR" sz="1800" dirty="0"/>
              <a:t>], ..., </a:t>
            </a:r>
            <a:r>
              <a:rPr lang="ko-KR" altLang="en-US" sz="1800" dirty="0" err="1"/>
              <a:t>상수명</a:t>
            </a:r>
            <a:r>
              <a:rPr lang="ko-KR" altLang="en-US" sz="1800" dirty="0"/>
              <a:t> </a:t>
            </a:r>
            <a:r>
              <a:rPr lang="en-US" altLang="ko-KR" sz="1800" dirty="0"/>
              <a:t>[= </a:t>
            </a:r>
            <a:r>
              <a:rPr lang="ko-KR" altLang="en-US" sz="1800" dirty="0" err="1"/>
              <a:t>정수값</a:t>
            </a:r>
            <a:r>
              <a:rPr lang="en-US" altLang="ko-KR" sz="1800" dirty="0"/>
              <a:t>]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sz="1800" dirty="0"/>
              <a:t>};</a:t>
            </a:r>
          </a:p>
          <a:p>
            <a:pPr>
              <a:defRPr/>
            </a:pPr>
            <a:r>
              <a:rPr lang="ko-KR" altLang="en-US" sz="2000" dirty="0"/>
              <a:t>예 </a:t>
            </a:r>
            <a:r>
              <a:rPr lang="en-US" altLang="ko-KR" sz="2000" dirty="0"/>
              <a:t>1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sz="1800" dirty="0" err="1">
                <a:solidFill>
                  <a:srgbClr val="3333FF"/>
                </a:solidFill>
              </a:rPr>
              <a:t>enum</a:t>
            </a:r>
            <a:r>
              <a:rPr lang="en-US" altLang="ko-KR" sz="1800" dirty="0"/>
              <a:t> day {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sz="1800" dirty="0"/>
              <a:t>	sun, mon, </a:t>
            </a:r>
            <a:r>
              <a:rPr lang="en-US" altLang="ko-KR" sz="1800" dirty="0" err="1"/>
              <a:t>tue</a:t>
            </a:r>
            <a:r>
              <a:rPr lang="en-US" altLang="ko-KR" sz="1800" dirty="0"/>
              <a:t>, wed, </a:t>
            </a:r>
            <a:r>
              <a:rPr lang="en-US" altLang="ko-KR" sz="1800" dirty="0" err="1"/>
              <a:t>thu</a:t>
            </a:r>
            <a:r>
              <a:rPr lang="en-US" altLang="ko-KR" sz="1800" dirty="0"/>
              <a:t>, </a:t>
            </a:r>
            <a:r>
              <a:rPr lang="en-US" altLang="ko-KR" sz="1800" dirty="0" err="1"/>
              <a:t>fri</a:t>
            </a:r>
            <a:r>
              <a:rPr lang="en-US" altLang="ko-KR" sz="1800" dirty="0"/>
              <a:t>, sat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sz="1800" dirty="0"/>
              <a:t>};</a:t>
            </a:r>
          </a:p>
          <a:p>
            <a:pPr>
              <a:defRPr/>
            </a:pPr>
            <a:r>
              <a:rPr lang="ko-KR" altLang="en-US" sz="2000" dirty="0"/>
              <a:t>예 </a:t>
            </a:r>
            <a:r>
              <a:rPr lang="en-US" altLang="ko-KR" sz="2000" dirty="0"/>
              <a:t>2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sz="1800" dirty="0" err="1">
                <a:solidFill>
                  <a:srgbClr val="3333FF"/>
                </a:solidFill>
              </a:rPr>
              <a:t>enum</a:t>
            </a:r>
            <a:r>
              <a:rPr lang="en-US" altLang="ko-KR" sz="1800" dirty="0"/>
              <a:t> day {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sz="1800" dirty="0"/>
              <a:t>	sun = 0, mon = 1, </a:t>
            </a:r>
            <a:r>
              <a:rPr lang="en-US" altLang="ko-KR" sz="1800" dirty="0" err="1"/>
              <a:t>tue</a:t>
            </a:r>
            <a:r>
              <a:rPr lang="en-US" altLang="ko-KR" sz="1800" dirty="0"/>
              <a:t> = 2, wed = 3, </a:t>
            </a:r>
            <a:r>
              <a:rPr lang="en-US" altLang="ko-KR" sz="1800" dirty="0" err="1"/>
              <a:t>thu</a:t>
            </a:r>
            <a:r>
              <a:rPr lang="en-US" altLang="ko-KR" sz="1800" dirty="0"/>
              <a:t> = 4, </a:t>
            </a:r>
            <a:r>
              <a:rPr lang="en-US" altLang="ko-KR" sz="1800" dirty="0" err="1"/>
              <a:t>fri</a:t>
            </a:r>
            <a:r>
              <a:rPr lang="en-US" altLang="ko-KR" sz="1800" dirty="0"/>
              <a:t> = 5, sat = 6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sz="1800" dirty="0"/>
              <a:t>};</a:t>
            </a:r>
            <a:endParaRPr lang="ko-KR" altLang="en-US" sz="1800" dirty="0"/>
          </a:p>
        </p:txBody>
      </p:sp>
      <p:sp>
        <p:nvSpPr>
          <p:cNvPr id="9011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6187C1D-12D4-4F9A-A5DB-A12BA6D88702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113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114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3BB8636-CA11-463F-8D86-466A7B9A4DD3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pic>
        <p:nvPicPr>
          <p:cNvPr id="91142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5888"/>
            <a:ext cx="7886700" cy="64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3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638" y="5700713"/>
            <a:ext cx="26098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상수 값 지정</a:t>
            </a:r>
          </a:p>
        </p:txBody>
      </p:sp>
      <p:sp>
        <p:nvSpPr>
          <p:cNvPr id="9216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/>
              <a:t>임의의 상수 값 지정 가능</a:t>
            </a:r>
            <a:endParaRPr lang="en-US" altLang="ko-KR"/>
          </a:p>
          <a:p>
            <a:r>
              <a:rPr lang="ko-KR" altLang="en-US"/>
              <a:t>열거형 정의하면서 동시에 변수 선언도 가능</a:t>
            </a:r>
            <a:endParaRPr lang="en-US" altLang="ko-KR"/>
          </a:p>
          <a:p>
            <a:pPr lvl="2"/>
            <a:endParaRPr lang="en-US" altLang="ko-KR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>
                <a:solidFill>
                  <a:srgbClr val="3333FF"/>
                </a:solidFill>
              </a:rPr>
              <a:t>enum </a:t>
            </a:r>
            <a:r>
              <a:rPr lang="en-US" altLang="ko-KR"/>
              <a:t>suit {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/>
              <a:t>	club = 1, diamond = 2, heart = 3, spade = 4</a:t>
            </a:r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en-US" altLang="ko-KR"/>
              <a:t>} a, b, c;</a:t>
            </a:r>
            <a:endParaRPr lang="ko-KR" altLang="en-US"/>
          </a:p>
        </p:txBody>
      </p:sp>
      <p:sp>
        <p:nvSpPr>
          <p:cNvPr id="92164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2EF06D7-3B70-4516-B523-F071D411060D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형 정의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err="1">
                <a:solidFill>
                  <a:srgbClr val="3333FF"/>
                </a:solidFill>
              </a:rPr>
              <a:t>typedef</a:t>
            </a:r>
            <a:endParaRPr lang="en-US" altLang="ko-KR" dirty="0">
              <a:solidFill>
                <a:srgbClr val="3333FF"/>
              </a:solidFill>
            </a:endParaRPr>
          </a:p>
          <a:p>
            <a:pPr lvl="1">
              <a:defRPr/>
            </a:pPr>
            <a:r>
              <a:rPr lang="ko-KR" altLang="en-US" dirty="0" err="1"/>
              <a:t>자료형에</a:t>
            </a:r>
            <a:r>
              <a:rPr lang="ko-KR" altLang="en-US" dirty="0"/>
              <a:t> 새로운 이름</a:t>
            </a:r>
            <a:r>
              <a:rPr lang="en-US" altLang="ko-KR" dirty="0"/>
              <a:t>(</a:t>
            </a:r>
            <a:r>
              <a:rPr lang="ko-KR" altLang="en-US" dirty="0"/>
              <a:t>별명</a:t>
            </a:r>
            <a:r>
              <a:rPr lang="en-US" altLang="ko-KR" dirty="0"/>
              <a:t>)</a:t>
            </a:r>
            <a:r>
              <a:rPr lang="ko-KR" altLang="en-US" dirty="0"/>
              <a:t>을 만들기 위해 사용되는 </a:t>
            </a:r>
            <a:r>
              <a:rPr lang="ko-KR" altLang="en-US" dirty="0" err="1"/>
              <a:t>에약어</a:t>
            </a:r>
            <a:endParaRPr lang="en-US" altLang="ko-KR" dirty="0"/>
          </a:p>
          <a:p>
            <a:pPr lvl="1">
              <a:defRPr/>
            </a:pPr>
            <a:endParaRPr lang="en-US" altLang="ko-KR" dirty="0">
              <a:solidFill>
                <a:srgbClr val="3333FF"/>
              </a:solidFill>
            </a:endParaRP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 err="1">
                <a:solidFill>
                  <a:srgbClr val="3333FF"/>
                </a:solidFill>
              </a:rPr>
              <a:t>typedef</a:t>
            </a:r>
            <a:r>
              <a:rPr lang="en-US" altLang="ko-KR" dirty="0"/>
              <a:t> </a:t>
            </a:r>
            <a:r>
              <a:rPr lang="ko-KR" altLang="en-US" dirty="0" err="1"/>
              <a:t>자료형</a:t>
            </a:r>
            <a:r>
              <a:rPr lang="ko-KR" altLang="en-US" dirty="0"/>
              <a:t> </a:t>
            </a:r>
            <a:r>
              <a:rPr lang="ko-KR" altLang="en-US" dirty="0" err="1"/>
              <a:t>새이름</a:t>
            </a:r>
            <a:r>
              <a:rPr lang="en-US" altLang="ko-KR" dirty="0"/>
              <a:t>;</a:t>
            </a:r>
          </a:p>
          <a:p>
            <a:pPr>
              <a:defRPr/>
            </a:pPr>
            <a:r>
              <a:rPr lang="ko-KR" altLang="en-US" dirty="0"/>
              <a:t>예</a:t>
            </a:r>
            <a:endParaRPr lang="en-US" altLang="ko-KR" dirty="0"/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 err="1">
                <a:solidFill>
                  <a:srgbClr val="3333FF"/>
                </a:solidFill>
              </a:rPr>
              <a:t>typedef</a:t>
            </a:r>
            <a:r>
              <a:rPr lang="en-US" altLang="ko-KR" dirty="0"/>
              <a:t> long miles;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miles x;</a:t>
            </a:r>
          </a:p>
          <a:p>
            <a:pPr>
              <a:defRPr/>
            </a:pPr>
            <a:r>
              <a:rPr lang="en-US" altLang="ko-KR" dirty="0" err="1"/>
              <a:t>typedef</a:t>
            </a:r>
            <a:r>
              <a:rPr lang="ko-KR" altLang="en-US" dirty="0"/>
              <a:t>는 </a:t>
            </a:r>
            <a:r>
              <a:rPr lang="en-US" altLang="ko-KR" dirty="0" err="1"/>
              <a:t>struct</a:t>
            </a:r>
            <a:r>
              <a:rPr lang="ko-KR" altLang="en-US" dirty="0"/>
              <a:t>로 선언된 구조체에 새로운 이름을 부여하는데 많이 사용된다</a:t>
            </a:r>
            <a:r>
              <a:rPr lang="en-US" altLang="ko-KR" dirty="0"/>
              <a:t>. 12.1</a:t>
            </a:r>
            <a:r>
              <a:rPr lang="ko-KR" altLang="en-US" dirty="0"/>
              <a:t>절 참고</a:t>
            </a:r>
          </a:p>
        </p:txBody>
      </p:sp>
      <p:sp>
        <p:nvSpPr>
          <p:cNvPr id="93188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436661D-A415-4E81-8976-C6C4CB22E326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4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94211" name="Rectangle 104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8BFF72F-0387-47C1-B1CB-85FC098CF865}" type="slidenum">
              <a:rPr kumimoji="0" lang="ko-KR" altLang="en-US" sz="12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55</a:t>
            </a:fld>
            <a:endParaRPr kumimoji="0" lang="en-US" altLang="ko-KR" sz="1200"/>
          </a:p>
        </p:txBody>
      </p:sp>
      <p:sp>
        <p:nvSpPr>
          <p:cNvPr id="94212" name="Rectangle 2"/>
          <p:cNvSpPr>
            <a:spLocks noChangeArrowheads="1"/>
          </p:cNvSpPr>
          <p:nvPr/>
        </p:nvSpPr>
        <p:spPr bwMode="auto">
          <a:xfrm>
            <a:off x="1916113" y="17399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/>
              <a:t>Key Point</a:t>
            </a:r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A4EE68E-0C21-46B3-B461-B59B1A240262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962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▶ </a:t>
            </a:r>
            <a:r>
              <a:rPr lang="en-US" altLang="ko-KR"/>
              <a:t>Key Point </a:t>
            </a:r>
            <a:endParaRPr lang="ko-KR" altLang="en-US"/>
          </a:p>
        </p:txBody>
      </p:sp>
      <p:sp>
        <p:nvSpPr>
          <p:cNvPr id="962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sz="2000"/>
              <a:t>C </a:t>
            </a:r>
            <a:r>
              <a:rPr lang="ko-KR" altLang="en-US" sz="2000"/>
              <a:t>언어는 크게 </a:t>
            </a:r>
            <a:r>
              <a:rPr lang="en-US" altLang="ko-KR" sz="2000"/>
              <a:t>1</a:t>
            </a:r>
            <a:r>
              <a:rPr lang="ko-KR" altLang="en-US" sz="2000"/>
              <a:t>개의 문자형</a:t>
            </a:r>
            <a:r>
              <a:rPr lang="en-US" altLang="ko-KR" sz="2000"/>
              <a:t>, 4</a:t>
            </a:r>
            <a:r>
              <a:rPr lang="ko-KR" altLang="en-US" sz="2000"/>
              <a:t>개의 정수형</a:t>
            </a:r>
            <a:r>
              <a:rPr lang="en-US" altLang="ko-KR" sz="2000"/>
              <a:t>, 3</a:t>
            </a:r>
            <a:r>
              <a:rPr lang="ko-KR" altLang="en-US" sz="2000"/>
              <a:t>개의 부동소수형을 제공한다</a:t>
            </a:r>
            <a:r>
              <a:rPr lang="en-US" altLang="ko-KR" sz="2000"/>
              <a:t>. </a:t>
            </a:r>
          </a:p>
          <a:p>
            <a:pPr eaLnBrk="1" hangingPunct="1"/>
            <a:r>
              <a:rPr lang="ko-KR" altLang="en-US" sz="2000"/>
              <a:t>변수는 데이터를 저장하는 데 사용되는 저장 장소의 이름이다</a:t>
            </a:r>
            <a:r>
              <a:rPr lang="en-US" altLang="ko-KR" sz="2000"/>
              <a:t>. </a:t>
            </a:r>
          </a:p>
          <a:p>
            <a:pPr eaLnBrk="1" hangingPunct="1"/>
            <a:r>
              <a:rPr lang="ko-KR" altLang="en-US" sz="2000"/>
              <a:t>변수에 대한 접근</a:t>
            </a:r>
            <a:r>
              <a:rPr lang="en-US" altLang="ko-KR" sz="2000"/>
              <a:t>(</a:t>
            </a:r>
            <a:r>
              <a:rPr lang="ko-KR" altLang="en-US" sz="2000"/>
              <a:t>읽기</a:t>
            </a:r>
            <a:r>
              <a:rPr lang="en-US" altLang="ko-KR" sz="2000"/>
              <a:t>)</a:t>
            </a:r>
            <a:r>
              <a:rPr lang="ko-KR" altLang="en-US" sz="2000"/>
              <a:t>은 메모리에서 그 값이 변경되지 않으나</a:t>
            </a:r>
            <a:r>
              <a:rPr lang="en-US" altLang="ko-KR" sz="2000"/>
              <a:t>, </a:t>
            </a:r>
            <a:r>
              <a:rPr lang="ko-KR" altLang="en-US" sz="2000"/>
              <a:t>변수에 대한 대입</a:t>
            </a:r>
            <a:r>
              <a:rPr lang="en-US" altLang="ko-KR" sz="2000"/>
              <a:t>(</a:t>
            </a:r>
            <a:r>
              <a:rPr lang="ko-KR" altLang="en-US" sz="2000"/>
              <a:t>쓰기</a:t>
            </a:r>
            <a:r>
              <a:rPr lang="en-US" altLang="ko-KR" sz="2000"/>
              <a:t>)</a:t>
            </a:r>
            <a:r>
              <a:rPr lang="ko-KR" altLang="en-US" sz="2000"/>
              <a:t>은 이전의 데이터가 새로운 데이터로 대체된다</a:t>
            </a:r>
            <a:r>
              <a:rPr lang="en-US" altLang="ko-KR" sz="2000"/>
              <a:t>. </a:t>
            </a:r>
          </a:p>
          <a:p>
            <a:pPr eaLnBrk="1" hangingPunct="1"/>
            <a:r>
              <a:rPr lang="ko-KR" altLang="en-US" sz="2000"/>
              <a:t>상수 값은 변경할 수 없다</a:t>
            </a:r>
            <a:r>
              <a:rPr lang="en-US" altLang="ko-KR" sz="2000"/>
              <a:t>. </a:t>
            </a:r>
          </a:p>
          <a:p>
            <a:pPr eaLnBrk="1" hangingPunct="1"/>
            <a:r>
              <a:rPr lang="ko-KR" altLang="en-US" sz="2000"/>
              <a:t>음수는 연산의 효율성을 위해 수의 크기를 </a:t>
            </a:r>
            <a:r>
              <a:rPr lang="en-US" altLang="ko-KR" sz="2000"/>
              <a:t>2</a:t>
            </a:r>
            <a:r>
              <a:rPr lang="ko-KR" altLang="en-US" sz="2000"/>
              <a:t>의 보수 형태로 나타낸다</a:t>
            </a:r>
            <a:r>
              <a:rPr lang="en-US" altLang="ko-KR" sz="2000"/>
              <a:t>. </a:t>
            </a:r>
          </a:p>
          <a:p>
            <a:pPr eaLnBrk="1" hangingPunct="1"/>
            <a:r>
              <a:rPr lang="en-US" altLang="ko-KR" sz="2000"/>
              <a:t>C </a:t>
            </a:r>
            <a:r>
              <a:rPr lang="ko-KR" altLang="en-US" sz="2000"/>
              <a:t>언어는 </a:t>
            </a:r>
            <a:r>
              <a:rPr lang="en-US" altLang="ko-KR" sz="2000"/>
              <a:t>8-</a:t>
            </a:r>
            <a:r>
              <a:rPr lang="ko-KR" altLang="en-US" sz="2000"/>
              <a:t>비트 </a:t>
            </a:r>
            <a:r>
              <a:rPr lang="en-US" altLang="ko-KR" sz="2000"/>
              <a:t>ASCII </a:t>
            </a:r>
            <a:r>
              <a:rPr lang="ko-KR" altLang="en-US" sz="2000"/>
              <a:t>문자 집합을 사용하여 문자를 표현한다</a:t>
            </a:r>
            <a:r>
              <a:rPr lang="en-US" altLang="ko-KR" sz="2000"/>
              <a:t>. </a:t>
            </a:r>
            <a:endParaRPr lang="ko-KR" altLang="en-US" sz="20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4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98307" name="Rectangle 104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EC41C83-9260-4B55-B37E-B8C021B8F91C}" type="slidenum">
              <a:rPr kumimoji="0" lang="ko-KR" altLang="en-US" sz="12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kumimoji="0" lang="en-US" altLang="ko-KR" sz="1200"/>
          </a:p>
        </p:txBody>
      </p:sp>
      <p:sp>
        <p:nvSpPr>
          <p:cNvPr id="98308" name="Rectangle 2"/>
          <p:cNvSpPr>
            <a:spLocks noChangeArrowheads="1"/>
          </p:cNvSpPr>
          <p:nvPr/>
        </p:nvSpPr>
        <p:spPr bwMode="auto">
          <a:xfrm>
            <a:off x="1916113" y="17399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프로그래밍 실습</a:t>
            </a:r>
          </a:p>
        </p:txBody>
      </p:sp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443B5A0-D12A-45E1-87DE-FC83AA66D525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▶ 프로그래밍 실습 </a:t>
            </a:r>
            <a:r>
              <a:rPr lang="en-US" altLang="ko-KR"/>
              <a:t>1 </a:t>
            </a:r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 b="1">
                <a:solidFill>
                  <a:srgbClr val="FF6600"/>
                </a:solidFill>
              </a:rPr>
              <a:t>1. ASCII </a:t>
            </a:r>
            <a:r>
              <a:rPr lang="ko-KR" altLang="en-US" sz="1800" b="1">
                <a:solidFill>
                  <a:srgbClr val="FF6600"/>
                </a:solidFill>
              </a:rPr>
              <a:t>코드표의 일부를 프린트하는 프로그램을 작성한다</a:t>
            </a:r>
            <a:r>
              <a:rPr lang="en-US" altLang="ko-KR" sz="1800" b="1">
                <a:solidFill>
                  <a:srgbClr val="FF6600"/>
                </a:solidFill>
              </a:rPr>
              <a:t>.</a:t>
            </a:r>
            <a:r>
              <a:rPr lang="en-US" altLang="ko-KR" sz="1800" b="1"/>
              <a:t> </a:t>
            </a:r>
          </a:p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ko-KR" altLang="en-US" sz="1800"/>
              <a:t>	다음 선언을 가정하여 프로그램을 작성한다</a:t>
            </a:r>
            <a:r>
              <a:rPr lang="en-US" altLang="ko-KR" sz="1800"/>
              <a:t>.</a:t>
            </a:r>
          </a:p>
          <a:p>
            <a:pPr marL="838200" lvl="1" indent="-3810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int main( ) </a:t>
            </a:r>
          </a:p>
          <a:p>
            <a:pPr marL="838200" lvl="1" indent="-3810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{ </a:t>
            </a:r>
          </a:p>
          <a:p>
            <a:pPr marL="838200" lvl="1" indent="-3810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    char c; </a:t>
            </a:r>
          </a:p>
          <a:p>
            <a:pPr marL="838200" lvl="1" indent="-3810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 sz="1600">
              <a:latin typeface="Lucida Console" panose="020B0609040504020204" pitchFamily="49" charset="0"/>
            </a:endParaRPr>
          </a:p>
          <a:p>
            <a:pPr marL="838200" lvl="1" indent="-3810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} </a:t>
            </a:r>
          </a:p>
          <a:p>
            <a:pPr marL="838200" lvl="1" indent="-3810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 sz="1600">
              <a:latin typeface="Lucida Console" panose="020B0609040504020204" pitchFamily="49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(1) </a:t>
            </a:r>
            <a:r>
              <a:rPr lang="ko-KR" altLang="en-US" sz="1800"/>
              <a:t>각 알파벳 대문자와 그 코드 값을 프린트한다</a:t>
            </a:r>
            <a:r>
              <a:rPr lang="en-US" altLang="ko-KR" sz="1800"/>
              <a:t>. </a:t>
            </a:r>
          </a:p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ko-KR" altLang="en-US" sz="1800"/>
              <a:t>변수 </a:t>
            </a:r>
            <a:r>
              <a:rPr lang="en-US" altLang="ko-KR" sz="1800"/>
              <a:t>c</a:t>
            </a:r>
            <a:r>
              <a:rPr lang="ko-KR" altLang="en-US" sz="1800"/>
              <a:t>에 문자 </a:t>
            </a:r>
            <a:r>
              <a:rPr lang="en-US" altLang="ko-KR" sz="1800"/>
              <a:t>'A'</a:t>
            </a:r>
            <a:r>
              <a:rPr lang="ko-KR" altLang="en-US" sz="1800"/>
              <a:t>를 대입한 후에 </a:t>
            </a:r>
            <a:r>
              <a:rPr lang="en-US" altLang="ko-KR" sz="1800"/>
              <a:t>1</a:t>
            </a:r>
            <a:r>
              <a:rPr lang="ko-KR" altLang="en-US" sz="1800"/>
              <a:t>씩 증가시키면서 </a:t>
            </a:r>
            <a:r>
              <a:rPr lang="en-US" altLang="ko-KR" sz="1800"/>
              <a:t>26</a:t>
            </a:r>
            <a:r>
              <a:rPr lang="ko-KR" altLang="en-US" sz="1800"/>
              <a:t>개를 차례로 프린트한다</a:t>
            </a:r>
            <a:r>
              <a:rPr lang="en-US" altLang="ko-KR" sz="1800"/>
              <a:t>. </a:t>
            </a:r>
          </a:p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(2) </a:t>
            </a:r>
            <a:r>
              <a:rPr lang="ko-KR" altLang="en-US" sz="1800"/>
              <a:t>각 알파벳 소문자와 그 코드 값을 프린트한다</a:t>
            </a:r>
            <a:r>
              <a:rPr lang="en-US" altLang="ko-KR" sz="1800"/>
              <a:t>. </a:t>
            </a:r>
          </a:p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ko-KR" altLang="en-US" sz="1800"/>
              <a:t>변수 </a:t>
            </a:r>
            <a:r>
              <a:rPr lang="en-US" altLang="ko-KR" sz="1800"/>
              <a:t>c</a:t>
            </a:r>
            <a:r>
              <a:rPr lang="ko-KR" altLang="en-US" sz="1800"/>
              <a:t>에 문자 </a:t>
            </a:r>
            <a:r>
              <a:rPr lang="en-US" altLang="ko-KR" sz="1800"/>
              <a:t>'a'</a:t>
            </a:r>
            <a:r>
              <a:rPr lang="ko-KR" altLang="en-US" sz="1800"/>
              <a:t>를 대입한 후에 </a:t>
            </a:r>
            <a:r>
              <a:rPr lang="en-US" altLang="ko-KR" sz="1800"/>
              <a:t>1</a:t>
            </a:r>
            <a:r>
              <a:rPr lang="ko-KR" altLang="en-US" sz="1800"/>
              <a:t>씩 증가시키면서 </a:t>
            </a:r>
            <a:r>
              <a:rPr lang="en-US" altLang="ko-KR" sz="1800"/>
              <a:t>26</a:t>
            </a:r>
            <a:r>
              <a:rPr lang="ko-KR" altLang="en-US" sz="1800"/>
              <a:t>개를 차례로 프린트한다</a:t>
            </a:r>
            <a:r>
              <a:rPr lang="en-US" altLang="ko-KR" sz="1800"/>
              <a:t>. </a:t>
            </a:r>
          </a:p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(3) </a:t>
            </a:r>
            <a:r>
              <a:rPr lang="ko-KR" altLang="en-US" sz="1800"/>
              <a:t>숫자와 그 코드 값을 프린트한다</a:t>
            </a:r>
            <a:r>
              <a:rPr lang="en-US" altLang="ko-KR" sz="1800"/>
              <a:t>. </a:t>
            </a:r>
          </a:p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ko-KR" altLang="en-US" sz="1800"/>
              <a:t>변수 </a:t>
            </a:r>
            <a:r>
              <a:rPr lang="en-US" altLang="ko-KR" sz="1800"/>
              <a:t>c</a:t>
            </a:r>
            <a:r>
              <a:rPr lang="ko-KR" altLang="en-US" sz="1800"/>
              <a:t>에 문자 </a:t>
            </a:r>
            <a:r>
              <a:rPr lang="en-US" altLang="ko-KR" sz="1800"/>
              <a:t>'0'</a:t>
            </a:r>
            <a:r>
              <a:rPr lang="ko-KR" altLang="en-US" sz="1800"/>
              <a:t>을 대입한 후에 </a:t>
            </a:r>
            <a:r>
              <a:rPr lang="en-US" altLang="ko-KR" sz="1800"/>
              <a:t>1</a:t>
            </a:r>
            <a:r>
              <a:rPr lang="ko-KR" altLang="en-US" sz="1800"/>
              <a:t>씩 증가시키면서 </a:t>
            </a:r>
            <a:r>
              <a:rPr lang="en-US" altLang="ko-KR" sz="1800"/>
              <a:t>10</a:t>
            </a:r>
            <a:r>
              <a:rPr lang="ko-KR" altLang="en-US" sz="1800"/>
              <a:t>개를 차례로 프린트한다</a:t>
            </a:r>
            <a:r>
              <a:rPr lang="en-US" altLang="ko-KR" sz="1800"/>
              <a:t>. </a:t>
            </a:r>
          </a:p>
          <a:p>
            <a:pPr marL="457200" indent="-4572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ko-KR" sz="180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4C4CC9C-4D0C-43C4-940E-3894FEAF4195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1024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▶ 프로그래밍 실습 </a:t>
            </a:r>
            <a:r>
              <a:rPr lang="en-US" altLang="ko-KR"/>
              <a:t>2</a:t>
            </a:r>
          </a:p>
        </p:txBody>
      </p:sp>
      <p:sp>
        <p:nvSpPr>
          <p:cNvPr id="1024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 b="1">
                <a:solidFill>
                  <a:srgbClr val="FF6600"/>
                </a:solidFill>
              </a:rPr>
              <a:t>2. 5</a:t>
            </a:r>
            <a:r>
              <a:rPr lang="ko-KR" altLang="en-US" sz="1800" b="1">
                <a:solidFill>
                  <a:srgbClr val="FF6600"/>
                </a:solidFill>
              </a:rPr>
              <a:t>의 배수를 순서대로 계산하여 프린트하고 그 합을 계산하여 프린트한다</a:t>
            </a:r>
            <a:r>
              <a:rPr lang="en-US" altLang="ko-KR" sz="1800" b="1">
                <a:solidFill>
                  <a:srgbClr val="FF6600"/>
                </a:solidFill>
              </a:rPr>
              <a:t>.</a:t>
            </a:r>
            <a:r>
              <a:rPr lang="en-US" altLang="ko-KR" sz="1800"/>
              <a:t>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 sz="18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(1) int </a:t>
            </a:r>
            <a:r>
              <a:rPr lang="ko-KR" altLang="en-US" sz="1800"/>
              <a:t>변수 </a:t>
            </a:r>
            <a:r>
              <a:rPr lang="en-US" altLang="ko-KR" sz="1800"/>
              <a:t>i</a:t>
            </a:r>
            <a:r>
              <a:rPr lang="ko-KR" altLang="en-US" sz="1800"/>
              <a:t>를 선언하고 </a:t>
            </a:r>
            <a:r>
              <a:rPr lang="en-US" altLang="ko-KR" sz="1800"/>
              <a:t>0</a:t>
            </a:r>
            <a:r>
              <a:rPr lang="ko-KR" altLang="en-US" sz="1800"/>
              <a:t>으로 초기화한다</a:t>
            </a:r>
            <a:r>
              <a:rPr lang="en-US" altLang="ko-KR" sz="1800"/>
              <a:t>. </a:t>
            </a:r>
            <a:r>
              <a:rPr lang="ko-KR" altLang="en-US" sz="1800"/>
              <a:t>이 변수를 </a:t>
            </a:r>
            <a:r>
              <a:rPr lang="en-US" altLang="ko-KR" sz="1800"/>
              <a:t>5</a:t>
            </a:r>
            <a:r>
              <a:rPr lang="ko-KR" altLang="en-US" sz="1800"/>
              <a:t>씩 증가하면서 </a:t>
            </a:r>
            <a:r>
              <a:rPr lang="en-US" altLang="ko-KR" sz="1800"/>
              <a:t>50</a:t>
            </a:r>
            <a:r>
              <a:rPr lang="ko-KR" altLang="en-US" sz="1800"/>
              <a:t>까지의 </a:t>
            </a:r>
            <a:r>
              <a:rPr lang="en-US" altLang="ko-KR" sz="1800"/>
              <a:t>5</a:t>
            </a:r>
            <a:r>
              <a:rPr lang="ko-KR" altLang="en-US" sz="1800"/>
              <a:t>의 배수를 프린트하는 프로그램을 작성하라</a:t>
            </a:r>
            <a:r>
              <a:rPr lang="en-US" altLang="ko-KR" sz="1800"/>
              <a:t>. </a:t>
            </a:r>
            <a:br>
              <a:rPr lang="en-US" altLang="ko-KR" sz="1800"/>
            </a:br>
            <a:endParaRPr lang="en-US" altLang="ko-KR" sz="180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int main( )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{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    int i;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 sz="1600">
              <a:latin typeface="Lucida Console" panose="020B06090405040202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600">
                <a:latin typeface="Lucida Console" panose="020B0609040504020204" pitchFamily="49" charset="0"/>
              </a:rPr>
              <a:t>}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 sz="1800">
              <a:latin typeface="Lucida Console" panose="020B06090405040202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(2) </a:t>
            </a:r>
            <a:r>
              <a:rPr lang="ko-KR" altLang="en-US" sz="1800"/>
              <a:t>실습 </a:t>
            </a:r>
            <a:r>
              <a:rPr lang="en-US" altLang="ko-KR" sz="1800"/>
              <a:t>1</a:t>
            </a:r>
            <a:r>
              <a:rPr lang="ko-KR" altLang="en-US" sz="1800"/>
              <a:t>의 프로그램을 확장하여 </a:t>
            </a:r>
            <a:r>
              <a:rPr lang="en-US" altLang="ko-KR" sz="1800"/>
              <a:t>0</a:t>
            </a:r>
            <a:r>
              <a:rPr lang="ko-KR" altLang="en-US" sz="1800"/>
              <a:t>부터 </a:t>
            </a:r>
            <a:r>
              <a:rPr lang="en-US" altLang="ko-KR" sz="1800"/>
              <a:t>50 </a:t>
            </a:r>
            <a:r>
              <a:rPr lang="ko-KR" altLang="en-US" sz="1800"/>
              <a:t>사이의 </a:t>
            </a:r>
            <a:r>
              <a:rPr lang="en-US" altLang="ko-KR" sz="1800"/>
              <a:t>5</a:t>
            </a:r>
            <a:r>
              <a:rPr lang="ko-KR" altLang="en-US" sz="1800"/>
              <a:t>의 배수들의 합을 계산하여 프린트하는 프로그램을 작성하라</a:t>
            </a:r>
            <a:r>
              <a:rPr lang="en-US" altLang="ko-KR" sz="1800"/>
              <a:t>. </a:t>
            </a:r>
            <a:endParaRPr lang="ko-KR" altLang="en-US"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4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13315" name="Rectangle 104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99DDBD7-951B-44B1-A224-8EAD1CC5FA91}" type="slidenum">
              <a:rPr kumimoji="0" lang="ko-KR" altLang="en-US" sz="12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kumimoji="0" lang="en-US" altLang="ko-KR" sz="1200"/>
          </a:p>
        </p:txBody>
      </p:sp>
      <p:sp>
        <p:nvSpPr>
          <p:cNvPr id="13316" name="Rectangle 2"/>
          <p:cNvSpPr>
            <a:spLocks noChangeArrowheads="1"/>
          </p:cNvSpPr>
          <p:nvPr/>
        </p:nvSpPr>
        <p:spPr bwMode="auto">
          <a:xfrm>
            <a:off x="1916113" y="1739900"/>
            <a:ext cx="72278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3.2 </a:t>
            </a:r>
            <a:r>
              <a:rPr lang="ko-KR" altLang="en-US" sz="4600" b="1">
                <a:latin typeface="맑은 고딕" panose="020B0503020000020004" pitchFamily="50" charset="-127"/>
                <a:ea typeface="맑은 고딕" panose="020B0503020000020004" pitchFamily="50" charset="-127"/>
              </a:rPr>
              <a:t>변수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4055849-EABD-47E1-BE1E-94352C506454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변수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ko-KR" altLang="en-US"/>
              <a:t>변수</a:t>
            </a:r>
            <a:r>
              <a:rPr lang="en-US" altLang="ko-KR"/>
              <a:t>(variable)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/>
              <a:t>데이터를 저장하는 데 사용되는 기억 장소의 이름이다</a:t>
            </a:r>
            <a:r>
              <a:rPr lang="en-US" altLang="ko-KR"/>
              <a:t>.</a:t>
            </a:r>
          </a:p>
          <a:p>
            <a:pPr marL="1828800" lvl="4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/>
          </a:p>
          <a:p>
            <a:pPr eaLnBrk="1" hangingPunct="1">
              <a:lnSpc>
                <a:spcPct val="80000"/>
              </a:lnSpc>
            </a:pPr>
            <a:r>
              <a:rPr lang="ko-KR" altLang="en-US"/>
              <a:t>사용 전 변수 선언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/>
              <a:t>변수 이름과 저장할 데이터 값의 유형</a:t>
            </a:r>
            <a:r>
              <a:rPr lang="en-US" altLang="ko-KR"/>
              <a:t>(</a:t>
            </a:r>
            <a:r>
              <a:rPr lang="ko-KR" altLang="en-US"/>
              <a:t>자료형</a:t>
            </a:r>
            <a:r>
              <a:rPr lang="en-US" altLang="ko-KR"/>
              <a:t>)</a:t>
            </a:r>
            <a:r>
              <a:rPr lang="ko-KR" altLang="en-US"/>
              <a:t>을 지정해야 한다</a:t>
            </a:r>
            <a:r>
              <a:rPr lang="en-US" altLang="ko-KR"/>
              <a:t>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  </a:t>
            </a:r>
            <a:r>
              <a:rPr lang="en-US" altLang="ko-KR">
                <a:solidFill>
                  <a:srgbClr val="FF3300"/>
                </a:solidFill>
              </a:rPr>
              <a:t>  	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2000">
                <a:solidFill>
                  <a:srgbClr val="FF3300"/>
                </a:solidFill>
              </a:rPr>
              <a:t>		</a:t>
            </a:r>
            <a:r>
              <a:rPr lang="ko-KR" altLang="en-US" sz="2000"/>
              <a:t>자료형 변수이름</a:t>
            </a:r>
            <a:r>
              <a:rPr lang="en-US" altLang="ko-KR" sz="2000"/>
              <a:t>;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2000"/>
              <a:t>    	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2000">
                <a:solidFill>
                  <a:srgbClr val="3333FF"/>
                </a:solidFill>
              </a:rPr>
              <a:t>		char</a:t>
            </a:r>
            <a:r>
              <a:rPr lang="en-US" altLang="ko-KR" sz="2000"/>
              <a:t> c;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2000"/>
              <a:t>		</a:t>
            </a:r>
            <a:r>
              <a:rPr lang="en-US" altLang="ko-KR" sz="2000">
                <a:solidFill>
                  <a:srgbClr val="3333FF"/>
                </a:solidFill>
              </a:rPr>
              <a:t>short</a:t>
            </a:r>
            <a:r>
              <a:rPr lang="en-US" altLang="ko-KR" sz="2000"/>
              <a:t> sum; </a:t>
            </a:r>
            <a:endParaRPr lang="ko-KR" altLang="en-US"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D48509F-0A82-4354-88A6-CF03075450F7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3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메모리와 변수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4186238" cy="4824413"/>
          </a:xfrm>
        </p:spPr>
        <p:txBody>
          <a:bodyPr/>
          <a:lstStyle/>
          <a:p>
            <a:pPr eaLnBrk="1" hangingPunct="1"/>
            <a:r>
              <a:rPr lang="ko-KR" altLang="en-US"/>
              <a:t>변수를 위한 메모리 할당</a:t>
            </a:r>
          </a:p>
          <a:p>
            <a:pPr lvl="1" eaLnBrk="1" hangingPunct="1"/>
            <a:r>
              <a:rPr lang="ko-KR" altLang="en-US"/>
              <a:t>문자형 변수 </a:t>
            </a:r>
            <a:r>
              <a:rPr lang="en-US" altLang="ko-KR"/>
              <a:t>c</a:t>
            </a:r>
            <a:r>
              <a:rPr lang="ko-KR" altLang="en-US"/>
              <a:t>를 위해서는 </a:t>
            </a:r>
            <a:r>
              <a:rPr lang="en-US" altLang="ko-KR"/>
              <a:t>1 </a:t>
            </a:r>
            <a:r>
              <a:rPr lang="ko-KR" altLang="en-US"/>
              <a:t>바이트를 할당</a:t>
            </a:r>
          </a:p>
          <a:p>
            <a:pPr lvl="1" eaLnBrk="1" hangingPunct="1"/>
            <a:r>
              <a:rPr lang="en-US" altLang="ko-KR"/>
              <a:t>short </a:t>
            </a:r>
            <a:r>
              <a:rPr lang="ko-KR" altLang="en-US"/>
              <a:t>변수 </a:t>
            </a:r>
            <a:r>
              <a:rPr lang="en-US" altLang="ko-KR"/>
              <a:t>sum</a:t>
            </a:r>
            <a:r>
              <a:rPr lang="ko-KR" altLang="en-US"/>
              <a:t>에 대해서는 </a:t>
            </a:r>
            <a:r>
              <a:rPr lang="en-US" altLang="ko-KR"/>
              <a:t>2 </a:t>
            </a:r>
            <a:r>
              <a:rPr lang="ko-KR" altLang="en-US"/>
              <a:t>바이트를 할당</a:t>
            </a:r>
          </a:p>
        </p:txBody>
      </p:sp>
      <p:pic>
        <p:nvPicPr>
          <p:cNvPr id="1741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557338"/>
            <a:ext cx="2741613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792F803-1905-4659-B5C4-492CA9113261}" type="slidenum">
              <a:rPr kumimoji="0" lang="ko-KR" altLang="en-US" sz="1200" smtClean="0">
                <a:latin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kumimoji="0" lang="en-US" altLang="ko-KR" sz="1200">
              <a:latin typeface="굴림" panose="020B0600000101010101" pitchFamily="50" charset="-127"/>
            </a:endParaRPr>
          </a:p>
        </p:txBody>
      </p:sp>
      <p:sp>
        <p:nvSpPr>
          <p:cNvPr id="20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식별자 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식별자</a:t>
            </a:r>
          </a:p>
          <a:p>
            <a:pPr lvl="1" eaLnBrk="1" hangingPunct="1"/>
            <a:r>
              <a:rPr lang="ko-KR" altLang="en-US">
                <a:solidFill>
                  <a:srgbClr val="FF00FF"/>
                </a:solidFill>
              </a:rPr>
              <a:t>변수</a:t>
            </a:r>
            <a:r>
              <a:rPr lang="en-US" altLang="ko-KR">
                <a:solidFill>
                  <a:srgbClr val="FF00FF"/>
                </a:solidFill>
              </a:rPr>
              <a:t>, </a:t>
            </a:r>
            <a:r>
              <a:rPr lang="ko-KR" altLang="en-US">
                <a:solidFill>
                  <a:srgbClr val="FF00FF"/>
                </a:solidFill>
              </a:rPr>
              <a:t>상수</a:t>
            </a:r>
            <a:r>
              <a:rPr lang="en-US" altLang="ko-KR">
                <a:solidFill>
                  <a:srgbClr val="FF00FF"/>
                </a:solidFill>
              </a:rPr>
              <a:t>, </a:t>
            </a:r>
            <a:r>
              <a:rPr lang="ko-KR" altLang="en-US">
                <a:solidFill>
                  <a:srgbClr val="FF00FF"/>
                </a:solidFill>
              </a:rPr>
              <a:t>함수 등에 대한 이름</a:t>
            </a:r>
          </a:p>
          <a:p>
            <a:pPr lvl="1" eaLnBrk="1" hangingPunct="1"/>
            <a:r>
              <a:rPr lang="ko-KR" altLang="en-US"/>
              <a:t>문자와 숫자로 구성되며 첫 번째 글자는 반드시 문자</a:t>
            </a:r>
          </a:p>
          <a:p>
            <a:pPr lvl="1" eaLnBrk="1" hangingPunct="1"/>
            <a:r>
              <a:rPr lang="ko-KR" altLang="en-US"/>
              <a:t>밑줄문자</a:t>
            </a:r>
            <a:r>
              <a:rPr lang="en-US" altLang="ko-KR"/>
              <a:t>’_’</a:t>
            </a:r>
            <a:r>
              <a:rPr lang="ko-KR" altLang="en-US"/>
              <a:t>도 하나의 문자로 사용될 수 있음</a:t>
            </a:r>
            <a:r>
              <a:rPr lang="en-US" altLang="ko-KR"/>
              <a:t> </a:t>
            </a:r>
          </a:p>
          <a:p>
            <a:pPr lvl="1" eaLnBrk="1" hangingPunct="1"/>
            <a:r>
              <a:rPr lang="ko-KR" altLang="en-US"/>
              <a:t>대소문자를 구별</a:t>
            </a:r>
          </a:p>
        </p:txBody>
      </p:sp>
      <p:sp>
        <p:nvSpPr>
          <p:cNvPr id="19462" name="Rectangle 4"/>
          <p:cNvSpPr>
            <a:spLocks noChangeArrowheads="1"/>
          </p:cNvSpPr>
          <p:nvPr/>
        </p:nvSpPr>
        <p:spPr bwMode="auto">
          <a:xfrm>
            <a:off x="44450" y="2481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400">
              <a:latin typeface="Lucida Console" panose="020B0609040504020204" pitchFamily="49" charset="0"/>
            </a:endParaRPr>
          </a:p>
        </p:txBody>
      </p:sp>
      <p:sp>
        <p:nvSpPr>
          <p:cNvPr id="19463" name="Rectangle 17"/>
          <p:cNvSpPr>
            <a:spLocks noChangeArrowheads="1"/>
          </p:cNvSpPr>
          <p:nvPr/>
        </p:nvSpPr>
        <p:spPr bwMode="auto">
          <a:xfrm>
            <a:off x="44450" y="4376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>
              <a:latin typeface="Times New Roman" panose="02020603050405020304" pitchFamily="18" charset="0"/>
            </a:endParaRPr>
          </a:p>
        </p:txBody>
      </p:sp>
      <p:pic>
        <p:nvPicPr>
          <p:cNvPr id="1946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8" y="3408363"/>
            <a:ext cx="4308475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모자이크">
  <a:themeElements>
    <a:clrScheme name="2_모자이크 7">
      <a:dk1>
        <a:srgbClr val="000000"/>
      </a:dk1>
      <a:lt1>
        <a:srgbClr val="FFFFFF"/>
      </a:lt1>
      <a:dk2>
        <a:srgbClr val="000000"/>
      </a:dk2>
      <a:lt2>
        <a:srgbClr val="CC3300"/>
      </a:lt2>
      <a:accent1>
        <a:srgbClr val="FFCC00"/>
      </a:accent1>
      <a:accent2>
        <a:srgbClr val="CC6600"/>
      </a:accent2>
      <a:accent3>
        <a:srgbClr val="FFFFFF"/>
      </a:accent3>
      <a:accent4>
        <a:srgbClr val="000000"/>
      </a:accent4>
      <a:accent5>
        <a:srgbClr val="FFE2AA"/>
      </a:accent5>
      <a:accent6>
        <a:srgbClr val="B95C00"/>
      </a:accent6>
      <a:hlink>
        <a:srgbClr val="663300"/>
      </a:hlink>
      <a:folHlink>
        <a:srgbClr val="CC9900"/>
      </a:folHlink>
    </a:clrScheme>
    <a:fontScheme name="맑은고딕_Tahoma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  <a:ea typeface="굴림" pitchFamily="50" charset="-127"/>
          </a:defRPr>
        </a:defPPr>
      </a:lstStyle>
    </a:lnDef>
  </a:objectDefaults>
  <a:extraClrSchemeLst>
    <a:extraClrScheme>
      <a:clrScheme name="2_모자이크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BFC1E402B583D243A3C554F6F4F17AB1" ma:contentTypeVersion="8" ma:contentTypeDescription="새 문서를 만듭니다." ma:contentTypeScope="" ma:versionID="9046bd18fe16b2697781b899c80c9df3">
  <xsd:schema xmlns:xsd="http://www.w3.org/2001/XMLSchema" xmlns:xs="http://www.w3.org/2001/XMLSchema" xmlns:p="http://schemas.microsoft.com/office/2006/metadata/properties" xmlns:ns3="14fbc630-f9ee-44d0-8c96-893ff621d69e" targetNamespace="http://schemas.microsoft.com/office/2006/metadata/properties" ma:root="true" ma:fieldsID="38064add94175b8e15f1465fa9a2db5a" ns3:_="">
    <xsd:import namespace="14fbc630-f9ee-44d0-8c96-893ff621d69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bc630-f9ee-44d0-8c96-893ff621d6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71168A-B7E2-471E-96F5-B9CA86F2F5E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2F47A7-4AA5-4447-9E4C-484D9766C5CC}">
  <ds:schemaRefs>
    <ds:schemaRef ds:uri="14fbc630-f9ee-44d0-8c96-893ff621d69e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D0D4E1A-2F3F-4DEB-85AA-80205C4CF6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fbc630-f9ee-44d0-8c96-893ff621d6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Box-Tahoma굴림-Violet</Template>
  <TotalTime>3284</TotalTime>
  <Words>1997</Words>
  <Application>Microsoft Office PowerPoint</Application>
  <PresentationFormat>화면 슬라이드 쇼(4:3)</PresentationFormat>
  <Paragraphs>460</Paragraphs>
  <Slides>59</Slides>
  <Notes>39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59</vt:i4>
      </vt:variant>
    </vt:vector>
  </HeadingPairs>
  <TitlesOfParts>
    <vt:vector size="67" baseType="lpstr">
      <vt:lpstr>굴림</vt:lpstr>
      <vt:lpstr>맑은 고딕</vt:lpstr>
      <vt:lpstr>Arial</vt:lpstr>
      <vt:lpstr>Lucida Console</vt:lpstr>
      <vt:lpstr>Tahoma</vt:lpstr>
      <vt:lpstr>Times New Roman</vt:lpstr>
      <vt:lpstr>Wingdings</vt:lpstr>
      <vt:lpstr>2_모자이크</vt:lpstr>
      <vt:lpstr>PowerPoint 프레젠테이션</vt:lpstr>
      <vt:lpstr>PowerPoint 프레젠테이션</vt:lpstr>
      <vt:lpstr>이 장의 내용 </vt:lpstr>
      <vt:lpstr>PowerPoint 프레젠테이션</vt:lpstr>
      <vt:lpstr>자료형이란 무엇인가? </vt:lpstr>
      <vt:lpstr>PowerPoint 프레젠테이션</vt:lpstr>
      <vt:lpstr>변수</vt:lpstr>
      <vt:lpstr>메모리와 변수</vt:lpstr>
      <vt:lpstr>식별자 </vt:lpstr>
      <vt:lpstr>변수의 초기화</vt:lpstr>
      <vt:lpstr>대입문을 이용한 변수 값 변경 </vt:lpstr>
      <vt:lpstr>PowerPoint 프레젠테이션</vt:lpstr>
      <vt:lpstr>변수에 수식 값 대입</vt:lpstr>
      <vt:lpstr>PowerPoint 프레젠테이션</vt:lpstr>
      <vt:lpstr>변수 값의 증가</vt:lpstr>
      <vt:lpstr>PowerPoint 프레젠테이션</vt:lpstr>
      <vt:lpstr>PowerPoint 프레젠테이션</vt:lpstr>
      <vt:lpstr>상수</vt:lpstr>
      <vt:lpstr>기호 상수</vt:lpstr>
      <vt:lpstr>PowerPoint 프레젠테이션</vt:lpstr>
      <vt:lpstr>PowerPoint 프레젠테이션</vt:lpstr>
      <vt:lpstr>정수형</vt:lpstr>
      <vt:lpstr>PowerPoint 프레젠테이션</vt:lpstr>
      <vt:lpstr>PowerPoint 프레젠테이션</vt:lpstr>
      <vt:lpstr>정수 표현</vt:lpstr>
      <vt:lpstr>양수, 음수 표현</vt:lpstr>
      <vt:lpstr>2의 보수를 이용한 뺄셈</vt:lpstr>
      <vt:lpstr>정수형 오버플로우 </vt:lpstr>
      <vt:lpstr>unsigned 정수형 </vt:lpstr>
      <vt:lpstr>PowerPoint 프레젠테이션</vt:lpstr>
      <vt:lpstr>부동소수점형</vt:lpstr>
      <vt:lpstr>PowerPoint 프레젠테이션</vt:lpstr>
      <vt:lpstr>PowerPoint 프레젠테이션</vt:lpstr>
      <vt:lpstr>프로그램 3.8 실행 결과</vt:lpstr>
      <vt:lpstr>부동소수형 표현</vt:lpstr>
      <vt:lpstr>PowerPoint 프레젠테이션</vt:lpstr>
      <vt:lpstr>문자형</vt:lpstr>
      <vt:lpstr>ASCII 코드표</vt:lpstr>
      <vt:lpstr>PowerPoint 프레젠테이션</vt:lpstr>
      <vt:lpstr>PowerPoint 프레젠테이션</vt:lpstr>
      <vt:lpstr>PowerPoint 프레젠테이션</vt:lpstr>
      <vt:lpstr>PowerPoint 프레젠테이션</vt:lpstr>
      <vt:lpstr>자동 형 변환</vt:lpstr>
      <vt:lpstr>자동 형 변환</vt:lpstr>
      <vt:lpstr>대입 변환(assignment conversion)</vt:lpstr>
      <vt:lpstr>PowerPoint 프레젠테이션</vt:lpstr>
      <vt:lpstr>PowerPoint 프레젠테이션</vt:lpstr>
      <vt:lpstr>명시적 형 변환 </vt:lpstr>
      <vt:lpstr>명시적 형 변환 예</vt:lpstr>
      <vt:lpstr>PowerPoint 프레젠테이션</vt:lpstr>
      <vt:lpstr>열거형</vt:lpstr>
      <vt:lpstr>PowerPoint 프레젠테이션</vt:lpstr>
      <vt:lpstr>상수 값 지정</vt:lpstr>
      <vt:lpstr>형 정의</vt:lpstr>
      <vt:lpstr>PowerPoint 프레젠테이션</vt:lpstr>
      <vt:lpstr>▶ Key Point </vt:lpstr>
      <vt:lpstr>PowerPoint 프레젠테이션</vt:lpstr>
      <vt:lpstr>▶ 프로그래밍 실습 1 </vt:lpstr>
      <vt:lpstr>▶ 프로그래밍 실습 2</vt:lpstr>
    </vt:vector>
  </TitlesOfParts>
  <Company>숙명여자대학교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03 상수, 변수, 자료형</dc:title>
  <dc:creator>창병모</dc:creator>
  <cp:lastModifiedBy>인피니티북스 편집부</cp:lastModifiedBy>
  <cp:revision>271</cp:revision>
  <cp:lastPrinted>1995-10-08T01:49:42Z</cp:lastPrinted>
  <dcterms:created xsi:type="dcterms:W3CDTF">1995-11-01T10:23:08Z</dcterms:created>
  <dcterms:modified xsi:type="dcterms:W3CDTF">2020-09-21T00:55:28Z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0x010100BFC1E402B583D243A3C554F6F4F17AB1</vt:lpwstr>
  </property>
</Properties>
</file>