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7" r:id="rId4"/>
  </p:sldMasterIdLst>
  <p:notesMasterIdLst>
    <p:notesMasterId r:id="rId60"/>
  </p:notesMasterIdLst>
  <p:handoutMasterIdLst>
    <p:handoutMasterId r:id="rId61"/>
  </p:handoutMasterIdLst>
  <p:sldIdLst>
    <p:sldId id="403" r:id="rId5"/>
    <p:sldId id="291" r:id="rId6"/>
    <p:sldId id="380" r:id="rId7"/>
    <p:sldId id="381" r:id="rId8"/>
    <p:sldId id="298" r:id="rId9"/>
    <p:sldId id="355" r:id="rId10"/>
    <p:sldId id="338" r:id="rId11"/>
    <p:sldId id="356" r:id="rId12"/>
    <p:sldId id="339" r:id="rId13"/>
    <p:sldId id="395" r:id="rId14"/>
    <p:sldId id="342" r:id="rId15"/>
    <p:sldId id="396" r:id="rId16"/>
    <p:sldId id="382" r:id="rId17"/>
    <p:sldId id="344" r:id="rId18"/>
    <p:sldId id="347" r:id="rId19"/>
    <p:sldId id="345" r:id="rId20"/>
    <p:sldId id="357" r:id="rId21"/>
    <p:sldId id="397" r:id="rId22"/>
    <p:sldId id="341" r:id="rId23"/>
    <p:sldId id="358" r:id="rId24"/>
    <p:sldId id="348" r:id="rId25"/>
    <p:sldId id="400" r:id="rId26"/>
    <p:sldId id="383" r:id="rId27"/>
    <p:sldId id="349" r:id="rId28"/>
    <p:sldId id="350" r:id="rId29"/>
    <p:sldId id="340" r:id="rId30"/>
    <p:sldId id="359" r:id="rId31"/>
    <p:sldId id="361" r:id="rId32"/>
    <p:sldId id="362" r:id="rId33"/>
    <p:sldId id="363" r:id="rId34"/>
    <p:sldId id="384" r:id="rId35"/>
    <p:sldId id="398" r:id="rId36"/>
    <p:sldId id="364" r:id="rId37"/>
    <p:sldId id="369" r:id="rId38"/>
    <p:sldId id="365" r:id="rId39"/>
    <p:sldId id="366" r:id="rId40"/>
    <p:sldId id="367" r:id="rId41"/>
    <p:sldId id="401" r:id="rId42"/>
    <p:sldId id="372" r:id="rId43"/>
    <p:sldId id="385" r:id="rId44"/>
    <p:sldId id="373" r:id="rId45"/>
    <p:sldId id="374" r:id="rId46"/>
    <p:sldId id="399" r:id="rId47"/>
    <p:sldId id="387" r:id="rId48"/>
    <p:sldId id="389" r:id="rId49"/>
    <p:sldId id="390" r:id="rId50"/>
    <p:sldId id="391" r:id="rId51"/>
    <p:sldId id="392" r:id="rId52"/>
    <p:sldId id="375" r:id="rId53"/>
    <p:sldId id="377" r:id="rId54"/>
    <p:sldId id="378" r:id="rId55"/>
    <p:sldId id="379" r:id="rId56"/>
    <p:sldId id="393" r:id="rId57"/>
    <p:sldId id="353" r:id="rId58"/>
    <p:sldId id="354" r:id="rId59"/>
  </p:sldIdLst>
  <p:sldSz cx="9144000" cy="6858000" type="screen4x3"/>
  <p:notesSz cx="6858000" cy="9144000"/>
  <p:defaultTextStyle>
    <a:defPPr>
      <a:defRPr lang="en-US"/>
    </a:defPPr>
    <a:lvl1pPr algn="l" rtl="0" fontAlgn="base" latinLnBrk="1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sz="16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sz="16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sz="16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sz="16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5">
          <p15:clr>
            <a:srgbClr val="A4A3A4"/>
          </p15:clr>
        </p15:guide>
        <p15:guide id="2" pos="144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FFFF"/>
    <a:srgbClr val="FFF5C9"/>
    <a:srgbClr val="FF0000"/>
    <a:srgbClr val="0000FF"/>
    <a:srgbClr val="990000"/>
    <a:srgbClr val="FFFF00"/>
    <a:srgbClr val="5F5F5F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1" autoAdjust="0"/>
    <p:restoredTop sz="94697" autoAdjust="0"/>
  </p:normalViewPr>
  <p:slideViewPr>
    <p:cSldViewPr>
      <p:cViewPr varScale="1">
        <p:scale>
          <a:sx n="108" d="100"/>
          <a:sy n="108" d="100"/>
        </p:scale>
        <p:origin x="1704" y="96"/>
      </p:cViewPr>
      <p:guideLst>
        <p:guide orient="horz" pos="2285"/>
        <p:guide pos="14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7206"/>
    </p:cViewPr>
  </p:sorterViewPr>
  <p:notesViewPr>
    <p:cSldViewPr>
      <p:cViewPr varScale="1">
        <p:scale>
          <a:sx n="83" d="100"/>
          <a:sy n="83" d="100"/>
        </p:scale>
        <p:origin x="-169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5" Type="http://schemas.openxmlformats.org/officeDocument/2006/relationships/slide" Target="slides/slide1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endParaRPr lang="en-US" altLang="ko-K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en-US" altLang="ko-K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ACB889DF-8F48-445A-91C9-914F105867B5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ko-KR" altLang="ko-K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endParaRPr lang="ko-KR" altLang="ko-KR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ko-KR"/>
              <a:t>마스터 문자열 유형 편집</a:t>
            </a:r>
          </a:p>
          <a:p>
            <a:pPr lvl="1"/>
            <a:r>
              <a:rPr lang="ko-KR" altLang="ko-KR"/>
              <a:t>둘째 수준</a:t>
            </a:r>
          </a:p>
          <a:p>
            <a:pPr lvl="2"/>
            <a:r>
              <a:rPr lang="ko-KR" altLang="ko-KR"/>
              <a:t>셋째 수준</a:t>
            </a:r>
          </a:p>
          <a:p>
            <a:pPr lvl="3"/>
            <a:r>
              <a:rPr lang="ko-KR" altLang="ko-KR"/>
              <a:t>넷째 수준</a:t>
            </a:r>
          </a:p>
          <a:p>
            <a:pPr lvl="4"/>
            <a:r>
              <a:rPr lang="ko-KR" altLang="ko-KR"/>
              <a:t>다섯째 수준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ko-KR" altLang="ko-K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BD5C4ADB-E969-4178-A01C-2319FC2A7047}" type="slidenum">
              <a:rPr lang="ko-KR" altLang="ko-KR"/>
              <a:pPr/>
              <a:t>‹#›</a:t>
            </a:fld>
            <a:endParaRPr lang="ko-KR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0BFBEE-4747-4F8C-8B5C-EF0A7426DA00}" type="slidenum">
              <a:rPr lang="ko-KR" altLang="ko-KR"/>
              <a:pPr/>
              <a:t>2</a:t>
            </a:fld>
            <a:endParaRPr lang="ko-KR" altLang="ko-KR"/>
          </a:p>
        </p:txBody>
      </p:sp>
      <p:sp>
        <p:nvSpPr>
          <p:cNvPr id="335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이 슬라이드는 부산대학교 우균이 작성하였습니다</a:t>
            </a:r>
            <a:r>
              <a:rPr lang="en-US" altLang="ko-KR"/>
              <a:t>. </a:t>
            </a:r>
            <a:r>
              <a:rPr lang="ko-KR" altLang="en-US"/>
              <a:t>오류나 수정할 사항 있으면 </a:t>
            </a:r>
            <a:r>
              <a:rPr lang="en-US" altLang="ko-KR"/>
              <a:t>woogyun@pusan.ac.kr</a:t>
            </a:r>
            <a:r>
              <a:rPr lang="ko-KR" altLang="en-US"/>
              <a:t>로 연락 주세요</a:t>
            </a:r>
            <a:r>
              <a:rPr lang="en-US" altLang="ko-KR"/>
              <a:t>.</a:t>
            </a:r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E683BF-D558-49A8-8144-BDAE6F69B268}" type="slidenum">
              <a:rPr lang="ko-KR" altLang="ko-KR"/>
              <a:pPr/>
              <a:t>11</a:t>
            </a:fld>
            <a:endParaRPr lang="ko-KR" altLang="ko-KR"/>
          </a:p>
        </p:txBody>
      </p:sp>
      <p:sp>
        <p:nvSpPr>
          <p:cNvPr id="342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933391-B1F9-4297-B8A0-6EFC4FE5BD50}" type="slidenum">
              <a:rPr lang="ko-KR" altLang="ko-KR"/>
              <a:pPr/>
              <a:t>12</a:t>
            </a:fld>
            <a:endParaRPr lang="ko-KR" altLang="ko-KR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9BC120-18D3-43DF-80C9-02185EBD5EED}" type="slidenum">
              <a:rPr lang="ko-KR" altLang="ko-KR"/>
              <a:pPr/>
              <a:t>13</a:t>
            </a:fld>
            <a:endParaRPr lang="ko-KR" altLang="ko-KR"/>
          </a:p>
        </p:txBody>
      </p:sp>
      <p:sp>
        <p:nvSpPr>
          <p:cNvPr id="429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ED0595-4286-4270-ABEA-007DD8B23D62}" type="slidenum">
              <a:rPr lang="ko-KR" altLang="ko-KR"/>
              <a:pPr/>
              <a:t>14</a:t>
            </a:fld>
            <a:endParaRPr lang="ko-KR" altLang="ko-KR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869F7C-0B65-4FE6-A6FA-66704CF27F57}" type="slidenum">
              <a:rPr lang="ko-KR" altLang="ko-KR"/>
              <a:pPr/>
              <a:t>15</a:t>
            </a:fld>
            <a:endParaRPr lang="ko-KR" altLang="ko-KR"/>
          </a:p>
        </p:txBody>
      </p:sp>
      <p:sp>
        <p:nvSpPr>
          <p:cNvPr id="345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5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A8A9EC-A077-4E16-99A0-0FB4E7C9B58C}" type="slidenum">
              <a:rPr lang="ko-KR" altLang="ko-KR"/>
              <a:pPr/>
              <a:t>16</a:t>
            </a:fld>
            <a:endParaRPr lang="ko-KR" altLang="ko-KR"/>
          </a:p>
        </p:txBody>
      </p:sp>
      <p:sp>
        <p:nvSpPr>
          <p:cNvPr id="346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6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C6D14D-BE85-434B-A3BE-C71609DB4A45}" type="slidenum">
              <a:rPr lang="ko-KR" altLang="ko-KR"/>
              <a:pPr/>
              <a:t>17</a:t>
            </a:fld>
            <a:endParaRPr lang="ko-KR" altLang="ko-KR"/>
          </a:p>
        </p:txBody>
      </p:sp>
      <p:sp>
        <p:nvSpPr>
          <p:cNvPr id="354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687E3A-6B1D-4A90-9C56-BA7E4114B214}" type="slidenum">
              <a:rPr lang="ko-KR" altLang="ko-KR"/>
              <a:pPr/>
              <a:t>18</a:t>
            </a:fld>
            <a:endParaRPr lang="ko-KR" altLang="ko-KR"/>
          </a:p>
        </p:txBody>
      </p:sp>
      <p:sp>
        <p:nvSpPr>
          <p:cNvPr id="461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1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16D2A8-FFAA-4245-981F-CEA7D8C9C17E}" type="slidenum">
              <a:rPr lang="ko-KR" altLang="ko-KR"/>
              <a:pPr/>
              <a:t>19</a:t>
            </a:fld>
            <a:endParaRPr lang="ko-KR" altLang="ko-KR"/>
          </a:p>
        </p:txBody>
      </p:sp>
      <p:sp>
        <p:nvSpPr>
          <p:cNvPr id="347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CAEB14-698F-4E05-ADCC-F47B6ACCAB06}" type="slidenum">
              <a:rPr lang="ko-KR" altLang="ko-KR"/>
              <a:pPr/>
              <a:t>20</a:t>
            </a:fld>
            <a:endParaRPr lang="ko-KR" altLang="ko-KR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67D9C7-7374-48A6-BEDF-005D1CDC9D83}" type="slidenum">
              <a:rPr lang="ko-KR" altLang="ko-KR"/>
              <a:pPr/>
              <a:t>3</a:t>
            </a:fld>
            <a:endParaRPr lang="ko-KR" altLang="ko-KR"/>
          </a:p>
        </p:txBody>
      </p:sp>
      <p:sp>
        <p:nvSpPr>
          <p:cNvPr id="424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CAC645-FFBE-42D4-AC32-1FE16C0200B8}" type="slidenum">
              <a:rPr lang="ko-KR" altLang="ko-KR"/>
              <a:pPr/>
              <a:t>21</a:t>
            </a:fld>
            <a:endParaRPr lang="ko-KR" altLang="ko-KR"/>
          </a:p>
        </p:txBody>
      </p:sp>
      <p:sp>
        <p:nvSpPr>
          <p:cNvPr id="348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5DE188-C0CC-43DA-A60B-3F77676AEE8A}" type="slidenum">
              <a:rPr lang="ko-KR" altLang="ko-KR"/>
              <a:pPr/>
              <a:t>23</a:t>
            </a:fld>
            <a:endParaRPr lang="ko-KR" altLang="ko-KR"/>
          </a:p>
        </p:txBody>
      </p:sp>
      <p:sp>
        <p:nvSpPr>
          <p:cNvPr id="431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BBDDC0-6B6F-4304-9984-721F6A219731}" type="slidenum">
              <a:rPr lang="ko-KR" altLang="ko-KR"/>
              <a:pPr/>
              <a:t>24</a:t>
            </a:fld>
            <a:endParaRPr lang="ko-KR" altLang="ko-KR"/>
          </a:p>
        </p:txBody>
      </p:sp>
      <p:sp>
        <p:nvSpPr>
          <p:cNvPr id="349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00059D-3378-4976-B0AE-6E870E7F5788}" type="slidenum">
              <a:rPr lang="ko-KR" altLang="ko-KR"/>
              <a:pPr/>
              <a:t>25</a:t>
            </a:fld>
            <a:endParaRPr lang="ko-KR" altLang="ko-KR"/>
          </a:p>
        </p:txBody>
      </p:sp>
      <p:sp>
        <p:nvSpPr>
          <p:cNvPr id="350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64E221-6E53-4623-A6C1-64D444160C24}" type="slidenum">
              <a:rPr lang="ko-KR" altLang="ko-KR"/>
              <a:pPr/>
              <a:t>26</a:t>
            </a:fld>
            <a:endParaRPr lang="ko-KR" altLang="ko-KR"/>
          </a:p>
        </p:txBody>
      </p:sp>
      <p:sp>
        <p:nvSpPr>
          <p:cNvPr id="351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588821-F777-495F-8039-FE495D372E10}" type="slidenum">
              <a:rPr lang="ko-KR" altLang="ko-KR"/>
              <a:pPr/>
              <a:t>27</a:t>
            </a:fld>
            <a:endParaRPr lang="ko-KR" altLang="ko-KR"/>
          </a:p>
        </p:txBody>
      </p:sp>
      <p:sp>
        <p:nvSpPr>
          <p:cNvPr id="359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711E50-0B21-4AB1-B8B9-6974DE57474E}" type="slidenum">
              <a:rPr lang="ko-KR" altLang="ko-KR"/>
              <a:pPr/>
              <a:t>28</a:t>
            </a:fld>
            <a:endParaRPr lang="ko-KR" altLang="ko-KR"/>
          </a:p>
        </p:txBody>
      </p:sp>
      <p:sp>
        <p:nvSpPr>
          <p:cNvPr id="365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E1BB6F-E637-4CEC-A7AB-3942722DD4A4}" type="slidenum">
              <a:rPr lang="ko-KR" altLang="ko-KR"/>
              <a:pPr/>
              <a:t>29</a:t>
            </a:fld>
            <a:endParaRPr lang="ko-KR" altLang="ko-KR"/>
          </a:p>
        </p:txBody>
      </p:sp>
      <p:sp>
        <p:nvSpPr>
          <p:cNvPr id="369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EBC4B5-D710-4E5B-8958-0D3CE137123D}" type="slidenum">
              <a:rPr lang="ko-KR" altLang="ko-KR"/>
              <a:pPr/>
              <a:t>30</a:t>
            </a:fld>
            <a:endParaRPr lang="ko-KR" altLang="ko-KR"/>
          </a:p>
        </p:txBody>
      </p:sp>
      <p:sp>
        <p:nvSpPr>
          <p:cNvPr id="37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963D4D-04C1-48DC-8F95-E5960D90ABB3}" type="slidenum">
              <a:rPr lang="ko-KR" altLang="ko-KR"/>
              <a:pPr/>
              <a:t>31</a:t>
            </a:fld>
            <a:endParaRPr lang="ko-KR" altLang="ko-KR"/>
          </a:p>
        </p:txBody>
      </p:sp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C85E82-145D-4D27-973B-6DD23320F881}" type="slidenum">
              <a:rPr lang="ko-KR" altLang="ko-KR"/>
              <a:pPr/>
              <a:t>4</a:t>
            </a:fld>
            <a:endParaRPr lang="ko-KR" altLang="ko-KR"/>
          </a:p>
        </p:txBody>
      </p:sp>
      <p:sp>
        <p:nvSpPr>
          <p:cNvPr id="427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EF1A85-8C76-4B2A-BF0B-CE3B2E76FFFD}" type="slidenum">
              <a:rPr lang="ko-KR" altLang="ko-KR"/>
              <a:pPr/>
              <a:t>32</a:t>
            </a:fld>
            <a:endParaRPr lang="ko-KR" altLang="ko-KR"/>
          </a:p>
        </p:txBody>
      </p:sp>
      <p:sp>
        <p:nvSpPr>
          <p:cNvPr id="464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4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B5B8B3-DE6D-484B-9AAE-AFD3CA8639C9}" type="slidenum">
              <a:rPr lang="ko-KR" altLang="ko-KR"/>
              <a:pPr/>
              <a:t>33</a:t>
            </a:fld>
            <a:endParaRPr lang="ko-KR" altLang="ko-KR"/>
          </a:p>
        </p:txBody>
      </p:sp>
      <p:sp>
        <p:nvSpPr>
          <p:cNvPr id="373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9DB20D-EBE3-4798-9C04-FE3BC5E22903}" type="slidenum">
              <a:rPr lang="ko-KR" altLang="ko-KR"/>
              <a:pPr/>
              <a:t>34</a:t>
            </a:fld>
            <a:endParaRPr lang="ko-KR" altLang="ko-KR"/>
          </a:p>
        </p:txBody>
      </p:sp>
      <p:sp>
        <p:nvSpPr>
          <p:cNvPr id="392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E23BF4-B396-49A7-BDC8-9F5C905852B1}" type="slidenum">
              <a:rPr lang="ko-KR" altLang="ko-KR"/>
              <a:pPr/>
              <a:t>35</a:t>
            </a:fld>
            <a:endParaRPr lang="ko-KR" altLang="ko-KR"/>
          </a:p>
        </p:txBody>
      </p:sp>
      <p:sp>
        <p:nvSpPr>
          <p:cNvPr id="376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070DAA-C593-4D13-8324-444EC8BDF200}" type="slidenum">
              <a:rPr lang="ko-KR" altLang="ko-KR"/>
              <a:pPr/>
              <a:t>36</a:t>
            </a:fld>
            <a:endParaRPr lang="ko-KR" altLang="ko-KR"/>
          </a:p>
        </p:txBody>
      </p:sp>
      <p:sp>
        <p:nvSpPr>
          <p:cNvPr id="37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98570E-D300-4468-BAB4-87C55980756A}" type="slidenum">
              <a:rPr lang="ko-KR" altLang="ko-KR"/>
              <a:pPr/>
              <a:t>37</a:t>
            </a:fld>
            <a:endParaRPr lang="ko-KR" altLang="ko-KR"/>
          </a:p>
        </p:txBody>
      </p:sp>
      <p:sp>
        <p:nvSpPr>
          <p:cNvPr id="38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7FFDB7-BBA4-4AB8-832F-87C153499541}" type="slidenum">
              <a:rPr lang="ko-KR" altLang="ko-KR"/>
              <a:pPr/>
              <a:t>38</a:t>
            </a:fld>
            <a:endParaRPr lang="ko-KR" altLang="ko-KR"/>
          </a:p>
        </p:txBody>
      </p:sp>
      <p:sp>
        <p:nvSpPr>
          <p:cNvPr id="395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328373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A78D03-031A-4405-8353-5BE066098D41}" type="slidenum">
              <a:rPr lang="ko-KR" altLang="ko-KR"/>
              <a:pPr/>
              <a:t>39</a:t>
            </a:fld>
            <a:endParaRPr lang="ko-KR" altLang="ko-KR"/>
          </a:p>
        </p:txBody>
      </p:sp>
      <p:sp>
        <p:nvSpPr>
          <p:cNvPr id="40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EA3B29-00BB-46AA-9114-51C4F61E68A5}" type="slidenum">
              <a:rPr lang="ko-KR" altLang="ko-KR"/>
              <a:pPr/>
              <a:t>40</a:t>
            </a:fld>
            <a:endParaRPr lang="ko-KR" altLang="ko-KR"/>
          </a:p>
        </p:txBody>
      </p:sp>
      <p:sp>
        <p:nvSpPr>
          <p:cNvPr id="435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5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07CAF3-B83E-468C-B7A9-DF3FC6E9A864}" type="slidenum">
              <a:rPr lang="ko-KR" altLang="ko-KR"/>
              <a:pPr/>
              <a:t>41</a:t>
            </a:fld>
            <a:endParaRPr lang="ko-KR" altLang="ko-KR"/>
          </a:p>
        </p:txBody>
      </p:sp>
      <p:sp>
        <p:nvSpPr>
          <p:cNvPr id="403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11D0DA-4259-4D02-9EC4-C2AB823BD81E}" type="slidenum">
              <a:rPr lang="ko-KR" altLang="ko-KR"/>
              <a:pPr/>
              <a:t>5</a:t>
            </a:fld>
            <a:endParaRPr lang="ko-KR" altLang="ko-KR"/>
          </a:p>
        </p:txBody>
      </p:sp>
      <p:sp>
        <p:nvSpPr>
          <p:cNvPr id="336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02BAD5-F0E1-42B9-AD68-7C3AD491AD06}" type="slidenum">
              <a:rPr lang="ko-KR" altLang="ko-KR"/>
              <a:pPr/>
              <a:t>42</a:t>
            </a:fld>
            <a:endParaRPr lang="ko-KR" altLang="ko-KR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8F2809-6C0A-4776-A089-98F4D6A0A262}" type="slidenum">
              <a:rPr lang="ko-KR" altLang="ko-KR"/>
              <a:pPr/>
              <a:t>43</a:t>
            </a:fld>
            <a:endParaRPr lang="ko-KR" altLang="ko-KR"/>
          </a:p>
        </p:txBody>
      </p:sp>
      <p:sp>
        <p:nvSpPr>
          <p:cNvPr id="468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5FD36B-6C84-4BAB-860D-CD69A85DB01C}" type="slidenum">
              <a:rPr lang="ko-KR" altLang="ko-KR"/>
              <a:pPr/>
              <a:t>44</a:t>
            </a:fld>
            <a:endParaRPr lang="ko-KR" altLang="ko-KR"/>
          </a:p>
        </p:txBody>
      </p:sp>
      <p:sp>
        <p:nvSpPr>
          <p:cNvPr id="43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82AFAE-02F3-45D7-AFB3-2DF2521D8DCA}" type="slidenum">
              <a:rPr lang="ko-KR" altLang="ko-KR"/>
              <a:pPr/>
              <a:t>45</a:t>
            </a:fld>
            <a:endParaRPr lang="ko-KR" altLang="ko-KR"/>
          </a:p>
        </p:txBody>
      </p:sp>
      <p:sp>
        <p:nvSpPr>
          <p:cNvPr id="443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7A2A6A-72B0-4984-9E25-BB98345C690D}" type="slidenum">
              <a:rPr lang="ko-KR" altLang="ko-KR"/>
              <a:pPr/>
              <a:t>46</a:t>
            </a:fld>
            <a:endParaRPr lang="ko-KR" altLang="ko-KR"/>
          </a:p>
        </p:txBody>
      </p:sp>
      <p:sp>
        <p:nvSpPr>
          <p:cNvPr id="447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59962A-AB3F-4AAF-AFBF-35DF6A0C2E92}" type="slidenum">
              <a:rPr lang="ko-KR" altLang="ko-KR"/>
              <a:pPr/>
              <a:t>47</a:t>
            </a:fld>
            <a:endParaRPr lang="ko-KR" altLang="ko-KR"/>
          </a:p>
        </p:txBody>
      </p:sp>
      <p:sp>
        <p:nvSpPr>
          <p:cNvPr id="449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9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2AABD-4115-4765-A602-FF26CF17D812}" type="slidenum">
              <a:rPr lang="ko-KR" altLang="ko-KR"/>
              <a:pPr/>
              <a:t>48</a:t>
            </a:fld>
            <a:endParaRPr lang="ko-KR" altLang="ko-KR"/>
          </a:p>
        </p:txBody>
      </p:sp>
      <p:sp>
        <p:nvSpPr>
          <p:cNvPr id="451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BF62EC-F53A-49DD-A4FF-0D0D7CEE406D}" type="slidenum">
              <a:rPr lang="ko-KR" altLang="ko-KR"/>
              <a:pPr/>
              <a:t>49</a:t>
            </a:fld>
            <a:endParaRPr lang="ko-KR" altLang="ko-KR"/>
          </a:p>
        </p:txBody>
      </p:sp>
      <p:sp>
        <p:nvSpPr>
          <p:cNvPr id="419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1E39C4-7404-42DA-91C4-3696297D6CEC}" type="slidenum">
              <a:rPr lang="ko-KR" altLang="ko-KR"/>
              <a:pPr/>
              <a:t>50</a:t>
            </a:fld>
            <a:endParaRPr lang="ko-KR" altLang="ko-KR"/>
          </a:p>
        </p:txBody>
      </p:sp>
      <p:sp>
        <p:nvSpPr>
          <p:cNvPr id="420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4DB5D2-15DE-41E5-AB66-81E6A487E5D5}" type="slidenum">
              <a:rPr lang="ko-KR" altLang="ko-KR"/>
              <a:pPr/>
              <a:t>51</a:t>
            </a:fld>
            <a:endParaRPr lang="ko-KR" altLang="ko-KR"/>
          </a:p>
        </p:txBody>
      </p:sp>
      <p:sp>
        <p:nvSpPr>
          <p:cNvPr id="421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E546EA-AA78-47F0-9DA0-245D46F21807}" type="slidenum">
              <a:rPr lang="ko-KR" altLang="ko-KR"/>
              <a:pPr/>
              <a:t>6</a:t>
            </a:fld>
            <a:endParaRPr lang="ko-KR" altLang="ko-KR"/>
          </a:p>
        </p:txBody>
      </p:sp>
      <p:sp>
        <p:nvSpPr>
          <p:cNvPr id="337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2975E3-4DC5-4774-8194-ED87C15CCE83}" type="slidenum">
              <a:rPr lang="ko-KR" altLang="ko-KR"/>
              <a:pPr/>
              <a:t>52</a:t>
            </a:fld>
            <a:endParaRPr lang="ko-KR" altLang="ko-KR"/>
          </a:p>
        </p:txBody>
      </p:sp>
      <p:sp>
        <p:nvSpPr>
          <p:cNvPr id="422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B5B369-C2B6-47E0-9682-FCC39D1117A0}" type="slidenum">
              <a:rPr lang="ko-KR" altLang="ko-KR"/>
              <a:pPr/>
              <a:t>53</a:t>
            </a:fld>
            <a:endParaRPr lang="ko-KR" altLang="ko-KR"/>
          </a:p>
        </p:txBody>
      </p:sp>
      <p:sp>
        <p:nvSpPr>
          <p:cNvPr id="453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9843FE-B102-4253-9993-C474C8F1818B}" type="slidenum">
              <a:rPr lang="ko-KR" altLang="ko-KR"/>
              <a:pPr/>
              <a:t>54</a:t>
            </a:fld>
            <a:endParaRPr lang="ko-KR" altLang="ko-KR"/>
          </a:p>
        </p:txBody>
      </p:sp>
      <p:sp>
        <p:nvSpPr>
          <p:cNvPr id="32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B1F5AA-FB85-44E3-A015-77BAF16AB718}" type="slidenum">
              <a:rPr lang="ko-KR" altLang="ko-KR"/>
              <a:pPr/>
              <a:t>55</a:t>
            </a:fld>
            <a:endParaRPr lang="ko-KR" altLang="ko-KR"/>
          </a:p>
        </p:txBody>
      </p:sp>
      <p:sp>
        <p:nvSpPr>
          <p:cNvPr id="331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228ABA-739E-446C-BBD1-0704D667F08D}" type="slidenum">
              <a:rPr lang="ko-KR" altLang="ko-KR"/>
              <a:pPr/>
              <a:t>7</a:t>
            </a:fld>
            <a:endParaRPr lang="ko-KR" altLang="ko-KR"/>
          </a:p>
        </p:txBody>
      </p:sp>
      <p:sp>
        <p:nvSpPr>
          <p:cNvPr id="338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C1EB87-668F-4F62-B6D4-A00C4D35311A}" type="slidenum">
              <a:rPr lang="ko-KR" altLang="ko-KR"/>
              <a:pPr/>
              <a:t>8</a:t>
            </a:fld>
            <a:endParaRPr lang="ko-KR" altLang="ko-KR"/>
          </a:p>
        </p:txBody>
      </p:sp>
      <p:sp>
        <p:nvSpPr>
          <p:cNvPr id="33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8D5EE8-A664-4ACD-897A-8A571F2CD796}" type="slidenum">
              <a:rPr lang="ko-KR" altLang="ko-KR"/>
              <a:pPr/>
              <a:t>9</a:t>
            </a:fld>
            <a:endParaRPr lang="ko-KR" altLang="ko-KR"/>
          </a:p>
        </p:txBody>
      </p:sp>
      <p:sp>
        <p:nvSpPr>
          <p:cNvPr id="340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8961ED-30C8-402F-87CF-89A31ACAA4AF}" type="slidenum">
              <a:rPr lang="ko-KR" altLang="ko-KR"/>
              <a:pPr/>
              <a:t>10</a:t>
            </a:fld>
            <a:endParaRPr lang="ko-KR" altLang="ko-KR"/>
          </a:p>
        </p:txBody>
      </p:sp>
      <p:sp>
        <p:nvSpPr>
          <p:cNvPr id="459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358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23587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latinLnBrk="0"/>
              <a:endParaRPr kumimoji="0" lang="ko-KR" altLang="en-US" sz="2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323588" name="Group 4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323589" name="Rectangle 5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latinLnBrk="0"/>
                <a:endParaRPr kumimoji="0" lang="ko-KR" altLang="en-US" sz="2400">
                  <a:latin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grpSp>
            <p:nvGrpSpPr>
              <p:cNvPr id="323590" name="Group 6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323591" name="Group 7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323592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593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594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595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596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597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598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599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323600" name="Rectangle 16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latinLnBrk="0"/>
                  <a:endParaRPr kumimoji="0" lang="ko-KR" altLang="en-US" sz="2400">
                    <a:latin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</p:grpSp>
        </p:grpSp>
      </p:grpSp>
      <p:sp>
        <p:nvSpPr>
          <p:cNvPr id="323601" name="Rectangle 17"/>
          <p:cNvSpPr>
            <a:spLocks noChangeArrowheads="1"/>
          </p:cNvSpPr>
          <p:nvPr/>
        </p:nvSpPr>
        <p:spPr bwMode="auto">
          <a:xfrm>
            <a:off x="0" y="1747838"/>
            <a:ext cx="582613" cy="6334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23602" name="Rectangle 18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endParaRPr lang="en-US" altLang="ko-KR"/>
          </a:p>
        </p:txBody>
      </p:sp>
      <p:sp>
        <p:nvSpPr>
          <p:cNvPr id="323603" name="Rectangle 1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endParaRPr lang="en-US" altLang="ko-KR"/>
          </a:p>
        </p:txBody>
      </p:sp>
      <p:sp>
        <p:nvSpPr>
          <p:cNvPr id="32360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fld id="{26F7649F-7640-4F1D-B71C-88B7DA8065EF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323605" name="Rectangle 21"/>
          <p:cNvSpPr>
            <a:spLocks noGrp="1" noChangeArrowheads="1"/>
          </p:cNvSpPr>
          <p:nvPr>
            <p:ph type="ctrTitle"/>
          </p:nvPr>
        </p:nvSpPr>
        <p:spPr>
          <a:xfrm>
            <a:off x="1763713" y="1773238"/>
            <a:ext cx="7227887" cy="1727200"/>
          </a:xfrm>
        </p:spPr>
        <p:txBody>
          <a:bodyPr/>
          <a:lstStyle>
            <a:lvl1pPr>
              <a:defRPr sz="4600"/>
            </a:lvl1pPr>
          </a:lstStyle>
          <a:p>
            <a:pPr lvl="0"/>
            <a:r>
              <a:rPr lang="ko-KR" altLang="en-US" noProof="0"/>
              <a:t>마스터 제목 스타일 편집</a:t>
            </a:r>
          </a:p>
        </p:txBody>
      </p:sp>
      <p:sp>
        <p:nvSpPr>
          <p:cNvPr id="323606" name="Rectangle 22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005263"/>
            <a:ext cx="6019800" cy="2014537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600" b="1"/>
            </a:lvl1pPr>
          </a:lstStyle>
          <a:p>
            <a:pPr lvl="0"/>
            <a:r>
              <a:rPr lang="ko-KR" altLang="en-US" noProof="0"/>
              <a:t>마스터 부제목 스타일 편집</a:t>
            </a:r>
          </a:p>
        </p:txBody>
      </p:sp>
      <p:grpSp>
        <p:nvGrpSpPr>
          <p:cNvPr id="323607" name="Group 2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23608" name="Rectangle 24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latinLnBrk="0"/>
              <a:endParaRPr kumimoji="0" lang="ko-KR" altLang="en-US" sz="2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323609" name="Group 25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323610" name="Rectangle 26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latinLnBrk="0"/>
                <a:endParaRPr kumimoji="0" lang="ko-KR" altLang="en-US" sz="2400">
                  <a:latin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grpSp>
            <p:nvGrpSpPr>
              <p:cNvPr id="323611" name="Group 27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323612" name="Group 28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323613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614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615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616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617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618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619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620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323621" name="Rectangle 37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latinLnBrk="0"/>
                  <a:endParaRPr kumimoji="0" lang="ko-KR" altLang="en-US" sz="2400">
                    <a:latin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</p:grpSp>
        </p:grpSp>
      </p:grpSp>
      <p:grpSp>
        <p:nvGrpSpPr>
          <p:cNvPr id="323622" name="Group 38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23623" name="Rectangle 39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latinLnBrk="0"/>
              <a:endParaRPr kumimoji="0" lang="ko-KR" altLang="en-US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323624" name="Group 40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323625" name="Rectangle 41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latinLnBrk="0"/>
                <a:endParaRPr kumimoji="0" lang="ko-KR" altLang="en-US" sz="2400"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323626" name="Group 42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323627" name="Group 43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323628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29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0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1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2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3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4" name="Rectangle 50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5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323636" name="Rectangle 52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latinLnBrk="0"/>
                  <a:endParaRPr kumimoji="0" lang="ko-KR" altLang="en-US" sz="2400">
                    <a:latin typeface="Times New Roman" panose="02020603050405020304" pitchFamily="18" charset="0"/>
                  </a:endParaRPr>
                </a:p>
              </p:txBody>
            </p:sp>
          </p:grpSp>
        </p:grp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11BB7A7-664E-44E2-B8FD-6BD2147D15F3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97897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9769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9769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126B2B-E433-4F36-86ED-43E4C2BDD2D5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70499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0170FB8-72D7-4B8F-A446-B1C3FA3D524B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17429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D4CA9EE-E6BC-48A7-BBAC-675E719FCF5B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73792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82441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82441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1B903-39D1-4666-BE37-236F339072DD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01194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1BB7B1-AFBA-43C1-81C9-EB35FD1679CD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9" name="날짜 개체 틀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96630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22A91D-E5E5-4E83-AA4F-EEDD39E8768A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07581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8ED49BE-D5F1-4461-989E-320AC68CE3C4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97739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079AB8D-5D58-46EB-8921-CCFE74109851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57870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D18C89-5258-4D6D-8D6A-2C4FD2B8DA77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3065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>
                <a:latin typeface="+mn-ea"/>
              </a:defRPr>
            </a:lvl1pPr>
          </a:lstStyle>
          <a:p>
            <a:endParaRPr lang="en-US" altLang="ko-KR"/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+mn-ea"/>
              </a:defRPr>
            </a:lvl1pPr>
          </a:lstStyle>
          <a:p>
            <a:fld id="{45E01F7D-36E4-4F8A-BA3C-198417C8F791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322564" name="Rectangle 4"/>
          <p:cNvSpPr>
            <a:spLocks noChangeArrowheads="1"/>
          </p:cNvSpPr>
          <p:nvPr/>
        </p:nvSpPr>
        <p:spPr bwMode="auto">
          <a:xfrm>
            <a:off x="0" y="0"/>
            <a:ext cx="285750" cy="533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322565" name="Rectangle 5"/>
          <p:cNvSpPr>
            <a:spLocks noChangeArrowheads="1"/>
          </p:cNvSpPr>
          <p:nvPr/>
        </p:nvSpPr>
        <p:spPr bwMode="auto">
          <a:xfrm>
            <a:off x="684213" y="134938"/>
            <a:ext cx="8459787" cy="6985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322566" name="Rectangle 6"/>
          <p:cNvSpPr>
            <a:spLocks noChangeArrowheads="1"/>
          </p:cNvSpPr>
          <p:nvPr/>
        </p:nvSpPr>
        <p:spPr bwMode="auto">
          <a:xfrm>
            <a:off x="409575" y="134938"/>
            <a:ext cx="138113" cy="141287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180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322567" name="Rectangle 7"/>
          <p:cNvSpPr>
            <a:spLocks noChangeArrowheads="1"/>
          </p:cNvSpPr>
          <p:nvPr/>
        </p:nvSpPr>
        <p:spPr bwMode="auto">
          <a:xfrm>
            <a:off x="547688" y="0"/>
            <a:ext cx="139700" cy="13811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180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322568" name="Rectangle 8"/>
          <p:cNvSpPr>
            <a:spLocks noChangeArrowheads="1"/>
          </p:cNvSpPr>
          <p:nvPr/>
        </p:nvSpPr>
        <p:spPr bwMode="auto">
          <a:xfrm>
            <a:off x="547688" y="134938"/>
            <a:ext cx="139700" cy="1412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18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22569" name="Rectangle 9"/>
          <p:cNvSpPr>
            <a:spLocks noChangeArrowheads="1"/>
          </p:cNvSpPr>
          <p:nvPr/>
        </p:nvSpPr>
        <p:spPr bwMode="auto">
          <a:xfrm>
            <a:off x="274638" y="274638"/>
            <a:ext cx="136525" cy="13811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180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322570" name="Rectangle 10"/>
          <p:cNvSpPr>
            <a:spLocks noChangeArrowheads="1"/>
          </p:cNvSpPr>
          <p:nvPr/>
        </p:nvSpPr>
        <p:spPr bwMode="auto">
          <a:xfrm>
            <a:off x="131763" y="136525"/>
            <a:ext cx="141287" cy="1381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322571" name="Rectangle 11"/>
          <p:cNvSpPr>
            <a:spLocks noChangeArrowheads="1"/>
          </p:cNvSpPr>
          <p:nvPr/>
        </p:nvSpPr>
        <p:spPr bwMode="auto">
          <a:xfrm>
            <a:off x="409575" y="271463"/>
            <a:ext cx="138113" cy="13811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18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22572" name="Rectangle 12"/>
          <p:cNvSpPr>
            <a:spLocks noChangeArrowheads="1"/>
          </p:cNvSpPr>
          <p:nvPr/>
        </p:nvSpPr>
        <p:spPr bwMode="auto">
          <a:xfrm>
            <a:off x="274638" y="409575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18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22573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22574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322575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+mn-ea"/>
              </a:defRPr>
            </a:lvl1pPr>
          </a:lstStyle>
          <a:p>
            <a:endParaRPr lang="en-US" altLang="ko-KR"/>
          </a:p>
        </p:txBody>
      </p:sp>
      <p:sp>
        <p:nvSpPr>
          <p:cNvPr id="322576" name="Rectangle 16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322577" name="Rectangle 17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322578" name="Rectangle 18"/>
          <p:cNvSpPr>
            <a:spLocks noChangeArrowheads="1"/>
          </p:cNvSpPr>
          <p:nvPr userDrawn="1"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hf hdr="0" ftr="0" dt="0"/>
  <p:txStyles>
    <p:titleStyle>
      <a:lvl1pPr algn="l" rtl="0" fontAlgn="base" latinLnBrk="1">
        <a:spcBef>
          <a:spcPct val="0"/>
        </a:spcBef>
        <a:spcAft>
          <a:spcPct val="0"/>
        </a:spcAft>
        <a:defRPr kumimoji="1"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2pPr>
      <a:lvl3pPr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3pPr>
      <a:lvl4pPr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4pPr>
      <a:lvl5pPr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D7EB360-66DD-468D-AF31-E5ECEB54D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170" y="20950"/>
            <a:ext cx="4917659" cy="4464496"/>
          </a:xfrm>
          <a:prstGeom prst="rect">
            <a:avLst/>
          </a:prstGeom>
        </p:spPr>
      </p:pic>
      <p:pic>
        <p:nvPicPr>
          <p:cNvPr id="7" name="그림 6" descr="표지판, 그리기이(가) 표시된 사진&#10;&#10;자동 생성된 설명">
            <a:extLst>
              <a:ext uri="{FF2B5EF4-FFF2-40B4-BE49-F238E27FC236}">
                <a16:creationId xmlns:a16="http://schemas.microsoft.com/office/drawing/2014/main" id="{F9E2F7D4-6BD9-4F28-BCE5-4729574EB2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155" y="6124655"/>
            <a:ext cx="1870846" cy="6396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1710EB-7F6E-47E1-99ED-93D6A79F3044}"/>
              </a:ext>
            </a:extLst>
          </p:cNvPr>
          <p:cNvSpPr txBox="1"/>
          <p:nvPr/>
        </p:nvSpPr>
        <p:spPr>
          <a:xfrm>
            <a:off x="739665" y="4508828"/>
            <a:ext cx="736291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본 강의자료는 교수님의 원활한 강의를 돕기 위해</a:t>
            </a:r>
            <a:r>
              <a:rPr lang="en-US" altLang="ko-KR" sz="1100" dirty="0"/>
              <a:t> </a:t>
            </a:r>
            <a:r>
              <a:rPr lang="ko-KR" altLang="en-US" sz="1100" dirty="0"/>
              <a:t>출판사와 저자의 노력으로 만들어진 보조 자료입니다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강의자료는 교재의 핵심적인 내용만 담고 있어</a:t>
            </a:r>
            <a:r>
              <a:rPr lang="en-US" altLang="ko-KR" sz="1100" dirty="0"/>
              <a:t> </a:t>
            </a:r>
            <a:r>
              <a:rPr lang="ko-KR" altLang="en-US" sz="1100" dirty="0"/>
              <a:t>교재와 함께 사용할 때 학습에 더 큰 시너지 효과를 얻을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특히 본문 예제</a:t>
            </a:r>
            <a:r>
              <a:rPr lang="en-US" altLang="ko-KR" sz="1100" dirty="0"/>
              <a:t>, </a:t>
            </a:r>
            <a:r>
              <a:rPr lang="ko-KR" altLang="en-US" sz="1100" dirty="0"/>
              <a:t>연습문제 등을 각종 시험에 활용한다면</a:t>
            </a:r>
            <a:r>
              <a:rPr lang="en-US" altLang="ko-KR" sz="1100" dirty="0"/>
              <a:t> </a:t>
            </a:r>
            <a:r>
              <a:rPr lang="ko-KR" altLang="en-US" sz="1100" dirty="0"/>
              <a:t>학생들의 학업 성취도 향상에 큰 도움이 될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교수님의 알찬 강의는 새로운 콘텐츠 개발과 출판 문화 발전에 큰 힘이 되고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/>
              <a:t>   감사합니다</a:t>
            </a:r>
            <a:r>
              <a:rPr lang="en-US" altLang="ko-KR" sz="1100" dirty="0"/>
              <a:t>.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927016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32A73606-AD48-434B-83B1-861961950C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087" y="1412776"/>
            <a:ext cx="8460432" cy="4238123"/>
          </a:xfrm>
          <a:prstGeom prst="rect">
            <a:avLst/>
          </a:prstGeom>
        </p:spPr>
      </p:pic>
      <p:sp>
        <p:nvSpPr>
          <p:cNvPr id="7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8963EB-B58B-4962-B674-454E2A550AD1}" type="slidenum">
              <a:rPr lang="ko-KR" altLang="en-US"/>
              <a:pPr/>
              <a:t>10</a:t>
            </a:fld>
            <a:endParaRPr lang="en-US" altLang="ko-KR"/>
          </a:p>
        </p:txBody>
      </p:sp>
      <p:sp>
        <p:nvSpPr>
          <p:cNvPr id="456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add1half.c(2/2)</a:t>
            </a:r>
          </a:p>
        </p:txBody>
      </p:sp>
      <p:sp>
        <p:nvSpPr>
          <p:cNvPr id="456709" name="AutoShape 5"/>
          <p:cNvSpPr>
            <a:spLocks/>
          </p:cNvSpPr>
          <p:nvPr/>
        </p:nvSpPr>
        <p:spPr bwMode="auto">
          <a:xfrm>
            <a:off x="6732240" y="3716709"/>
            <a:ext cx="144016" cy="504379"/>
          </a:xfrm>
          <a:prstGeom prst="rightBrace">
            <a:avLst>
              <a:gd name="adj1" fmla="val 41123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사용자 정의 함수 </a:t>
            </a:r>
          </a:p>
          <a:p>
            <a:pPr eaLnBrk="1" hangingPunct="1"/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호출</a:t>
            </a:r>
            <a:endParaRPr lang="en-US" altLang="ko-KR" sz="16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8" y="4614748"/>
            <a:ext cx="4053905" cy="16448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6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6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6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56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670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E976EC-AA21-422A-8086-632FF6B8C5EB}" type="slidenum">
              <a:rPr lang="ko-KR" altLang="en-US"/>
              <a:pPr/>
              <a:t>11</a:t>
            </a:fld>
            <a:endParaRPr lang="en-US" altLang="ko-KR"/>
          </a:p>
        </p:txBody>
      </p:sp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함수 프로토타입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함수 </a:t>
            </a:r>
            <a:r>
              <a:rPr lang="ko-KR" altLang="en-US" dirty="0" err="1"/>
              <a:t>프로토타입</a:t>
            </a:r>
            <a:r>
              <a:rPr lang="en-US" altLang="ko-KR" dirty="0"/>
              <a:t>(prototype)</a:t>
            </a:r>
            <a:r>
              <a:rPr lang="ko-KR" altLang="en-US" dirty="0"/>
              <a:t>이란</a:t>
            </a:r>
            <a:r>
              <a:rPr lang="en-US" altLang="ko-KR" dirty="0"/>
              <a:t>?</a:t>
            </a:r>
          </a:p>
          <a:p>
            <a:pPr lvl="1"/>
            <a:r>
              <a:rPr lang="ko-KR" altLang="en-US" dirty="0"/>
              <a:t>함수 사용방법만 명시한 것</a:t>
            </a:r>
          </a:p>
          <a:p>
            <a:pPr lvl="1"/>
            <a:r>
              <a:rPr lang="ko-KR" altLang="en-US" dirty="0"/>
              <a:t>어떤 </a:t>
            </a:r>
            <a:r>
              <a:rPr lang="ko-KR" altLang="en-US" dirty="0" err="1"/>
              <a:t>자료형의</a:t>
            </a:r>
            <a:r>
              <a:rPr lang="ko-KR" altLang="en-US" dirty="0"/>
              <a:t> 인수를 몇 개 받고</a:t>
            </a:r>
          </a:p>
          <a:p>
            <a:pPr lvl="1"/>
            <a:r>
              <a:rPr lang="ko-KR" altLang="en-US" dirty="0"/>
              <a:t>어떤 </a:t>
            </a:r>
            <a:r>
              <a:rPr lang="ko-KR" altLang="en-US" dirty="0" err="1"/>
              <a:t>자료형의</a:t>
            </a:r>
            <a:r>
              <a:rPr lang="ko-KR" altLang="en-US" dirty="0"/>
              <a:t> 반환 값을 내는지 명시함</a:t>
            </a:r>
          </a:p>
          <a:p>
            <a:pPr lvl="1"/>
            <a:r>
              <a:rPr lang="ko-KR" altLang="en-US" dirty="0"/>
              <a:t>함수의 </a:t>
            </a:r>
            <a:r>
              <a:rPr lang="ko-KR" altLang="en-US" dirty="0" err="1"/>
              <a:t>정의구역과</a:t>
            </a:r>
            <a:r>
              <a:rPr lang="ko-KR" altLang="en-US" dirty="0"/>
              <a:t> </a:t>
            </a:r>
            <a:r>
              <a:rPr lang="ko-KR" altLang="en-US" dirty="0" err="1"/>
              <a:t>공변역을</a:t>
            </a:r>
            <a:r>
              <a:rPr lang="ko-KR" altLang="en-US" dirty="0"/>
              <a:t> 명시함</a:t>
            </a:r>
          </a:p>
          <a:p>
            <a:r>
              <a:rPr lang="ko-KR" altLang="en-US" dirty="0"/>
              <a:t>왜 함수 프로토타입이 중요한가</a:t>
            </a:r>
            <a:r>
              <a:rPr lang="en-US" altLang="ko-KR" dirty="0"/>
              <a:t>?</a:t>
            </a:r>
          </a:p>
          <a:p>
            <a:pPr lvl="1"/>
            <a:r>
              <a:rPr lang="ko-KR" altLang="en-US" dirty="0"/>
              <a:t>함수를 사용</a:t>
            </a:r>
            <a:r>
              <a:rPr lang="en-US" altLang="ko-KR" dirty="0"/>
              <a:t>(</a:t>
            </a:r>
            <a:r>
              <a:rPr lang="ko-KR" altLang="en-US" dirty="0"/>
              <a:t>호출</a:t>
            </a:r>
            <a:r>
              <a:rPr lang="en-US" altLang="ko-KR" dirty="0"/>
              <a:t>)</a:t>
            </a:r>
            <a:r>
              <a:rPr lang="ko-KR" altLang="en-US" dirty="0"/>
              <a:t>하기 전에 함수 정의나 함수 </a:t>
            </a:r>
            <a:r>
              <a:rPr lang="ko-KR" altLang="en-US" dirty="0" err="1"/>
              <a:t>프로토타입</a:t>
            </a:r>
            <a:r>
              <a:rPr lang="ko-KR" altLang="en-US" dirty="0"/>
              <a:t> 선언 중 최소한 하나는 나타나야 함</a:t>
            </a:r>
          </a:p>
          <a:p>
            <a:r>
              <a:rPr lang="ko-KR" altLang="en-US" dirty="0" err="1"/>
              <a:t>프로토타입</a:t>
            </a:r>
            <a:r>
              <a:rPr lang="ko-KR" altLang="en-US" dirty="0"/>
              <a:t> 작성 예</a:t>
            </a:r>
          </a:p>
        </p:txBody>
      </p:sp>
      <p:sp>
        <p:nvSpPr>
          <p:cNvPr id="297991" name="AutoShape 7"/>
          <p:cNvSpPr>
            <a:spLocks noChangeArrowheads="1"/>
          </p:cNvSpPr>
          <p:nvPr/>
        </p:nvSpPr>
        <p:spPr bwMode="auto">
          <a:xfrm>
            <a:off x="3995738" y="4797425"/>
            <a:ext cx="1655762" cy="1223963"/>
          </a:xfrm>
          <a:prstGeom prst="rightArrow">
            <a:avLst>
              <a:gd name="adj1" fmla="val 50065"/>
              <a:gd name="adj2" fmla="val 21012"/>
            </a:avLst>
          </a:prstGeom>
          <a:solidFill>
            <a:srgbClr val="FFF5C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ko-KR" altLang="en-US" sz="1400" dirty="0"/>
              <a:t>매개변수 이름 </a:t>
            </a:r>
          </a:p>
          <a:p>
            <a:pPr algn="ctr"/>
            <a:r>
              <a:rPr lang="ko-KR" altLang="en-US" sz="1400" dirty="0"/>
              <a:t>생략 가능</a:t>
            </a:r>
          </a:p>
        </p:txBody>
      </p:sp>
      <p:sp>
        <p:nvSpPr>
          <p:cNvPr id="297992" name="Rectangle 8"/>
          <p:cNvSpPr>
            <a:spLocks noChangeArrowheads="1"/>
          </p:cNvSpPr>
          <p:nvPr/>
        </p:nvSpPr>
        <p:spPr bwMode="auto">
          <a:xfrm>
            <a:off x="1042988" y="5013325"/>
            <a:ext cx="2808287" cy="863600"/>
          </a:xfrm>
          <a:prstGeom prst="rect">
            <a:avLst/>
          </a:prstGeom>
          <a:solidFill>
            <a:srgbClr val="E5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ko-KR" dirty="0" err="1">
                <a:solidFill>
                  <a:srgbClr val="0000FF"/>
                </a:solidFill>
              </a:rPr>
              <a:t>int</a:t>
            </a:r>
            <a:r>
              <a:rPr lang="en-US" altLang="ko-KR" dirty="0"/>
              <a:t> add1(</a:t>
            </a:r>
            <a:r>
              <a:rPr lang="en-US" altLang="ko-KR" dirty="0" err="1">
                <a:solidFill>
                  <a:srgbClr val="0000FF"/>
                </a:solidFill>
              </a:rPr>
              <a:t>int</a:t>
            </a:r>
            <a:r>
              <a:rPr lang="en-US" altLang="ko-KR" dirty="0"/>
              <a:t> x);</a:t>
            </a:r>
          </a:p>
          <a:p>
            <a:r>
              <a:rPr lang="en-US" altLang="ko-KR" dirty="0">
                <a:solidFill>
                  <a:srgbClr val="0000FF"/>
                </a:solidFill>
              </a:rPr>
              <a:t>double</a:t>
            </a:r>
            <a:r>
              <a:rPr lang="en-US" altLang="ko-KR" dirty="0"/>
              <a:t> half(</a:t>
            </a:r>
            <a:r>
              <a:rPr lang="en-US" altLang="ko-KR" dirty="0" err="1">
                <a:solidFill>
                  <a:srgbClr val="0000FF"/>
                </a:solidFill>
              </a:rPr>
              <a:t>int</a:t>
            </a:r>
            <a:r>
              <a:rPr lang="en-US" altLang="ko-KR" dirty="0"/>
              <a:t> x);</a:t>
            </a:r>
          </a:p>
        </p:txBody>
      </p:sp>
      <p:sp>
        <p:nvSpPr>
          <p:cNvPr id="297993" name="Rectangle 9"/>
          <p:cNvSpPr>
            <a:spLocks noChangeArrowheads="1"/>
          </p:cNvSpPr>
          <p:nvPr/>
        </p:nvSpPr>
        <p:spPr bwMode="auto">
          <a:xfrm>
            <a:off x="5795963" y="5013325"/>
            <a:ext cx="2808287" cy="863600"/>
          </a:xfrm>
          <a:prstGeom prst="rect">
            <a:avLst/>
          </a:prstGeom>
          <a:solidFill>
            <a:srgbClr val="E5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ko-KR" dirty="0" err="1">
                <a:solidFill>
                  <a:srgbClr val="0000FF"/>
                </a:solidFill>
              </a:rPr>
              <a:t>int</a:t>
            </a:r>
            <a:r>
              <a:rPr lang="en-US" altLang="ko-KR" dirty="0"/>
              <a:t> add1(</a:t>
            </a:r>
            <a:r>
              <a:rPr lang="en-US" altLang="ko-KR" dirty="0" err="1">
                <a:solidFill>
                  <a:srgbClr val="0000FF"/>
                </a:solidFill>
              </a:rPr>
              <a:t>int</a:t>
            </a:r>
            <a:r>
              <a:rPr lang="en-US" altLang="ko-KR" dirty="0"/>
              <a:t>);</a:t>
            </a:r>
          </a:p>
          <a:p>
            <a:r>
              <a:rPr lang="en-US" altLang="ko-KR" dirty="0">
                <a:solidFill>
                  <a:srgbClr val="0000FF"/>
                </a:solidFill>
              </a:rPr>
              <a:t>double</a:t>
            </a:r>
            <a:r>
              <a:rPr lang="en-US" altLang="ko-KR" dirty="0"/>
              <a:t> half(</a:t>
            </a:r>
            <a:r>
              <a:rPr lang="en-US" altLang="ko-KR" dirty="0" err="1">
                <a:solidFill>
                  <a:srgbClr val="0000FF"/>
                </a:solidFill>
              </a:rPr>
              <a:t>int</a:t>
            </a:r>
            <a:r>
              <a:rPr lang="en-US" altLang="ko-KR" dirty="0"/>
              <a:t>);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DED6014B-ABAA-4A00-A655-61915511B5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3" y="1412776"/>
            <a:ext cx="6330421" cy="5391487"/>
          </a:xfrm>
          <a:prstGeom prst="rect">
            <a:avLst/>
          </a:prstGeom>
        </p:spPr>
      </p:pic>
      <p:sp>
        <p:nvSpPr>
          <p:cNvPr id="7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167669-AF0A-4750-8854-F8F67B751724}" type="slidenum">
              <a:rPr lang="ko-KR" altLang="en-US"/>
              <a:pPr/>
              <a:t>12</a:t>
            </a:fld>
            <a:endParaRPr lang="en-US" altLang="ko-KR"/>
          </a:p>
        </p:txBody>
      </p:sp>
      <p:sp>
        <p:nvSpPr>
          <p:cNvPr id="457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prototype.c</a:t>
            </a:r>
            <a:endParaRPr lang="en-US" altLang="ko-KR" dirty="0"/>
          </a:p>
        </p:txBody>
      </p:sp>
      <p:sp>
        <p:nvSpPr>
          <p:cNvPr id="457739" name="AutoShape 11"/>
          <p:cNvSpPr>
            <a:spLocks/>
          </p:cNvSpPr>
          <p:nvPr/>
        </p:nvSpPr>
        <p:spPr bwMode="auto">
          <a:xfrm>
            <a:off x="3779466" y="2996629"/>
            <a:ext cx="144462" cy="360363"/>
          </a:xfrm>
          <a:prstGeom prst="rightBrace">
            <a:avLst>
              <a:gd name="adj1" fmla="val 20788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600" dirty="0">
                <a:latin typeface="Lucida Console" panose="020B0609040504020204" pitchFamily="49" charset="0"/>
                <a:cs typeface="Tahoma" panose="020B0604030504040204" pitchFamily="34" charset="0"/>
              </a:rPr>
              <a:t>add1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과 </a:t>
            </a:r>
            <a:r>
              <a:rPr lang="en-US" altLang="ko-KR" sz="1600" dirty="0">
                <a:latin typeface="Lucida Console" panose="020B0609040504020204" pitchFamily="49" charset="0"/>
                <a:cs typeface="Tahoma" panose="020B0604030504040204" pitchFamily="34" charset="0"/>
              </a:rPr>
              <a:t>half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의</a:t>
            </a:r>
          </a:p>
          <a:p>
            <a:pPr eaLnBrk="1" hangingPunct="1"/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prototype</a:t>
            </a:r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6227763" y="476250"/>
            <a:ext cx="2520950" cy="1081088"/>
          </a:xfrm>
          <a:prstGeom prst="rect">
            <a:avLst/>
          </a:prstGeom>
          <a:solidFill>
            <a:srgbClr val="FFF5C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ko-KR" altLang="en-US" dirty="0">
                <a:latin typeface="굴림" panose="020B0600000101010101" pitchFamily="50" charset="-127"/>
              </a:rPr>
              <a:t>함수 </a:t>
            </a:r>
            <a:r>
              <a:rPr lang="ko-KR" altLang="en-US" dirty="0" err="1">
                <a:latin typeface="굴림" panose="020B0600000101010101" pitchFamily="50" charset="-127"/>
              </a:rPr>
              <a:t>프로토타입</a:t>
            </a:r>
            <a:r>
              <a:rPr lang="ko-KR" altLang="en-US" dirty="0">
                <a:latin typeface="굴림" panose="020B0600000101010101" pitchFamily="50" charset="-127"/>
              </a:rPr>
              <a:t> 선언</a:t>
            </a:r>
            <a:br>
              <a:rPr lang="ko-KR" altLang="en-US" dirty="0">
                <a:latin typeface="굴림" panose="020B0600000101010101" pitchFamily="50" charset="-127"/>
              </a:rPr>
            </a:br>
            <a:r>
              <a:rPr lang="ko-KR" altLang="en-US" dirty="0">
                <a:latin typeface="굴림" panose="020B0600000101010101" pitchFamily="50" charset="-127"/>
              </a:rPr>
              <a:t>후에는 함수 정의가 나타나지 않았어도 선언한 함수를 사용할 수 있다</a:t>
            </a:r>
            <a:r>
              <a:rPr lang="en-US" altLang="ko-KR" dirty="0">
                <a:latin typeface="굴림" panose="020B0600000101010101" pitchFamily="50" charset="-127"/>
              </a:rPr>
              <a:t>.</a:t>
            </a:r>
          </a:p>
        </p:txBody>
      </p:sp>
      <p:sp>
        <p:nvSpPr>
          <p:cNvPr id="10" name="AutoShape 7"/>
          <p:cNvSpPr>
            <a:spLocks/>
          </p:cNvSpPr>
          <p:nvPr/>
        </p:nvSpPr>
        <p:spPr bwMode="auto">
          <a:xfrm>
            <a:off x="5650707" y="5665252"/>
            <a:ext cx="2303462" cy="936625"/>
          </a:xfrm>
          <a:prstGeom prst="accentCallout2">
            <a:avLst>
              <a:gd name="adj1" fmla="val 12204"/>
              <a:gd name="adj2" fmla="val -3310"/>
              <a:gd name="adj3" fmla="val 12204"/>
              <a:gd name="adj4" fmla="val -24190"/>
              <a:gd name="adj5" fmla="val 104069"/>
              <a:gd name="adj6" fmla="val -44523"/>
            </a:avLst>
          </a:prstGeom>
          <a:solidFill>
            <a:srgbClr val="EFE9EF"/>
          </a:solidFill>
          <a:ln w="1905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ko-KR" dirty="0">
                <a:cs typeface="Tahoma" panose="020B0604030504040204" pitchFamily="34" charset="0"/>
              </a:rPr>
              <a:t>add1</a:t>
            </a: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 과 </a:t>
            </a:r>
            <a:r>
              <a:rPr lang="en-US" altLang="ko-KR" dirty="0">
                <a:cs typeface="Tahoma" panose="020B0604030504040204" pitchFamily="34" charset="0"/>
              </a:rPr>
              <a:t>half</a:t>
            </a:r>
            <a:r>
              <a:rPr lang="en-US" altLang="ko-KR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정의는 나중에 나타남</a:t>
            </a:r>
            <a:r>
              <a:rPr lang="en-US" altLang="ko-KR" dirty="0">
                <a:latin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여기서는 생략됨</a:t>
            </a:r>
            <a:r>
              <a:rPr lang="en-US" altLang="ko-KR" dirty="0">
                <a:latin typeface="Tahoma" panose="020B0604030504040204" pitchFamily="34" charset="0"/>
                <a:cs typeface="Tahoma" panose="020B0604030504040204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7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7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7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57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773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/>
              <a:t>8.2  </a:t>
            </a:r>
            <a:r>
              <a:rPr lang="ko-KR" altLang="en-US"/>
              <a:t>프로시저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1A390E-D5B7-461A-98C0-B996B679F2CF}" type="slidenum">
              <a:rPr lang="ko-KR" altLang="en-US"/>
              <a:pPr/>
              <a:t>14</a:t>
            </a:fld>
            <a:endParaRPr lang="en-US" altLang="ko-KR"/>
          </a:p>
        </p:txBody>
      </p:sp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void </a:t>
            </a:r>
            <a:r>
              <a:rPr lang="ko-KR" altLang="en-US" dirty="0"/>
              <a:t>함수</a:t>
            </a:r>
          </a:p>
        </p:txBody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C </a:t>
            </a:r>
            <a:r>
              <a:rPr lang="ko-KR" altLang="en-US" dirty="0"/>
              <a:t>함수 분류</a:t>
            </a:r>
          </a:p>
          <a:p>
            <a:pPr lvl="1"/>
            <a:r>
              <a:rPr lang="ko-KR" altLang="en-US" dirty="0"/>
              <a:t>값 반환 함수</a:t>
            </a:r>
            <a:r>
              <a:rPr lang="en-US" altLang="ko-KR" dirty="0"/>
              <a:t>(value-returning function): </a:t>
            </a:r>
            <a:r>
              <a:rPr lang="ko-KR" altLang="en-US" dirty="0"/>
              <a:t>값을 반환하는 함수</a:t>
            </a:r>
            <a:r>
              <a:rPr lang="en-US" altLang="ko-KR" dirty="0"/>
              <a:t>, </a:t>
            </a:r>
            <a:r>
              <a:rPr lang="ko-KR" altLang="en-US" dirty="0"/>
              <a:t>수학적 함수와 유사함</a:t>
            </a:r>
          </a:p>
          <a:p>
            <a:pPr lvl="1"/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dirty="0"/>
              <a:t> </a:t>
            </a:r>
            <a:r>
              <a:rPr lang="ko-KR" altLang="en-US" dirty="0"/>
              <a:t>함수</a:t>
            </a:r>
            <a:r>
              <a:rPr lang="en-US" altLang="ko-KR" dirty="0"/>
              <a:t>(</a:t>
            </a:r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dirty="0"/>
              <a:t> functions): </a:t>
            </a:r>
            <a:r>
              <a:rPr lang="ko-KR" altLang="en-US" dirty="0"/>
              <a:t>값을 반환하지 않는 함수</a:t>
            </a:r>
            <a:r>
              <a:rPr lang="en-US" altLang="ko-KR" dirty="0"/>
              <a:t>, </a:t>
            </a:r>
            <a:r>
              <a:rPr lang="ko-KR" altLang="en-US" dirty="0"/>
              <a:t>부수효과만을 이용하여 어떤 작업을 수행</a:t>
            </a:r>
          </a:p>
          <a:p>
            <a:pPr lvl="1"/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dirty="0"/>
              <a:t> </a:t>
            </a:r>
            <a:r>
              <a:rPr lang="ko-KR" altLang="en-US" dirty="0"/>
              <a:t>함수를 </a:t>
            </a:r>
            <a:r>
              <a:rPr lang="en-US" altLang="ko-KR" dirty="0"/>
              <a:t>“</a:t>
            </a:r>
            <a:r>
              <a:rPr lang="ko-KR" altLang="en-US" dirty="0"/>
              <a:t>프로시저</a:t>
            </a:r>
            <a:r>
              <a:rPr lang="en-US" altLang="ko-KR" dirty="0"/>
              <a:t>(procedure)”</a:t>
            </a:r>
            <a:r>
              <a:rPr lang="ko-KR" altLang="en-US" dirty="0"/>
              <a:t>라고 부르기도 한다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연산자</a:t>
            </a:r>
            <a:r>
              <a:rPr lang="en-US" altLang="ko-KR" dirty="0"/>
              <a:t>, </a:t>
            </a:r>
            <a:r>
              <a:rPr lang="ko-KR" altLang="en-US" dirty="0"/>
              <a:t>명령어와 함수의 유사성</a:t>
            </a:r>
          </a:p>
          <a:p>
            <a:pPr lvl="1"/>
            <a:r>
              <a:rPr lang="ko-KR" altLang="en-US" dirty="0"/>
              <a:t>값 반환 함수</a:t>
            </a:r>
            <a:r>
              <a:rPr lang="en-US" altLang="ko-KR" dirty="0"/>
              <a:t>(≈ </a:t>
            </a:r>
            <a:r>
              <a:rPr lang="ko-KR" altLang="en-US" dirty="0"/>
              <a:t>연산자</a:t>
            </a:r>
            <a:r>
              <a:rPr lang="en-US" altLang="ko-KR" dirty="0"/>
              <a:t>):</a:t>
            </a:r>
            <a:r>
              <a:rPr lang="en-US" altLang="ko-KR" dirty="0">
                <a:sym typeface="Wingdings" panose="05000000000000000000" pitchFamily="2" charset="2"/>
              </a:rPr>
              <a:t> </a:t>
            </a:r>
            <a:r>
              <a:rPr lang="ko-KR" altLang="en-US" dirty="0">
                <a:sym typeface="Wingdings" panose="05000000000000000000" pitchFamily="2" charset="2"/>
              </a:rPr>
              <a:t>사용자 정의 연산자</a:t>
            </a:r>
            <a:endParaRPr lang="en-US" altLang="ko-KR" dirty="0"/>
          </a:p>
          <a:p>
            <a:pPr lvl="1"/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dirty="0"/>
              <a:t> </a:t>
            </a:r>
            <a:r>
              <a:rPr lang="ko-KR" altLang="en-US" dirty="0"/>
              <a:t>함수</a:t>
            </a:r>
            <a:r>
              <a:rPr lang="en-US" altLang="ko-KR" dirty="0"/>
              <a:t>(≈ </a:t>
            </a:r>
            <a:r>
              <a:rPr lang="ko-KR" altLang="en-US" dirty="0"/>
              <a:t>명령어</a:t>
            </a:r>
            <a:r>
              <a:rPr lang="en-US" altLang="ko-KR" dirty="0"/>
              <a:t>):</a:t>
            </a:r>
            <a:r>
              <a:rPr lang="en-US" altLang="ko-KR" dirty="0">
                <a:sym typeface="Wingdings" panose="05000000000000000000" pitchFamily="2" charset="2"/>
              </a:rPr>
              <a:t> </a:t>
            </a:r>
            <a:r>
              <a:rPr lang="ko-KR" altLang="en-US" dirty="0">
                <a:sym typeface="Wingdings" panose="05000000000000000000" pitchFamily="2" charset="2"/>
              </a:rPr>
              <a:t>사용자 정의 명령어</a:t>
            </a:r>
            <a:endParaRPr lang="en-US" altLang="ko-KR" dirty="0">
              <a:sym typeface="Wingdings" panose="05000000000000000000" pitchFamily="2" charset="2"/>
            </a:endParaRPr>
          </a:p>
          <a:p>
            <a:pPr lvl="1"/>
            <a:r>
              <a:rPr lang="ko-KR" altLang="en-US" dirty="0"/>
              <a:t>프로그램이란 연산자와 명령어를 이용하여 작성한 해법</a:t>
            </a:r>
          </a:p>
          <a:p>
            <a:pPr lvl="1"/>
            <a:r>
              <a:rPr lang="ko-KR" altLang="en-US" dirty="0"/>
              <a:t>프로그래밍 언어에서 제공하는 연산자와 명령어가 충분하지 않다면 나름대로 연산자와 명령어를 정의하여 사용한다</a:t>
            </a:r>
            <a:r>
              <a:rPr lang="en-US" altLang="ko-KR" dirty="0"/>
              <a:t>!</a:t>
            </a:r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4B2E89AF-BFF5-48C1-9898-5EEEE467EE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10086"/>
            <a:ext cx="6537438" cy="5295514"/>
          </a:xfrm>
          <a:prstGeom prst="rect">
            <a:avLst/>
          </a:prstGeom>
        </p:spPr>
      </p:pic>
      <p:sp>
        <p:nvSpPr>
          <p:cNvPr id="9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9685F5-00CF-4DB7-AC1C-2DEB4B1711BB}" type="slidenum">
              <a:rPr lang="ko-KR" altLang="en-US"/>
              <a:pPr/>
              <a:t>15</a:t>
            </a:fld>
            <a:endParaRPr lang="en-US" altLang="ko-KR"/>
          </a:p>
        </p:txBody>
      </p:sp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void.c</a:t>
            </a:r>
            <a:r>
              <a:rPr lang="en-US" altLang="ko-KR" dirty="0"/>
              <a:t>(</a:t>
            </a:r>
            <a:r>
              <a:rPr lang="ko-KR" altLang="en-US" dirty="0"/>
              <a:t>일부</a:t>
            </a:r>
            <a:r>
              <a:rPr lang="en-US" altLang="ko-KR" dirty="0"/>
              <a:t>)</a:t>
            </a:r>
          </a:p>
        </p:txBody>
      </p:sp>
      <p:sp>
        <p:nvSpPr>
          <p:cNvPr id="307205" name="Rectangle 5"/>
          <p:cNvSpPr>
            <a:spLocks noChangeArrowheads="1"/>
          </p:cNvSpPr>
          <p:nvPr/>
        </p:nvSpPr>
        <p:spPr bwMode="auto">
          <a:xfrm>
            <a:off x="5329238" y="2708275"/>
            <a:ext cx="3635375" cy="1871663"/>
          </a:xfrm>
          <a:prstGeom prst="rect">
            <a:avLst/>
          </a:prstGeom>
          <a:solidFill>
            <a:srgbClr val="FFF5C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ko-KR" altLang="en-US" sz="1400" b="1" dirty="0"/>
              <a:t>실행결과</a:t>
            </a:r>
            <a:r>
              <a:rPr lang="en-US" altLang="ko-KR" sz="1400" b="1" dirty="0"/>
              <a:t>:</a:t>
            </a:r>
          </a:p>
          <a:p>
            <a:r>
              <a:rPr lang="en-US" altLang="ko-KR" sz="1400" dirty="0" err="1"/>
              <a:t>정수를</a:t>
            </a:r>
            <a:r>
              <a:rPr lang="en-US" altLang="ko-KR" sz="1400" dirty="0"/>
              <a:t> </a:t>
            </a:r>
            <a:r>
              <a:rPr lang="en-US" altLang="ko-KR" sz="1400" dirty="0" err="1"/>
              <a:t>하나</a:t>
            </a:r>
            <a:r>
              <a:rPr lang="en-US" altLang="ko-KR" sz="1400" dirty="0"/>
              <a:t> </a:t>
            </a:r>
            <a:r>
              <a:rPr lang="en-US" altLang="ko-KR" sz="1400" dirty="0" err="1"/>
              <a:t>입력하세요</a:t>
            </a:r>
            <a:r>
              <a:rPr lang="en-US" altLang="ko-KR" sz="1400" dirty="0"/>
              <a:t>. </a:t>
            </a:r>
            <a:r>
              <a:rPr lang="en-US" altLang="ko-KR" sz="1400" dirty="0">
                <a:solidFill>
                  <a:srgbClr val="0000FF"/>
                </a:solidFill>
              </a:rPr>
              <a:t>123</a:t>
            </a:r>
          </a:p>
          <a:p>
            <a:endParaRPr lang="en-US" altLang="ko-KR" sz="1400" dirty="0"/>
          </a:p>
          <a:p>
            <a:r>
              <a:rPr lang="en-US" altLang="ko-KR" sz="1400" dirty="0"/>
              <a:t>123 의 </a:t>
            </a:r>
            <a:r>
              <a:rPr lang="en-US" altLang="ko-KR" sz="1400" dirty="0" err="1"/>
              <a:t>바로</a:t>
            </a:r>
            <a:r>
              <a:rPr lang="en-US" altLang="ko-KR" sz="1400" dirty="0"/>
              <a:t> </a:t>
            </a:r>
            <a:r>
              <a:rPr lang="en-US" altLang="ko-KR" sz="1400" dirty="0" err="1"/>
              <a:t>다음</a:t>
            </a:r>
            <a:r>
              <a:rPr lang="en-US" altLang="ko-KR" sz="1400" dirty="0"/>
              <a:t> </a:t>
            </a:r>
            <a:r>
              <a:rPr lang="en-US" altLang="ko-KR" sz="1400" dirty="0" err="1"/>
              <a:t>정수는</a:t>
            </a:r>
            <a:r>
              <a:rPr lang="en-US" altLang="ko-KR" sz="1400" dirty="0"/>
              <a:t> 124 </a:t>
            </a:r>
            <a:r>
              <a:rPr lang="en-US" altLang="ko-KR" sz="1400" dirty="0" err="1"/>
              <a:t>이고</a:t>
            </a:r>
            <a:endParaRPr lang="en-US" altLang="ko-KR" sz="1400" dirty="0"/>
          </a:p>
          <a:p>
            <a:r>
              <a:rPr lang="en-US" altLang="ko-KR" sz="1400" dirty="0"/>
              <a:t>123 의 </a:t>
            </a:r>
            <a:r>
              <a:rPr lang="en-US" altLang="ko-KR" sz="1400" dirty="0" err="1"/>
              <a:t>반은</a:t>
            </a:r>
            <a:r>
              <a:rPr lang="en-US" altLang="ko-KR" sz="1400" dirty="0"/>
              <a:t> 61.5 </a:t>
            </a:r>
            <a:r>
              <a:rPr lang="en-US" altLang="ko-KR" sz="1400" dirty="0" err="1"/>
              <a:t>입니다</a:t>
            </a:r>
            <a:r>
              <a:rPr lang="en-US" altLang="ko-KR" sz="1400" dirty="0"/>
              <a:t>.</a:t>
            </a:r>
          </a:p>
          <a:p>
            <a:endParaRPr lang="en-US" altLang="ko-KR" sz="1400" dirty="0"/>
          </a:p>
          <a:p>
            <a:r>
              <a:rPr lang="en-US" altLang="ko-KR" sz="1400" dirty="0" err="1"/>
              <a:t>제가</a:t>
            </a:r>
            <a:r>
              <a:rPr lang="en-US" altLang="ko-KR" sz="1400" dirty="0"/>
              <a:t> </a:t>
            </a:r>
            <a:r>
              <a:rPr lang="en-US" altLang="ko-KR" sz="1400" dirty="0" err="1"/>
              <a:t>맞게</a:t>
            </a:r>
            <a:r>
              <a:rPr lang="en-US" altLang="ko-KR" sz="1400" dirty="0"/>
              <a:t> </a:t>
            </a:r>
            <a:r>
              <a:rPr lang="en-US" altLang="ko-KR" sz="1400" dirty="0" err="1"/>
              <a:t>계산했나요</a:t>
            </a:r>
            <a:r>
              <a:rPr lang="en-US" altLang="ko-KR" sz="1400" dirty="0"/>
              <a:t> ?</a:t>
            </a:r>
            <a:endParaRPr lang="ko-KR" altLang="en-US" sz="1400" dirty="0"/>
          </a:p>
        </p:txBody>
      </p:sp>
      <p:sp>
        <p:nvSpPr>
          <p:cNvPr id="307206" name="AutoShape 6"/>
          <p:cNvSpPr>
            <a:spLocks/>
          </p:cNvSpPr>
          <p:nvPr/>
        </p:nvSpPr>
        <p:spPr bwMode="auto">
          <a:xfrm>
            <a:off x="5329238" y="4888603"/>
            <a:ext cx="144462" cy="1655762"/>
          </a:xfrm>
          <a:prstGeom prst="rightBrace">
            <a:avLst>
              <a:gd name="adj1" fmla="val 95513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함수 </a:t>
            </a:r>
            <a:r>
              <a:rPr lang="en-US" altLang="ko-KR" sz="1600" dirty="0">
                <a:latin typeface="Lucida Console" panose="020B0609040504020204" pitchFamily="49" charset="0"/>
                <a:cs typeface="Tahoma" panose="020B0604030504040204" pitchFamily="34" charset="0"/>
              </a:rPr>
              <a:t>add1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과 </a:t>
            </a:r>
            <a:r>
              <a:rPr lang="en-US" altLang="ko-KR" sz="1600" dirty="0">
                <a:latin typeface="Lucida Console" panose="020B0609040504020204" pitchFamily="49" charset="0"/>
                <a:cs typeface="Tahoma" panose="020B0604030504040204" pitchFamily="34" charset="0"/>
              </a:rPr>
              <a:t>half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를</a:t>
            </a:r>
          </a:p>
          <a:p>
            <a:pPr eaLnBrk="1" hangingPunct="1"/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이용하는 </a:t>
            </a:r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void 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함수</a:t>
            </a:r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eaLnBrk="1" hangingPunct="1"/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이 함수 때문에 </a:t>
            </a:r>
            <a:r>
              <a:rPr lang="en-US" altLang="ko-KR" sz="1600" dirty="0">
                <a:latin typeface="Lucida Console" panose="020B0609040504020204" pitchFamily="49" charset="0"/>
                <a:cs typeface="Tahoma" panose="020B0604030504040204" pitchFamily="34" charset="0"/>
              </a:rPr>
              <a:t>main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이</a:t>
            </a:r>
          </a:p>
          <a:p>
            <a:pPr eaLnBrk="1" hangingPunct="1"/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간단해졌다</a:t>
            </a:r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2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2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2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05" grpId="1" animBg="1"/>
      <p:bldP spid="30720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D93B5C-F5C1-469A-AD49-F5C5716DEE82}" type="slidenum">
              <a:rPr lang="ko-KR" altLang="en-US"/>
              <a:pPr/>
              <a:t>16</a:t>
            </a:fld>
            <a:endParaRPr lang="en-US" altLang="ko-KR"/>
          </a:p>
        </p:txBody>
      </p:sp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작명법에 관한 도움말</a:t>
            </a:r>
          </a:p>
        </p:txBody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이름은 구체적으로 작성한다</a:t>
            </a:r>
          </a:p>
          <a:p>
            <a:pPr lvl="1"/>
            <a:r>
              <a:rPr lang="ko-KR" altLang="en-US" dirty="0"/>
              <a:t>적절하지 못한 이름</a:t>
            </a:r>
            <a:r>
              <a:rPr lang="en-US" altLang="ko-KR" dirty="0"/>
              <a:t>: </a:t>
            </a:r>
            <a:r>
              <a:rPr lang="en-US" altLang="ko-KR" dirty="0">
                <a:latin typeface="Lucida Console" panose="020B0609040504020204" pitchFamily="49" charset="0"/>
              </a:rPr>
              <a:t>process();</a:t>
            </a:r>
            <a:r>
              <a:rPr lang="en-US" altLang="ko-KR" dirty="0"/>
              <a:t> </a:t>
            </a:r>
            <a:r>
              <a:rPr lang="en-US" altLang="ko-KR" dirty="0">
                <a:latin typeface="Lucida Console" panose="020B0609040504020204" pitchFamily="49" charset="0"/>
              </a:rPr>
              <a:t>test();</a:t>
            </a:r>
            <a:r>
              <a:rPr lang="en-US" altLang="ko-KR" dirty="0"/>
              <a:t> </a:t>
            </a:r>
            <a:r>
              <a:rPr lang="en-US" altLang="ko-KR" dirty="0">
                <a:latin typeface="Lucida Console" panose="020B0609040504020204" pitchFamily="49" charset="0"/>
              </a:rPr>
              <a:t>control();</a:t>
            </a:r>
          </a:p>
          <a:p>
            <a:pPr lvl="1"/>
            <a:r>
              <a:rPr lang="ko-KR" altLang="en-US" dirty="0"/>
              <a:t>적절한 이름</a:t>
            </a:r>
            <a:r>
              <a:rPr lang="en-US" altLang="ko-KR" dirty="0"/>
              <a:t>: </a:t>
            </a:r>
          </a:p>
          <a:p>
            <a:pPr lvl="2"/>
            <a:r>
              <a:rPr lang="en-US" altLang="ko-KR" dirty="0" err="1">
                <a:latin typeface="Lucida Console" panose="020B0609040504020204" pitchFamily="49" charset="0"/>
              </a:rPr>
              <a:t>dot_product</a:t>
            </a:r>
            <a:r>
              <a:rPr lang="en-US" altLang="ko-KR" dirty="0">
                <a:latin typeface="Lucida Console" panose="020B0609040504020204" pitchFamily="49" charset="0"/>
              </a:rPr>
              <a:t>();</a:t>
            </a:r>
            <a:r>
              <a:rPr lang="en-US" altLang="ko-KR" dirty="0"/>
              <a:t> </a:t>
            </a:r>
            <a:r>
              <a:rPr lang="ko-KR" altLang="en-US" dirty="0"/>
              <a:t>두 벡터의 내적을 구하는 함수</a:t>
            </a:r>
          </a:p>
          <a:p>
            <a:pPr lvl="2"/>
            <a:r>
              <a:rPr lang="en-US" altLang="ko-KR" dirty="0" err="1">
                <a:latin typeface="Lucida Console" panose="020B0609040504020204" pitchFamily="49" charset="0"/>
              </a:rPr>
              <a:t>all_positive</a:t>
            </a:r>
            <a:r>
              <a:rPr lang="en-US" altLang="ko-KR" dirty="0">
                <a:latin typeface="Lucida Console" panose="020B0609040504020204" pitchFamily="49" charset="0"/>
              </a:rPr>
              <a:t>();</a:t>
            </a:r>
            <a:r>
              <a:rPr lang="en-US" altLang="ko-KR" dirty="0"/>
              <a:t> </a:t>
            </a:r>
            <a:r>
              <a:rPr lang="ko-KR" altLang="en-US" dirty="0"/>
              <a:t>컨테이너 원소가 모두 양수인가 검사</a:t>
            </a:r>
          </a:p>
          <a:p>
            <a:pPr lvl="2"/>
            <a:r>
              <a:rPr lang="en-US" altLang="ko-KR" dirty="0" err="1">
                <a:latin typeface="Lucida Console" panose="020B0609040504020204" pitchFamily="49" charset="0"/>
              </a:rPr>
              <a:t>rotate_right</a:t>
            </a:r>
            <a:r>
              <a:rPr lang="en-US" altLang="ko-KR" dirty="0">
                <a:latin typeface="Lucida Console" panose="020B0609040504020204" pitchFamily="49" charset="0"/>
              </a:rPr>
              <a:t>();</a:t>
            </a:r>
            <a:r>
              <a:rPr lang="en-US" altLang="ko-KR" dirty="0"/>
              <a:t> </a:t>
            </a:r>
            <a:r>
              <a:rPr lang="ko-KR" altLang="en-US" dirty="0"/>
              <a:t>순차 컨테이너 </a:t>
            </a:r>
            <a:r>
              <a:rPr lang="ko-KR" altLang="en-US" dirty="0" err="1"/>
              <a:t>고리형태로</a:t>
            </a:r>
            <a:r>
              <a:rPr lang="ko-KR" altLang="en-US" dirty="0"/>
              <a:t> 간주하고 원소를 우측으로 이동시킴</a:t>
            </a:r>
          </a:p>
          <a:p>
            <a:r>
              <a:rPr lang="ko-KR" altLang="en-US" dirty="0"/>
              <a:t>여러 단어로 이루어진 이름은</a:t>
            </a:r>
            <a:r>
              <a:rPr lang="en-US" altLang="ko-KR" dirty="0"/>
              <a:t>…</a:t>
            </a:r>
          </a:p>
          <a:p>
            <a:pPr lvl="1"/>
            <a:r>
              <a:rPr lang="ko-KR" altLang="en-US" dirty="0" err="1"/>
              <a:t>뱀체</a:t>
            </a:r>
            <a:r>
              <a:rPr lang="en-US" altLang="ko-KR" dirty="0"/>
              <a:t>: </a:t>
            </a:r>
            <a:r>
              <a:rPr lang="ko-KR" altLang="en-US" dirty="0"/>
              <a:t>밑줄을 이용한</a:t>
            </a:r>
            <a:r>
              <a:rPr lang="en-US" altLang="ko-KR" dirty="0"/>
              <a:t> </a:t>
            </a:r>
            <a:r>
              <a:rPr lang="ko-KR" altLang="en-US" dirty="0"/>
              <a:t>전통적인 </a:t>
            </a:r>
            <a:r>
              <a:rPr lang="en-US" altLang="ko-KR" dirty="0"/>
              <a:t>C </a:t>
            </a:r>
            <a:r>
              <a:rPr lang="ko-KR" altLang="en-US" dirty="0"/>
              <a:t>프로그래밍 방식</a:t>
            </a:r>
          </a:p>
          <a:p>
            <a:pPr lvl="1"/>
            <a:r>
              <a:rPr lang="ko-KR" altLang="en-US" dirty="0" err="1"/>
              <a:t>낙타체</a:t>
            </a:r>
            <a:r>
              <a:rPr lang="en-US" altLang="ko-KR" dirty="0"/>
              <a:t>: </a:t>
            </a:r>
            <a:r>
              <a:rPr lang="ko-KR" altLang="en-US" dirty="0"/>
              <a:t>대소문자를 번갈아 사용해가며 단어를 구별하는 방식</a:t>
            </a:r>
          </a:p>
          <a:p>
            <a:pPr lvl="2"/>
            <a:r>
              <a:rPr lang="en-US" altLang="ko-KR" dirty="0"/>
              <a:t>Java</a:t>
            </a:r>
            <a:r>
              <a:rPr lang="ko-KR" altLang="en-US" dirty="0"/>
              <a:t>에서 사용하는 방식</a:t>
            </a:r>
          </a:p>
          <a:p>
            <a:pPr lvl="2"/>
            <a:r>
              <a:rPr lang="en-US" altLang="ko-KR" dirty="0" err="1">
                <a:latin typeface="Lucida Console" panose="020B0609040504020204" pitchFamily="49" charset="0"/>
              </a:rPr>
              <a:t>dotProduct</a:t>
            </a:r>
            <a:r>
              <a:rPr lang="en-US" altLang="ko-KR" dirty="0">
                <a:latin typeface="Lucida Console" panose="020B0609040504020204" pitchFamily="49" charset="0"/>
              </a:rPr>
              <a:t>();</a:t>
            </a:r>
            <a:r>
              <a:rPr lang="en-US" altLang="ko-KR" dirty="0"/>
              <a:t> </a:t>
            </a:r>
            <a:r>
              <a:rPr lang="en-US" altLang="ko-KR" dirty="0" err="1">
                <a:latin typeface="Lucida Console" panose="020B0609040504020204" pitchFamily="49" charset="0"/>
              </a:rPr>
              <a:t>allPositive</a:t>
            </a:r>
            <a:r>
              <a:rPr lang="en-US" altLang="ko-KR" dirty="0">
                <a:latin typeface="Lucida Console" panose="020B0609040504020204" pitchFamily="49" charset="0"/>
              </a:rPr>
              <a:t>();</a:t>
            </a:r>
            <a:r>
              <a:rPr lang="en-US" altLang="ko-KR" dirty="0"/>
              <a:t> </a:t>
            </a:r>
            <a:br>
              <a:rPr lang="en-US" altLang="ko-KR" dirty="0"/>
            </a:br>
            <a:r>
              <a:rPr lang="en-US" altLang="ko-KR" dirty="0" err="1">
                <a:latin typeface="Lucida Console" panose="020B0609040504020204" pitchFamily="49" charset="0"/>
              </a:rPr>
              <a:t>rotateRight</a:t>
            </a:r>
            <a:r>
              <a:rPr lang="en-US" altLang="ko-KR" dirty="0">
                <a:latin typeface="Lucida Console" panose="020B0609040504020204" pitchFamily="49" charset="0"/>
              </a:rPr>
              <a:t>();</a:t>
            </a:r>
          </a:p>
          <a:p>
            <a:endParaRPr lang="en-US" altLang="ko-KR" dirty="0"/>
          </a:p>
        </p:txBody>
      </p:sp>
      <p:pic>
        <p:nvPicPr>
          <p:cNvPr id="305156" name="Picture 4" descr="MCAN02555_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5302250"/>
            <a:ext cx="1611312" cy="136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66D801-D934-4225-A39C-2583C3781FF4}" type="slidenum">
              <a:rPr lang="ko-KR" altLang="en-US"/>
              <a:pPr/>
              <a:t>17</a:t>
            </a:fld>
            <a:endParaRPr lang="en-US" altLang="ko-KR"/>
          </a:p>
        </p:txBody>
      </p:sp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하향식 프로그래밍</a:t>
            </a: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/>
            <a:r>
              <a:rPr lang="ko-KR" altLang="en-US"/>
              <a:t>하향식 프로그래밍</a:t>
            </a:r>
            <a:r>
              <a:rPr lang="en-US" altLang="ko-KR"/>
              <a:t>(Top-Down Programming) </a:t>
            </a:r>
            <a:r>
              <a:rPr lang="ko-KR" altLang="en-US"/>
              <a:t>단계</a:t>
            </a:r>
          </a:p>
          <a:p>
            <a:pPr marL="838200" lvl="1" indent="-381000">
              <a:buFont typeface="Wingdings" panose="05000000000000000000" pitchFamily="2" charset="2"/>
              <a:buAutoNum type="arabicPeriod"/>
            </a:pPr>
            <a:r>
              <a:rPr lang="ko-KR" altLang="en-US"/>
              <a:t>문제를 한 문장으로 기술한다</a:t>
            </a:r>
            <a:r>
              <a:rPr lang="en-US" altLang="ko-KR"/>
              <a:t>.</a:t>
            </a:r>
          </a:p>
          <a:p>
            <a:pPr marL="838200" lvl="1" indent="-381000">
              <a:buFont typeface="Wingdings" panose="05000000000000000000" pitchFamily="2" charset="2"/>
              <a:buAutoNum type="arabicPeriod"/>
            </a:pPr>
            <a:r>
              <a:rPr lang="ko-KR" altLang="en-US"/>
              <a:t>주어진 문제를 해결하기 위해 필요한 세부 작업을 기술한다</a:t>
            </a:r>
            <a:r>
              <a:rPr lang="en-US" altLang="ko-KR"/>
              <a:t>.</a:t>
            </a:r>
          </a:p>
          <a:p>
            <a:pPr marL="838200" lvl="1" indent="-381000">
              <a:buFont typeface="Wingdings" panose="05000000000000000000" pitchFamily="2" charset="2"/>
              <a:buAutoNum type="arabicPeriod"/>
            </a:pPr>
            <a:r>
              <a:rPr lang="ko-KR" altLang="en-US"/>
              <a:t>더 이상 수행할 세부 작업이 없을 때까지 다음을 반복한다</a:t>
            </a:r>
            <a:r>
              <a:rPr lang="en-US" altLang="ko-KR"/>
              <a:t>.</a:t>
            </a:r>
          </a:p>
          <a:p>
            <a:pPr marL="1295400" lvl="2" indent="-381000"/>
            <a:r>
              <a:rPr lang="en-US" altLang="ko-KR"/>
              <a:t>C</a:t>
            </a:r>
            <a:r>
              <a:rPr lang="ko-KR" altLang="en-US"/>
              <a:t>에서 기본적으로 제공하는 기능을 이용하여 세부 작업을 바로 구현할 수 있다면 구현한다</a:t>
            </a:r>
            <a:r>
              <a:rPr lang="en-US" altLang="ko-KR"/>
              <a:t>.</a:t>
            </a:r>
          </a:p>
          <a:p>
            <a:pPr marL="1295400" lvl="2" indent="-381000"/>
            <a:r>
              <a:rPr lang="ko-KR" altLang="en-US"/>
              <a:t>세부 작업이 여전히 큰 규모라면 단계 </a:t>
            </a:r>
            <a:r>
              <a:rPr lang="en-US" altLang="ko-KR"/>
              <a:t>2</a:t>
            </a:r>
            <a:r>
              <a:rPr lang="ko-KR" altLang="en-US"/>
              <a:t>를 반복하여 다시 작업을 나눈다</a:t>
            </a:r>
            <a:r>
              <a:rPr lang="en-US" altLang="ko-KR"/>
              <a:t>.</a:t>
            </a:r>
          </a:p>
          <a:p>
            <a:pPr marL="457200" indent="-457200"/>
            <a:r>
              <a:rPr lang="ko-KR" altLang="en-US"/>
              <a:t>하향식 프로그래밍의 특징</a:t>
            </a:r>
          </a:p>
          <a:p>
            <a:pPr marL="838200" lvl="1" indent="-381000"/>
            <a:r>
              <a:rPr lang="ko-KR" altLang="en-US"/>
              <a:t>바로 구현할 수 있을 단계까지 문제를 점진적으로 세분화하여 내려가는 방식</a:t>
            </a:r>
            <a:r>
              <a:rPr lang="en-US" altLang="ko-KR"/>
              <a:t>(stepwise refinement)</a:t>
            </a:r>
          </a:p>
          <a:p>
            <a:pPr marL="838200" lvl="1" indent="-381000"/>
            <a:r>
              <a:rPr lang="ko-KR" altLang="en-US"/>
              <a:t>한 문장으로 나타낸 문장을 </a:t>
            </a:r>
            <a:r>
              <a:rPr lang="en-US" altLang="ko-KR"/>
              <a:t>“</a:t>
            </a:r>
            <a:r>
              <a:rPr lang="ko-KR" altLang="en-US"/>
              <a:t>전체문제</a:t>
            </a:r>
            <a:r>
              <a:rPr lang="en-US" altLang="ko-KR"/>
              <a:t>(top)”</a:t>
            </a:r>
            <a:r>
              <a:rPr lang="ko-KR" altLang="en-US"/>
              <a:t>라고 한다</a:t>
            </a:r>
            <a:r>
              <a:rPr lang="en-US" altLang="ko-KR"/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763354-E283-4277-8012-7579A5744AE9}" type="slidenum">
              <a:rPr lang="ko-KR" altLang="en-US"/>
              <a:pPr/>
              <a:t>18</a:t>
            </a:fld>
            <a:endParaRPr lang="en-US" altLang="ko-KR"/>
          </a:p>
        </p:txBody>
      </p:sp>
      <p:sp>
        <p:nvSpPr>
          <p:cNvPr id="460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하향식 프로그램밍 예</a:t>
            </a:r>
          </a:p>
        </p:txBody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/>
              <a:t>Top:</a:t>
            </a:r>
          </a:p>
          <a:p>
            <a:pPr lvl="1"/>
            <a:r>
              <a:rPr lang="ko-KR" altLang="en-US"/>
              <a:t>정수를 하나 읽어 들인 후</a:t>
            </a:r>
            <a:r>
              <a:rPr lang="en-US" altLang="ko-KR"/>
              <a:t>, </a:t>
            </a:r>
            <a:r>
              <a:rPr lang="ko-KR" altLang="en-US"/>
              <a:t>그 수의 바로 다음 정수와 그 수를 </a:t>
            </a:r>
            <a:r>
              <a:rPr lang="en-US" altLang="ko-KR"/>
              <a:t>2</a:t>
            </a:r>
            <a:r>
              <a:rPr lang="ko-KR" altLang="en-US"/>
              <a:t>로 나눈 수를 출력한다</a:t>
            </a:r>
            <a:r>
              <a:rPr lang="en-US" altLang="ko-KR"/>
              <a:t>.</a:t>
            </a:r>
          </a:p>
          <a:p>
            <a:r>
              <a:rPr lang="ko-KR" altLang="en-US"/>
              <a:t>단계별 세분화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231" y="3031968"/>
            <a:ext cx="5799017" cy="356538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>
            <a:extLst>
              <a:ext uri="{FF2B5EF4-FFF2-40B4-BE49-F238E27FC236}">
                <a16:creationId xmlns:a16="http://schemas.microsoft.com/office/drawing/2014/main" id="{FF106BDE-1A8B-46A2-B2D5-F93F7C202573}"/>
              </a:ext>
            </a:extLst>
          </p:cNvPr>
          <p:cNvGrpSpPr/>
          <p:nvPr/>
        </p:nvGrpSpPr>
        <p:grpSpPr>
          <a:xfrm>
            <a:off x="468313" y="1377008"/>
            <a:ext cx="6138427" cy="5328592"/>
            <a:chOff x="809836" y="548680"/>
            <a:chExt cx="7552609" cy="6480720"/>
          </a:xfrm>
        </p:grpSpPr>
        <p:pic>
          <p:nvPicPr>
            <p:cNvPr id="2" name="그림 1">
              <a:extLst>
                <a:ext uri="{FF2B5EF4-FFF2-40B4-BE49-F238E27FC236}">
                  <a16:creationId xmlns:a16="http://schemas.microsoft.com/office/drawing/2014/main" id="{12205E49-2912-41CC-8B10-2738FBD54D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9836" y="548680"/>
              <a:ext cx="7524328" cy="4728173"/>
            </a:xfrm>
            <a:prstGeom prst="rect">
              <a:avLst/>
            </a:prstGeom>
          </p:spPr>
        </p:pic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6A75DFE4-912C-46CE-91F0-76B651997A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8117" y="5237216"/>
              <a:ext cx="7524328" cy="1792184"/>
            </a:xfrm>
            <a:prstGeom prst="rect">
              <a:avLst/>
            </a:prstGeom>
          </p:spPr>
        </p:pic>
      </p:grpSp>
      <p:sp>
        <p:nvSpPr>
          <p:cNvPr id="7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B27FAA-9EDB-4F1F-8F76-770E80A1B3EE}" type="slidenum">
              <a:rPr lang="ko-KR" altLang="en-US"/>
              <a:pPr/>
              <a:t>19</a:t>
            </a:fld>
            <a:endParaRPr lang="en-US" altLang="ko-KR"/>
          </a:p>
        </p:txBody>
      </p:sp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topDown2.c(1/2)</a:t>
            </a:r>
          </a:p>
        </p:txBody>
      </p:sp>
      <p:sp>
        <p:nvSpPr>
          <p:cNvPr id="296966" name="AutoShape 6"/>
          <p:cNvSpPr>
            <a:spLocks/>
          </p:cNvSpPr>
          <p:nvPr/>
        </p:nvSpPr>
        <p:spPr bwMode="auto">
          <a:xfrm>
            <a:off x="4932040" y="4653136"/>
            <a:ext cx="144462" cy="2060575"/>
          </a:xfrm>
          <a:prstGeom prst="rightBrace">
            <a:avLst>
              <a:gd name="adj1" fmla="val 118865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함수 </a:t>
            </a:r>
            <a:r>
              <a:rPr lang="en-US" altLang="ko-KR" sz="1600" dirty="0">
                <a:latin typeface="Lucida Console" panose="020B0609040504020204" pitchFamily="49" charset="0"/>
                <a:cs typeface="Tahoma" panose="020B0604030504040204" pitchFamily="34" charset="0"/>
              </a:rPr>
              <a:t>main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에는 </a:t>
            </a:r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'</a:t>
            </a:r>
            <a:r>
              <a:rPr lang="ko-KR" altLang="en-US" sz="1600" dirty="0" err="1">
                <a:latin typeface="Tahoma" panose="020B0604030504040204" pitchFamily="34" charset="0"/>
                <a:cs typeface="Tahoma" panose="020B0604030504040204" pitchFamily="34" charset="0"/>
              </a:rPr>
              <a:t>전체문제</a:t>
            </a:r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'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를 기술한다</a:t>
            </a:r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eaLnBrk="1" hangingPunct="1"/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'</a:t>
            </a:r>
            <a:r>
              <a:rPr lang="ko-KR" altLang="en-US" sz="1600" dirty="0" err="1">
                <a:latin typeface="Tahoma" panose="020B0604030504040204" pitchFamily="34" charset="0"/>
                <a:cs typeface="Tahoma" panose="020B0604030504040204" pitchFamily="34" charset="0"/>
              </a:rPr>
              <a:t>전체문제</a:t>
            </a:r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'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를 기술하는데 필요한 </a:t>
            </a:r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'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명사</a:t>
            </a:r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’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는 </a:t>
            </a:r>
            <a:b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변수나 상수로 선언한다</a:t>
            </a:r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eaLnBrk="1" hangingPunct="1"/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'</a:t>
            </a:r>
            <a:r>
              <a:rPr lang="ko-KR" altLang="en-US" sz="1600" dirty="0" err="1">
                <a:latin typeface="Tahoma" panose="020B0604030504040204" pitchFamily="34" charset="0"/>
                <a:cs typeface="Tahoma" panose="020B0604030504040204" pitchFamily="34" charset="0"/>
              </a:rPr>
              <a:t>전체문제</a:t>
            </a:r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'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를 기술하는데 필요한 </a:t>
            </a:r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'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동사</a:t>
            </a:r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’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는 </a:t>
            </a:r>
            <a:b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함수를 이용한다</a:t>
            </a:r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. </a:t>
            </a:r>
          </a:p>
        </p:txBody>
      </p:sp>
      <p:sp>
        <p:nvSpPr>
          <p:cNvPr id="296967" name="AutoShape 7"/>
          <p:cNvSpPr>
            <a:spLocks/>
          </p:cNvSpPr>
          <p:nvPr/>
        </p:nvSpPr>
        <p:spPr bwMode="auto">
          <a:xfrm>
            <a:off x="4932040" y="3644900"/>
            <a:ext cx="144462" cy="652463"/>
          </a:xfrm>
          <a:prstGeom prst="rightBrace">
            <a:avLst>
              <a:gd name="adj1" fmla="val 37638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'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전체문제</a:t>
            </a:r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'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를 기술하는데 필요한 여러 함수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69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69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6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6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6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6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66" grpId="0" animBg="1"/>
      <p:bldP spid="29696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/>
              <a:t>Chap </a:t>
            </a:r>
            <a:r>
              <a:rPr lang="en-US" altLang="ko-KR" dirty="0"/>
              <a:t>08  </a:t>
            </a:r>
            <a:r>
              <a:rPr lang="ko-KR" altLang="en-US" dirty="0"/>
              <a:t>함수 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74463-8EED-477C-9C3F-F0AE60F96DEB}" type="slidenum">
              <a:rPr lang="ko-KR" altLang="en-US"/>
              <a:pPr/>
              <a:t>20</a:t>
            </a:fld>
            <a:endParaRPr lang="en-US" altLang="ko-KR"/>
          </a:p>
        </p:txBody>
      </p:sp>
      <p:sp>
        <p:nvSpPr>
          <p:cNvPr id="356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topDown2.c(2/2)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8825EF5-56C6-47A9-8D1C-FF73D43E03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3" y="1412875"/>
            <a:ext cx="6084887" cy="4787457"/>
          </a:xfrm>
          <a:prstGeom prst="rect">
            <a:avLst/>
          </a:prstGeom>
        </p:spPr>
      </p:pic>
      <p:sp>
        <p:nvSpPr>
          <p:cNvPr id="7" name="AutoShape 7">
            <a:extLst>
              <a:ext uri="{FF2B5EF4-FFF2-40B4-BE49-F238E27FC236}">
                <a16:creationId xmlns:a16="http://schemas.microsoft.com/office/drawing/2014/main" id="{8ED5EEBE-A017-4EF0-8F15-5A2BC54525E0}"/>
              </a:ext>
            </a:extLst>
          </p:cNvPr>
          <p:cNvSpPr>
            <a:spLocks/>
          </p:cNvSpPr>
          <p:nvPr/>
        </p:nvSpPr>
        <p:spPr bwMode="auto">
          <a:xfrm>
            <a:off x="4860032" y="1556792"/>
            <a:ext cx="216470" cy="4032448"/>
          </a:xfrm>
          <a:prstGeom prst="rightBrace">
            <a:avLst>
              <a:gd name="adj1" fmla="val 37638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세부문제를 해결하기 위한 함수 구현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13D137-4438-4182-B412-90BB49364AF8}" type="slidenum">
              <a:rPr lang="ko-KR" altLang="en-US"/>
              <a:pPr/>
              <a:t>21</a:t>
            </a:fld>
            <a:endParaRPr lang="en-US" altLang="ko-KR"/>
          </a:p>
        </p:txBody>
      </p:sp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추상화와 함수</a:t>
            </a: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추상화</a:t>
            </a:r>
            <a:r>
              <a:rPr lang="en-US" altLang="ko-KR"/>
              <a:t>(abstraction)</a:t>
            </a:r>
          </a:p>
          <a:p>
            <a:pPr lvl="1"/>
            <a:r>
              <a:rPr lang="ko-KR" altLang="en-US"/>
              <a:t>중요한 것만 남기고 불필요한 것은 과감히 생략하는 기법</a:t>
            </a:r>
          </a:p>
          <a:p>
            <a:pPr lvl="1"/>
            <a:r>
              <a:rPr lang="ko-KR" altLang="en-US"/>
              <a:t>프로그래밍의 핵심 키워드</a:t>
            </a:r>
            <a:r>
              <a:rPr lang="en-US" altLang="ko-KR"/>
              <a:t>(keyword): </a:t>
            </a:r>
            <a:r>
              <a:rPr lang="ko-KR" altLang="en-US"/>
              <a:t>프로그래밍에서 가장 중요한 기법임</a:t>
            </a:r>
          </a:p>
          <a:p>
            <a:r>
              <a:rPr lang="ko-KR" altLang="en-US"/>
              <a:t>함수의 중요성</a:t>
            </a:r>
          </a:p>
          <a:p>
            <a:pPr lvl="1"/>
            <a:r>
              <a:rPr lang="ko-KR" altLang="en-US"/>
              <a:t>구체적인 동작을 추상화하기 위한 기본적인 방법</a:t>
            </a:r>
          </a:p>
          <a:p>
            <a:pPr lvl="1"/>
            <a:r>
              <a:rPr lang="ko-KR" altLang="en-US"/>
              <a:t>하향식 프로그래밍의 기초가 됨</a:t>
            </a:r>
            <a:endParaRPr lang="en-US" altLang="ko-KR"/>
          </a:p>
        </p:txBody>
      </p:sp>
      <p:pic>
        <p:nvPicPr>
          <p:cNvPr id="3092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233863"/>
            <a:ext cx="2105025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54" name="Picture 6" descr="MCAN02555_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4233863"/>
            <a:ext cx="1800225" cy="152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9255" name="AutoShape 7"/>
          <p:cNvSpPr>
            <a:spLocks noChangeArrowheads="1"/>
          </p:cNvSpPr>
          <p:nvPr/>
        </p:nvSpPr>
        <p:spPr bwMode="auto">
          <a:xfrm>
            <a:off x="3275013" y="4594225"/>
            <a:ext cx="1584325" cy="865188"/>
          </a:xfrm>
          <a:prstGeom prst="rightArrow">
            <a:avLst>
              <a:gd name="adj1" fmla="val 50000"/>
              <a:gd name="adj2" fmla="val 45780"/>
            </a:avLst>
          </a:prstGeom>
          <a:solidFill>
            <a:srgbClr val="FFF5C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ko-KR" altLang="en-US"/>
              <a:t>추상화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프로그램 설계 기법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하향식 프로그래밍은 중요한 설계 기법</a:t>
            </a:r>
            <a:endParaRPr lang="en-US" altLang="ko-KR" dirty="0"/>
          </a:p>
          <a:p>
            <a:pPr lvl="1"/>
            <a:r>
              <a:rPr lang="ko-KR" altLang="en-US" dirty="0"/>
              <a:t>설계</a:t>
            </a:r>
            <a:r>
              <a:rPr lang="en-US" altLang="ko-KR" dirty="0"/>
              <a:t>: </a:t>
            </a:r>
            <a:r>
              <a:rPr lang="ko-KR" altLang="en-US" dirty="0"/>
              <a:t>만들기 전에 밑그림을 그려보는 것</a:t>
            </a:r>
            <a:endParaRPr lang="en-US" altLang="ko-KR" dirty="0"/>
          </a:p>
          <a:p>
            <a:pPr lvl="1"/>
            <a:r>
              <a:rPr lang="ko-KR" altLang="en-US" dirty="0"/>
              <a:t>넓은 범위에서 좁은 범위로 진행함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170FB8-72D7-4B8F-A446-B1C3FA3D524B}" type="slidenum">
              <a:rPr lang="ko-KR" altLang="en-US" smtClean="0"/>
              <a:pPr/>
              <a:t>22</a:t>
            </a:fld>
            <a:endParaRPr lang="en-US" altLang="ko-KR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275" y="2780928"/>
            <a:ext cx="5019675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1788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8.3  </a:t>
            </a:r>
            <a:r>
              <a:rPr lang="ko-KR" altLang="en-US" dirty="0"/>
              <a:t>함수 호출 메커니즘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E7E10E-8704-49AA-8B43-DB26BAD9131C}" type="slidenum">
              <a:rPr lang="ko-KR" altLang="en-US"/>
              <a:pPr/>
              <a:t>24</a:t>
            </a:fld>
            <a:endParaRPr lang="en-US" altLang="ko-KR"/>
          </a:p>
        </p:txBody>
      </p:sp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함수 호출과 복귀 개요</a:t>
            </a:r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ko-KR" altLang="en-US"/>
              <a:t>기본적인 방식</a:t>
            </a:r>
          </a:p>
          <a:p>
            <a:pPr lvl="1">
              <a:lnSpc>
                <a:spcPct val="90000"/>
              </a:lnSpc>
            </a:pPr>
            <a:r>
              <a:rPr lang="ko-KR" altLang="en-US"/>
              <a:t>호출자 함수 </a:t>
            </a:r>
            <a:r>
              <a:rPr lang="en-US" altLang="ko-KR"/>
              <a:t>A</a:t>
            </a:r>
            <a:r>
              <a:rPr lang="ko-KR" altLang="en-US"/>
              <a:t>는 함수 </a:t>
            </a:r>
            <a:r>
              <a:rPr lang="en-US" altLang="ko-KR"/>
              <a:t>B</a:t>
            </a:r>
            <a:r>
              <a:rPr lang="ko-KR" altLang="en-US"/>
              <a:t>를 호출하면 수행을 멈춘다</a:t>
            </a:r>
          </a:p>
          <a:p>
            <a:pPr lvl="1">
              <a:lnSpc>
                <a:spcPct val="90000"/>
              </a:lnSpc>
            </a:pPr>
            <a:r>
              <a:rPr lang="ko-KR" altLang="en-US"/>
              <a:t>호출된 함수 </a:t>
            </a:r>
            <a:r>
              <a:rPr lang="en-US" altLang="ko-KR"/>
              <a:t>B</a:t>
            </a:r>
            <a:r>
              <a:rPr lang="ko-KR" altLang="en-US"/>
              <a:t>는 </a:t>
            </a:r>
            <a:br>
              <a:rPr lang="ko-KR" altLang="en-US"/>
            </a:br>
            <a:r>
              <a:rPr lang="en-US" altLang="ko-KR"/>
              <a:t>1. </a:t>
            </a:r>
            <a:r>
              <a:rPr lang="en-US" altLang="ko-KR">
                <a:solidFill>
                  <a:srgbClr val="0000FF"/>
                </a:solidFill>
                <a:latin typeface="Lucida Console" panose="020B0609040504020204" pitchFamily="49" charset="0"/>
              </a:rPr>
              <a:t>return</a:t>
            </a:r>
            <a:r>
              <a:rPr lang="en-US" altLang="ko-KR"/>
              <a:t> </a:t>
            </a:r>
            <a:r>
              <a:rPr lang="ko-KR" altLang="en-US"/>
              <a:t>문을 만나거나</a:t>
            </a:r>
            <a:br>
              <a:rPr lang="ko-KR" altLang="en-US"/>
            </a:br>
            <a:r>
              <a:rPr lang="en-US" altLang="ko-KR"/>
              <a:t>2. </a:t>
            </a:r>
            <a:r>
              <a:rPr lang="ko-KR" altLang="en-US"/>
              <a:t>함수 몸체 끝에 도달할 때까지 수행한다</a:t>
            </a:r>
          </a:p>
          <a:p>
            <a:pPr lvl="1">
              <a:lnSpc>
                <a:spcPct val="90000"/>
              </a:lnSpc>
            </a:pPr>
            <a:r>
              <a:rPr lang="ko-KR" altLang="en-US"/>
              <a:t>호출된 함수 </a:t>
            </a:r>
            <a:r>
              <a:rPr lang="en-US" altLang="ko-KR"/>
              <a:t>B</a:t>
            </a:r>
            <a:r>
              <a:rPr lang="ko-KR" altLang="en-US"/>
              <a:t>의 수행이 끝나면 호출지점 바로 다음으로 복귀한다</a:t>
            </a:r>
            <a:r>
              <a:rPr lang="en-US" altLang="ko-KR"/>
              <a:t>.</a:t>
            </a:r>
          </a:p>
          <a:p>
            <a:pPr>
              <a:lnSpc>
                <a:spcPct val="90000"/>
              </a:lnSpc>
            </a:pPr>
            <a:r>
              <a:rPr lang="ko-KR" altLang="en-US"/>
              <a:t>복귀지점</a:t>
            </a:r>
          </a:p>
          <a:p>
            <a:pPr lvl="1">
              <a:lnSpc>
                <a:spcPct val="90000"/>
              </a:lnSpc>
            </a:pPr>
            <a:r>
              <a:rPr lang="ko-KR" altLang="en-US"/>
              <a:t>복귀지점은 문장 단위가 아닐 수도 있다</a:t>
            </a:r>
            <a:r>
              <a:rPr lang="en-US" altLang="ko-KR"/>
              <a:t>.</a:t>
            </a:r>
          </a:p>
          <a:p>
            <a:pPr lvl="1">
              <a:lnSpc>
                <a:spcPct val="90000"/>
              </a:lnSpc>
            </a:pPr>
            <a:r>
              <a:rPr lang="ko-KR" altLang="en-US"/>
              <a:t>예를 들어</a:t>
            </a:r>
            <a:r>
              <a:rPr lang="en-US" altLang="ko-KR"/>
              <a:t>,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double</a:t>
            </a:r>
            <a:r>
              <a:rPr lang="en-US" altLang="ko-KR" sz="1800">
                <a:latin typeface="Lucida Console" panose="020B0609040504020204" pitchFamily="49" charset="0"/>
              </a:rPr>
              <a:t> result = add1(2) * half(3);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800">
                <a:latin typeface="Lucida Console" panose="020B0609040504020204" pitchFamily="49" charset="0"/>
              </a:rPr>
              <a:t>printf("result = %f\n", result);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ko-KR" altLang="en-US"/>
              <a:t>	에서 </a:t>
            </a:r>
            <a:r>
              <a:rPr lang="en-US" altLang="ko-KR">
                <a:latin typeface="Lucida Console" panose="020B0609040504020204" pitchFamily="49" charset="0"/>
              </a:rPr>
              <a:t>half()</a:t>
            </a:r>
            <a:r>
              <a:rPr lang="ko-KR" altLang="en-US"/>
              <a:t>가 </a:t>
            </a:r>
            <a:r>
              <a:rPr lang="en-US" altLang="ko-KR">
                <a:latin typeface="Lucida Console" panose="020B0609040504020204" pitchFamily="49" charset="0"/>
              </a:rPr>
              <a:t>add1()</a:t>
            </a:r>
            <a:r>
              <a:rPr lang="ko-KR" altLang="en-US"/>
              <a:t>보다 먼저 호출되었다면 그 복귀지점은 </a:t>
            </a:r>
            <a:r>
              <a:rPr lang="en-US" altLang="ko-KR">
                <a:latin typeface="Lucida Console" panose="020B0609040504020204" pitchFamily="49" charset="0"/>
              </a:rPr>
              <a:t>add1(2)</a:t>
            </a:r>
            <a:r>
              <a:rPr lang="ko-KR" altLang="en-US"/>
              <a:t>가 된다</a:t>
            </a:r>
            <a:r>
              <a:rPr lang="en-US" altLang="ko-KR"/>
              <a:t>.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ko-KR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B14DA4-319D-4B71-89B6-0BF0B8C229B1}" type="slidenum">
              <a:rPr lang="ko-KR" altLang="en-US"/>
              <a:pPr/>
              <a:t>25</a:t>
            </a:fld>
            <a:endParaRPr lang="en-US" altLang="ko-KR"/>
          </a:p>
        </p:txBody>
      </p:sp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제어흐름과 자료흐름</a:t>
            </a:r>
          </a:p>
        </p:txBody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제어흐름</a:t>
            </a:r>
          </a:p>
          <a:p>
            <a:pPr lvl="1"/>
            <a:r>
              <a:rPr lang="ko-KR" altLang="en-US"/>
              <a:t>프로그램 수행 순서를 제어흐름</a:t>
            </a:r>
            <a:r>
              <a:rPr lang="en-US" altLang="ko-KR"/>
              <a:t>(control flow)</a:t>
            </a:r>
            <a:r>
              <a:rPr lang="ko-KR" altLang="en-US"/>
              <a:t>라고 함</a:t>
            </a:r>
            <a:endParaRPr lang="en-US" altLang="ko-KR"/>
          </a:p>
          <a:p>
            <a:pPr lvl="1"/>
            <a:r>
              <a:rPr lang="ko-KR" altLang="en-US"/>
              <a:t>한 함수 내에서 제어흐름은 제어구조에 의해 결정됨</a:t>
            </a:r>
          </a:p>
          <a:p>
            <a:pPr lvl="1"/>
            <a:r>
              <a:rPr lang="ko-KR" altLang="en-US"/>
              <a:t>함수 사이의 제어흐름은 함수호출에 의해 결정됨</a:t>
            </a:r>
          </a:p>
          <a:p>
            <a:r>
              <a:rPr lang="ko-KR" altLang="en-US"/>
              <a:t>자료흐름</a:t>
            </a:r>
          </a:p>
          <a:p>
            <a:pPr lvl="1"/>
            <a:r>
              <a:rPr lang="ko-KR" altLang="en-US"/>
              <a:t>데이터가 전달되는 순서를 자료흐름</a:t>
            </a:r>
            <a:r>
              <a:rPr lang="en-US" altLang="ko-KR"/>
              <a:t>(data flow)</a:t>
            </a:r>
            <a:r>
              <a:rPr lang="ko-KR" altLang="en-US"/>
              <a:t>라고 함</a:t>
            </a:r>
          </a:p>
          <a:p>
            <a:pPr lvl="1"/>
            <a:r>
              <a:rPr lang="ko-KR" altLang="en-US"/>
              <a:t>한 함수 내에서 자료흐름은 대입문에 의해 결정됨</a:t>
            </a:r>
          </a:p>
          <a:p>
            <a:pPr lvl="1"/>
            <a:r>
              <a:rPr lang="ko-KR" altLang="en-US"/>
              <a:t>함수 사이의 자료흐름은 인수전달</a:t>
            </a:r>
            <a:r>
              <a:rPr lang="en-US" altLang="ko-KR"/>
              <a:t>(parameter passing)</a:t>
            </a:r>
            <a:r>
              <a:rPr lang="ko-KR" altLang="en-US"/>
              <a:t>과 반환값 전달에 의해 결정됨</a:t>
            </a:r>
          </a:p>
        </p:txBody>
      </p:sp>
      <p:sp>
        <p:nvSpPr>
          <p:cNvPr id="313348" name="AutoShape 4"/>
          <p:cNvSpPr>
            <a:spLocks noChangeArrowheads="1"/>
          </p:cNvSpPr>
          <p:nvPr/>
        </p:nvSpPr>
        <p:spPr bwMode="auto">
          <a:xfrm>
            <a:off x="5076825" y="4724400"/>
            <a:ext cx="2881313" cy="1728788"/>
          </a:xfrm>
          <a:prstGeom prst="foldedCorner">
            <a:avLst>
              <a:gd name="adj" fmla="val 12500"/>
            </a:avLst>
          </a:prstGeom>
          <a:solidFill>
            <a:srgbClr val="F5EB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ko-KR" altLang="en-US" sz="1800" b="1">
                <a:latin typeface="Tahoma" panose="020B0604030504040204" pitchFamily="34" charset="0"/>
                <a:cs typeface="Tahoma" panose="020B0604030504040204" pitchFamily="34" charset="0"/>
              </a:rPr>
              <a:t>함수호출 메커니즘</a:t>
            </a: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ko-KR" altLang="en-US" sz="1800">
                <a:latin typeface="Tahoma" panose="020B0604030504040204" pitchFamily="34" charset="0"/>
                <a:cs typeface="Tahoma" panose="020B0604030504040204" pitchFamily="34" charset="0"/>
              </a:rPr>
              <a:t>함수 호출</a:t>
            </a:r>
            <a:r>
              <a:rPr lang="en-US" altLang="ko-KR" sz="1800">
                <a:latin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ko-KR" altLang="en-US" sz="1800">
                <a:latin typeface="Tahoma" panose="020B0604030504040204" pitchFamily="34" charset="0"/>
                <a:cs typeface="Tahoma" panose="020B0604030504040204" pitchFamily="34" charset="0"/>
              </a:rPr>
              <a:t>복귀 시에는 제어흐름과 자료흐름이 함께 변경되므로 주의해야 한다</a:t>
            </a:r>
            <a:r>
              <a:rPr lang="en-US" altLang="ko-KR" sz="1800">
                <a:latin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ko-KR" altLang="en-US" sz="180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3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33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13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13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34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366C00-FA81-473B-828C-EE98A5BD0838}" type="slidenum">
              <a:rPr lang="ko-KR" altLang="en-US"/>
              <a:pPr/>
              <a:t>26</a:t>
            </a:fld>
            <a:endParaRPr lang="en-US" altLang="ko-KR"/>
          </a:p>
        </p:txBody>
      </p:sp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제어흐름 예</a:t>
            </a:r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>
                <a:latin typeface="Lucida Console" panose="020B0609040504020204" pitchFamily="49" charset="0"/>
              </a:rPr>
              <a:t>main</a:t>
            </a:r>
            <a:r>
              <a:rPr lang="en-US" altLang="ko-KR"/>
              <a:t> </a:t>
            </a:r>
            <a:r>
              <a:rPr lang="ko-KR" altLang="en-US"/>
              <a:t>함수에서 </a:t>
            </a:r>
            <a:r>
              <a:rPr lang="en-US" altLang="ko-KR">
                <a:latin typeface="Lucida Console" panose="020B0609040504020204" pitchFamily="49" charset="0"/>
              </a:rPr>
              <a:t>f</a:t>
            </a:r>
            <a:r>
              <a:rPr lang="ko-KR" altLang="en-US"/>
              <a:t>를 호출했다고 하면</a:t>
            </a:r>
            <a:br>
              <a:rPr lang="ko-KR" altLang="en-US"/>
            </a:br>
            <a:r>
              <a:rPr lang="en-US" altLang="ko-KR">
                <a:latin typeface="Lucida Console" panose="020B0609040504020204" pitchFamily="49" charset="0"/>
              </a:rPr>
              <a:t>f</a:t>
            </a:r>
            <a:r>
              <a:rPr lang="ko-KR" altLang="en-US"/>
              <a:t>는 두 가지 방식으로 복귀할 수 있다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095" y="2492872"/>
            <a:ext cx="7183809" cy="374441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006033-C73C-4BEC-899E-4FB94AB73F2E}" type="slidenum">
              <a:rPr lang="ko-KR" altLang="en-US"/>
              <a:pPr/>
              <a:t>27</a:t>
            </a:fld>
            <a:endParaRPr lang="en-US" altLang="ko-KR"/>
          </a:p>
        </p:txBody>
      </p:sp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자료흐름</a:t>
            </a:r>
            <a:r>
              <a:rPr lang="en-US" altLang="ko-KR"/>
              <a:t>: </a:t>
            </a:r>
            <a:r>
              <a:rPr lang="ko-KR" altLang="en-US"/>
              <a:t>인수전달</a:t>
            </a:r>
            <a:endParaRPr lang="en-US" altLang="ko-KR"/>
          </a:p>
        </p:txBody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함수 인수</a:t>
            </a:r>
            <a:r>
              <a:rPr lang="en-US" altLang="ko-KR"/>
              <a:t>(argument)</a:t>
            </a:r>
            <a:r>
              <a:rPr lang="ko-KR" altLang="en-US"/>
              <a:t>는 값을 구하여 매개변수</a:t>
            </a:r>
            <a:r>
              <a:rPr lang="en-US" altLang="ko-KR"/>
              <a:t>(parameter)</a:t>
            </a:r>
            <a:r>
              <a:rPr lang="ko-KR" altLang="en-US"/>
              <a:t>에 </a:t>
            </a:r>
            <a:r>
              <a:rPr lang="en-US" altLang="ko-KR"/>
              <a:t>"</a:t>
            </a:r>
            <a:r>
              <a:rPr lang="ko-KR" altLang="en-US">
                <a:solidFill>
                  <a:srgbClr val="FF0000"/>
                </a:solidFill>
              </a:rPr>
              <a:t>복사</a:t>
            </a:r>
            <a:r>
              <a:rPr lang="en-US" altLang="ko-KR"/>
              <a:t>"</a:t>
            </a:r>
            <a:r>
              <a:rPr lang="ko-KR" altLang="en-US"/>
              <a:t>하여 전달한다</a:t>
            </a:r>
            <a:r>
              <a:rPr lang="en-US" altLang="ko-KR"/>
              <a:t>.</a:t>
            </a:r>
          </a:p>
          <a:p>
            <a:r>
              <a:rPr lang="ko-KR" altLang="en-US"/>
              <a:t>예</a:t>
            </a:r>
            <a:r>
              <a:rPr lang="en-US" altLang="ko-KR"/>
              <a:t>:</a:t>
            </a:r>
          </a:p>
          <a:p>
            <a:pPr lvl="1">
              <a:buFont typeface="Wingdings" panose="05000000000000000000" pitchFamily="2" charset="2"/>
              <a:buNone/>
            </a:pPr>
            <a:endParaRPr lang="ko-KR" altLang="en-US"/>
          </a:p>
        </p:txBody>
      </p:sp>
      <p:pic>
        <p:nvPicPr>
          <p:cNvPr id="35840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138" y="2636838"/>
            <a:ext cx="4217987" cy="276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5C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8407" name="Text Box 7"/>
          <p:cNvSpPr txBox="1">
            <a:spLocks noChangeArrowheads="1"/>
          </p:cNvSpPr>
          <p:nvPr/>
        </p:nvSpPr>
        <p:spPr bwMode="auto">
          <a:xfrm>
            <a:off x="4920506" y="1942099"/>
            <a:ext cx="3860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5C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 sz="1800" dirty="0">
                <a:cs typeface="Tahoma" panose="020B0604030504040204" pitchFamily="34" charset="0"/>
              </a:rPr>
              <a:t>main</a:t>
            </a:r>
            <a:r>
              <a:rPr lang="en-US" altLang="ko-KR" sz="1800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ko-KR" altLang="en-US" sz="1800" dirty="0">
                <a:latin typeface="Tahoma" panose="020B0604030504040204" pitchFamily="34" charset="0"/>
                <a:cs typeface="Tahoma" panose="020B0604030504040204" pitchFamily="34" charset="0"/>
              </a:rPr>
              <a:t>함수에서</a:t>
            </a:r>
          </a:p>
          <a:p>
            <a:r>
              <a:rPr lang="en-US" altLang="ko-KR" sz="1800" dirty="0" err="1">
                <a:cs typeface="Tahoma" panose="020B0604030504040204" pitchFamily="34" charset="0"/>
              </a:rPr>
              <a:t>print_sign</a:t>
            </a:r>
            <a:r>
              <a:rPr lang="en-US" altLang="ko-KR" sz="1800" dirty="0">
                <a:cs typeface="Tahoma" panose="020B0604030504040204" pitchFamily="34" charset="0"/>
              </a:rPr>
              <a:t>(5);</a:t>
            </a:r>
            <a:r>
              <a:rPr lang="ko-KR" altLang="en-US" sz="1800" dirty="0">
                <a:latin typeface="Tahoma" panose="020B0604030504040204" pitchFamily="34" charset="0"/>
                <a:cs typeface="Tahoma" panose="020B0604030504040204" pitchFamily="34" charset="0"/>
              </a:rPr>
              <a:t>를 호출했을 경우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410" y="2594561"/>
            <a:ext cx="3463896" cy="4052758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D7B3D3-D7EA-4610-99CC-B05569258F7C}" type="slidenum">
              <a:rPr lang="ko-KR" altLang="en-US"/>
              <a:pPr/>
              <a:t>28</a:t>
            </a:fld>
            <a:endParaRPr lang="en-US" altLang="ko-KR"/>
          </a:p>
        </p:txBody>
      </p:sp>
      <p:sp>
        <p:nvSpPr>
          <p:cNvPr id="364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자료흐름</a:t>
            </a:r>
            <a:r>
              <a:rPr lang="en-US" altLang="ko-KR" dirty="0"/>
              <a:t>: </a:t>
            </a:r>
            <a:r>
              <a:rPr lang="ko-KR" altLang="en-US" dirty="0" err="1"/>
              <a:t>반환값</a:t>
            </a:r>
            <a:r>
              <a:rPr lang="ko-KR" altLang="en-US" dirty="0"/>
              <a:t> 전달</a:t>
            </a:r>
          </a:p>
        </p:txBody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값 반환 함수 호출</a:t>
            </a:r>
          </a:p>
          <a:p>
            <a:pPr lvl="1"/>
            <a:r>
              <a:rPr lang="ko-KR" altLang="en-US" dirty="0"/>
              <a:t>값 반환 함수 호출은 수식으로 간주하기 때문에</a:t>
            </a:r>
            <a:br>
              <a:rPr lang="ko-KR" altLang="en-US" dirty="0"/>
            </a:br>
            <a:r>
              <a:rPr lang="ko-KR" altLang="en-US" dirty="0" err="1"/>
              <a:t>반환값도</a:t>
            </a:r>
            <a:r>
              <a:rPr lang="ko-KR" altLang="en-US" dirty="0"/>
              <a:t> 역시 호출자의 임시 변수에 저장한다</a:t>
            </a:r>
            <a:r>
              <a:rPr lang="en-US" altLang="ko-KR" dirty="0"/>
              <a:t>.</a:t>
            </a:r>
          </a:p>
          <a:p>
            <a:pPr lvl="1"/>
            <a:r>
              <a:rPr lang="ko-KR" altLang="en-US" dirty="0"/>
              <a:t>값 반환 함수는 사용자 정의 </a:t>
            </a:r>
            <a:r>
              <a:rPr lang="en-US" altLang="ko-KR" dirty="0"/>
              <a:t>'</a:t>
            </a:r>
            <a:r>
              <a:rPr lang="ko-KR" altLang="en-US" dirty="0"/>
              <a:t>연산자</a:t>
            </a:r>
            <a:r>
              <a:rPr lang="en-US" altLang="ko-KR" dirty="0"/>
              <a:t>'</a:t>
            </a:r>
            <a:r>
              <a:rPr lang="ko-KR" altLang="en-US" dirty="0"/>
              <a:t>라는 사실을 기억하자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예</a:t>
            </a:r>
            <a:r>
              <a:rPr lang="en-US" altLang="ko-KR" dirty="0"/>
              <a:t>:</a:t>
            </a:r>
          </a:p>
          <a:p>
            <a:pPr lvl="1"/>
            <a:r>
              <a:rPr lang="ko-KR" altLang="en-US" dirty="0"/>
              <a:t>다음과 같이 호출한 경우 </a:t>
            </a:r>
            <a:r>
              <a:rPr lang="en-US" altLang="ko-KR" dirty="0" err="1">
                <a:latin typeface="Lucida Console" panose="020B0609040504020204" pitchFamily="49" charset="0"/>
              </a:rPr>
              <a:t>read_int</a:t>
            </a:r>
            <a:r>
              <a:rPr lang="en-US" altLang="ko-KR" dirty="0">
                <a:latin typeface="Lucida Console" panose="020B0609040504020204" pitchFamily="49" charset="0"/>
              </a:rPr>
              <a:t>()</a:t>
            </a:r>
            <a:r>
              <a:rPr lang="en-US" altLang="ko-KR" dirty="0"/>
              <a:t> </a:t>
            </a:r>
            <a:r>
              <a:rPr lang="ko-KR" altLang="en-US" dirty="0"/>
              <a:t>값과 </a:t>
            </a:r>
            <a:r>
              <a:rPr lang="en-US" altLang="ko-KR" dirty="0" err="1">
                <a:latin typeface="Lucida Console" panose="020B0609040504020204" pitchFamily="49" charset="0"/>
              </a:rPr>
              <a:t>num</a:t>
            </a:r>
            <a:r>
              <a:rPr lang="en-US" altLang="ko-KR" dirty="0">
                <a:latin typeface="Lucida Console" panose="020B0609040504020204" pitchFamily="49" charset="0"/>
              </a:rPr>
              <a:t>*</a:t>
            </a:r>
            <a:r>
              <a:rPr lang="en-US" altLang="ko-KR" dirty="0" err="1">
                <a:latin typeface="Lucida Console" panose="020B0609040504020204" pitchFamily="49" charset="0"/>
              </a:rPr>
              <a:t>num</a:t>
            </a:r>
            <a:r>
              <a:rPr lang="en-US" altLang="ko-KR" dirty="0"/>
              <a:t> </a:t>
            </a:r>
            <a:r>
              <a:rPr lang="ko-KR" altLang="en-US" dirty="0"/>
              <a:t>값은 </a:t>
            </a:r>
            <a:r>
              <a:rPr lang="ko-KR" altLang="en-US" dirty="0" err="1"/>
              <a:t>임시공간에</a:t>
            </a:r>
            <a:r>
              <a:rPr lang="ko-KR" altLang="en-US" dirty="0"/>
              <a:t> 저장된다</a:t>
            </a:r>
            <a:r>
              <a:rPr lang="en-US" altLang="ko-KR" dirty="0"/>
              <a:t>.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2530" y="4192839"/>
            <a:ext cx="3858939" cy="2501301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DEA3B0-FDAC-4950-BEF6-4AA7F62CDE75}" type="slidenum">
              <a:rPr lang="ko-KR" altLang="en-US"/>
              <a:pPr/>
              <a:t>29</a:t>
            </a:fld>
            <a:endParaRPr lang="en-US" altLang="ko-KR"/>
          </a:p>
        </p:txBody>
      </p:sp>
      <p:sp>
        <p:nvSpPr>
          <p:cNvPr id="36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sign.c</a:t>
            </a:r>
          </a:p>
        </p:txBody>
      </p:sp>
      <p:pic>
        <p:nvPicPr>
          <p:cNvPr id="368643" name="Picture 3"/>
          <p:cNvPicPr>
            <a:picLocks noGrp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412875"/>
            <a:ext cx="6496050" cy="5294313"/>
          </a:xfrm>
          <a:noFill/>
        </p:spPr>
      </p:pic>
      <p:pic>
        <p:nvPicPr>
          <p:cNvPr id="36864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412875"/>
            <a:ext cx="4646612" cy="525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5C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649" name="Freeform 9"/>
          <p:cNvSpPr>
            <a:spLocks/>
          </p:cNvSpPr>
          <p:nvPr/>
        </p:nvSpPr>
        <p:spPr bwMode="auto">
          <a:xfrm>
            <a:off x="2962275" y="4278313"/>
            <a:ext cx="1817688" cy="2279650"/>
          </a:xfrm>
          <a:custGeom>
            <a:avLst/>
            <a:gdLst>
              <a:gd name="T0" fmla="*/ 16 w 1145"/>
              <a:gd name="T1" fmla="*/ 735 h 1436"/>
              <a:gd name="T2" fmla="*/ 105 w 1145"/>
              <a:gd name="T3" fmla="*/ 822 h 1436"/>
              <a:gd name="T4" fmla="*/ 355 w 1145"/>
              <a:gd name="T5" fmla="*/ 685 h 1436"/>
              <a:gd name="T6" fmla="*/ 893 w 1145"/>
              <a:gd name="T7" fmla="*/ 117 h 1436"/>
              <a:gd name="T8" fmla="*/ 1067 w 1145"/>
              <a:gd name="T9" fmla="*/ 26 h 1436"/>
              <a:gd name="T10" fmla="*/ 1120 w 1145"/>
              <a:gd name="T11" fmla="*/ 276 h 1436"/>
              <a:gd name="T12" fmla="*/ 1105 w 1145"/>
              <a:gd name="T13" fmla="*/ 1261 h 1436"/>
              <a:gd name="T14" fmla="*/ 878 w 1145"/>
              <a:gd name="T15" fmla="*/ 1325 h 1436"/>
              <a:gd name="T16" fmla="*/ 188 w 1145"/>
              <a:gd name="T17" fmla="*/ 913 h 1436"/>
              <a:gd name="T18" fmla="*/ 29 w 1145"/>
              <a:gd name="T19" fmla="*/ 1004 h 1436"/>
              <a:gd name="T20" fmla="*/ 14 w 1145"/>
              <a:gd name="T21" fmla="*/ 1428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45" h="1436">
                <a:moveTo>
                  <a:pt x="16" y="735"/>
                </a:moveTo>
                <a:cubicBezTo>
                  <a:pt x="31" y="749"/>
                  <a:pt x="49" y="830"/>
                  <a:pt x="105" y="822"/>
                </a:cubicBezTo>
                <a:cubicBezTo>
                  <a:pt x="161" y="814"/>
                  <a:pt x="224" y="802"/>
                  <a:pt x="355" y="685"/>
                </a:cubicBezTo>
                <a:cubicBezTo>
                  <a:pt x="486" y="568"/>
                  <a:pt x="774" y="227"/>
                  <a:pt x="893" y="117"/>
                </a:cubicBezTo>
                <a:cubicBezTo>
                  <a:pt x="1012" y="7"/>
                  <a:pt x="1029" y="0"/>
                  <a:pt x="1067" y="26"/>
                </a:cubicBezTo>
                <a:cubicBezTo>
                  <a:pt x="1105" y="52"/>
                  <a:pt x="1114" y="70"/>
                  <a:pt x="1120" y="276"/>
                </a:cubicBezTo>
                <a:cubicBezTo>
                  <a:pt x="1126" y="482"/>
                  <a:pt x="1145" y="1086"/>
                  <a:pt x="1105" y="1261"/>
                </a:cubicBezTo>
                <a:cubicBezTo>
                  <a:pt x="1065" y="1436"/>
                  <a:pt x="1031" y="1383"/>
                  <a:pt x="878" y="1325"/>
                </a:cubicBezTo>
                <a:cubicBezTo>
                  <a:pt x="725" y="1267"/>
                  <a:pt x="330" y="967"/>
                  <a:pt x="188" y="913"/>
                </a:cubicBezTo>
                <a:cubicBezTo>
                  <a:pt x="46" y="859"/>
                  <a:pt x="58" y="918"/>
                  <a:pt x="29" y="1004"/>
                </a:cubicBezTo>
                <a:cubicBezTo>
                  <a:pt x="0" y="1090"/>
                  <a:pt x="17" y="1340"/>
                  <a:pt x="14" y="1428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5C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ko-KR" altLang="en-US"/>
          </a:p>
        </p:txBody>
      </p:sp>
      <p:grpSp>
        <p:nvGrpSpPr>
          <p:cNvPr id="368659" name="Group 19"/>
          <p:cNvGrpSpPr>
            <a:grpSpLocks/>
          </p:cNvGrpSpPr>
          <p:nvPr/>
        </p:nvGrpSpPr>
        <p:grpSpPr bwMode="auto">
          <a:xfrm>
            <a:off x="2976563" y="908050"/>
            <a:ext cx="1811337" cy="4530725"/>
            <a:chOff x="1875" y="572"/>
            <a:chExt cx="1141" cy="2854"/>
          </a:xfrm>
        </p:grpSpPr>
        <p:sp>
          <p:nvSpPr>
            <p:cNvPr id="368648" name="Freeform 8"/>
            <p:cNvSpPr>
              <a:spLocks/>
            </p:cNvSpPr>
            <p:nvPr/>
          </p:nvSpPr>
          <p:spPr bwMode="auto">
            <a:xfrm>
              <a:off x="1875" y="818"/>
              <a:ext cx="1099" cy="2608"/>
            </a:xfrm>
            <a:custGeom>
              <a:avLst/>
              <a:gdLst>
                <a:gd name="T0" fmla="*/ 7 w 1099"/>
                <a:gd name="T1" fmla="*/ 1886 h 2608"/>
                <a:gd name="T2" fmla="*/ 7 w 1099"/>
                <a:gd name="T3" fmla="*/ 2431 h 2608"/>
                <a:gd name="T4" fmla="*/ 52 w 1099"/>
                <a:gd name="T5" fmla="*/ 2521 h 2608"/>
                <a:gd name="T6" fmla="*/ 143 w 1099"/>
                <a:gd name="T7" fmla="*/ 2385 h 2608"/>
                <a:gd name="T8" fmla="*/ 189 w 1099"/>
                <a:gd name="T9" fmla="*/ 2158 h 2608"/>
                <a:gd name="T10" fmla="*/ 325 w 1099"/>
                <a:gd name="T11" fmla="*/ 1206 h 2608"/>
                <a:gd name="T12" fmla="*/ 506 w 1099"/>
                <a:gd name="T13" fmla="*/ 299 h 2608"/>
                <a:gd name="T14" fmla="*/ 717 w 1099"/>
                <a:gd name="T15" fmla="*/ 38 h 2608"/>
                <a:gd name="T16" fmla="*/ 982 w 1099"/>
                <a:gd name="T17" fmla="*/ 69 h 2608"/>
                <a:gd name="T18" fmla="*/ 1073 w 1099"/>
                <a:gd name="T19" fmla="*/ 342 h 2608"/>
                <a:gd name="T20" fmla="*/ 1096 w 1099"/>
                <a:gd name="T21" fmla="*/ 1161 h 2608"/>
                <a:gd name="T22" fmla="*/ 1058 w 1099"/>
                <a:gd name="T23" fmla="*/ 1486 h 2608"/>
                <a:gd name="T24" fmla="*/ 906 w 1099"/>
                <a:gd name="T25" fmla="*/ 1706 h 2608"/>
                <a:gd name="T26" fmla="*/ 308 w 1099"/>
                <a:gd name="T27" fmla="*/ 2350 h 2608"/>
                <a:gd name="T28" fmla="*/ 20 w 1099"/>
                <a:gd name="T29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9" h="2608">
                  <a:moveTo>
                    <a:pt x="7" y="1886"/>
                  </a:moveTo>
                  <a:cubicBezTo>
                    <a:pt x="3" y="2105"/>
                    <a:pt x="0" y="2325"/>
                    <a:pt x="7" y="2431"/>
                  </a:cubicBezTo>
                  <a:cubicBezTo>
                    <a:pt x="14" y="2537"/>
                    <a:pt x="29" y="2529"/>
                    <a:pt x="52" y="2521"/>
                  </a:cubicBezTo>
                  <a:cubicBezTo>
                    <a:pt x="75" y="2513"/>
                    <a:pt x="120" y="2446"/>
                    <a:pt x="143" y="2385"/>
                  </a:cubicBezTo>
                  <a:cubicBezTo>
                    <a:pt x="166" y="2324"/>
                    <a:pt x="159" y="2354"/>
                    <a:pt x="189" y="2158"/>
                  </a:cubicBezTo>
                  <a:cubicBezTo>
                    <a:pt x="219" y="1962"/>
                    <a:pt x="272" y="1516"/>
                    <a:pt x="325" y="1206"/>
                  </a:cubicBezTo>
                  <a:cubicBezTo>
                    <a:pt x="378" y="896"/>
                    <a:pt x="441" y="494"/>
                    <a:pt x="506" y="299"/>
                  </a:cubicBezTo>
                  <a:cubicBezTo>
                    <a:pt x="571" y="104"/>
                    <a:pt x="638" y="76"/>
                    <a:pt x="717" y="38"/>
                  </a:cubicBezTo>
                  <a:cubicBezTo>
                    <a:pt x="796" y="0"/>
                    <a:pt x="923" y="18"/>
                    <a:pt x="982" y="69"/>
                  </a:cubicBezTo>
                  <a:cubicBezTo>
                    <a:pt x="1041" y="120"/>
                    <a:pt x="1054" y="160"/>
                    <a:pt x="1073" y="342"/>
                  </a:cubicBezTo>
                  <a:cubicBezTo>
                    <a:pt x="1092" y="524"/>
                    <a:pt x="1099" y="970"/>
                    <a:pt x="1096" y="1161"/>
                  </a:cubicBezTo>
                  <a:cubicBezTo>
                    <a:pt x="1093" y="1352"/>
                    <a:pt x="1090" y="1395"/>
                    <a:pt x="1058" y="1486"/>
                  </a:cubicBezTo>
                  <a:cubicBezTo>
                    <a:pt x="1026" y="1577"/>
                    <a:pt x="1031" y="1562"/>
                    <a:pt x="906" y="1706"/>
                  </a:cubicBezTo>
                  <a:cubicBezTo>
                    <a:pt x="781" y="1850"/>
                    <a:pt x="456" y="2200"/>
                    <a:pt x="308" y="2350"/>
                  </a:cubicBezTo>
                  <a:cubicBezTo>
                    <a:pt x="160" y="2500"/>
                    <a:pt x="80" y="2554"/>
                    <a:pt x="20" y="2608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med" len="med"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5C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ko-KR" altLang="en-US"/>
            </a:p>
          </p:txBody>
        </p:sp>
        <p:sp>
          <p:nvSpPr>
            <p:cNvPr id="368654" name="Text Box 14"/>
            <p:cNvSpPr txBox="1">
              <a:spLocks noChangeArrowheads="1"/>
            </p:cNvSpPr>
            <p:nvPr/>
          </p:nvSpPr>
          <p:spPr bwMode="auto">
            <a:xfrm>
              <a:off x="2336" y="572"/>
              <a:ext cx="68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5C9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ko-KR" altLang="en-US" sz="1800" b="1">
                  <a:solidFill>
                    <a:srgbClr val="FF0000"/>
                  </a:solidFill>
                </a:rPr>
                <a:t>제어흐름</a:t>
              </a:r>
              <a:endParaRPr lang="en-US" altLang="ko-KR" sz="1800" b="1">
                <a:solidFill>
                  <a:srgbClr val="FF0000"/>
                </a:solidFill>
              </a:endParaRPr>
            </a:p>
          </p:txBody>
        </p:sp>
      </p:grpSp>
      <p:grpSp>
        <p:nvGrpSpPr>
          <p:cNvPr id="368661" name="Group 21"/>
          <p:cNvGrpSpPr>
            <a:grpSpLocks/>
          </p:cNvGrpSpPr>
          <p:nvPr/>
        </p:nvGrpSpPr>
        <p:grpSpPr bwMode="auto">
          <a:xfrm>
            <a:off x="2219325" y="3995738"/>
            <a:ext cx="4657725" cy="1762125"/>
            <a:chOff x="1398" y="2517"/>
            <a:chExt cx="2934" cy="1110"/>
          </a:xfrm>
        </p:grpSpPr>
        <p:sp>
          <p:nvSpPr>
            <p:cNvPr id="368651" name="AutoShape 11"/>
            <p:cNvSpPr>
              <a:spLocks noChangeArrowheads="1"/>
            </p:cNvSpPr>
            <p:nvPr/>
          </p:nvSpPr>
          <p:spPr bwMode="auto">
            <a:xfrm>
              <a:off x="1398" y="3446"/>
              <a:ext cx="295" cy="181"/>
            </a:xfrm>
            <a:prstGeom prst="roundRect">
              <a:avLst>
                <a:gd name="adj" fmla="val 16667"/>
              </a:avLst>
            </a:prstGeom>
            <a:noFill/>
            <a:ln w="19050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5C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68653" name="AutoShape 13"/>
            <p:cNvSpPr>
              <a:spLocks noChangeArrowheads="1"/>
            </p:cNvSpPr>
            <p:nvPr/>
          </p:nvSpPr>
          <p:spPr bwMode="auto">
            <a:xfrm>
              <a:off x="4195" y="2523"/>
              <a:ext cx="137" cy="181"/>
            </a:xfrm>
            <a:prstGeom prst="roundRect">
              <a:avLst>
                <a:gd name="adj" fmla="val 16667"/>
              </a:avLst>
            </a:prstGeom>
            <a:noFill/>
            <a:ln w="19050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5C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cxnSp>
          <p:nvCxnSpPr>
            <p:cNvPr id="368657" name="AutoShape 17"/>
            <p:cNvCxnSpPr>
              <a:cxnSpLocks noChangeShapeType="1"/>
              <a:stCxn id="368651" idx="3"/>
              <a:endCxn id="368653" idx="0"/>
            </p:cNvCxnSpPr>
            <p:nvPr/>
          </p:nvCxnSpPr>
          <p:spPr bwMode="auto">
            <a:xfrm flipV="1">
              <a:off x="1699" y="2517"/>
              <a:ext cx="2565" cy="1020"/>
            </a:xfrm>
            <a:prstGeom prst="bentConnector4">
              <a:avLst>
                <a:gd name="adj1" fmla="val 48500"/>
                <a:gd name="adj2" fmla="val 113528"/>
              </a:avLst>
            </a:prstGeom>
            <a:noFill/>
            <a:ln w="19050">
              <a:solidFill>
                <a:srgbClr val="0000FF"/>
              </a:solidFill>
              <a:miter lim="800000"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68660" name="Group 20"/>
          <p:cNvGrpSpPr>
            <a:grpSpLocks/>
          </p:cNvGrpSpPr>
          <p:nvPr/>
        </p:nvGrpSpPr>
        <p:grpSpPr bwMode="auto">
          <a:xfrm>
            <a:off x="1895475" y="3213100"/>
            <a:ext cx="5629275" cy="2219325"/>
            <a:chOff x="1194" y="2024"/>
            <a:chExt cx="3546" cy="1398"/>
          </a:xfrm>
        </p:grpSpPr>
        <p:sp>
          <p:nvSpPr>
            <p:cNvPr id="368650" name="AutoShape 10"/>
            <p:cNvSpPr>
              <a:spLocks noChangeArrowheads="1"/>
            </p:cNvSpPr>
            <p:nvPr/>
          </p:nvSpPr>
          <p:spPr bwMode="auto">
            <a:xfrm>
              <a:off x="1194" y="3241"/>
              <a:ext cx="612" cy="181"/>
            </a:xfrm>
            <a:prstGeom prst="roundRect">
              <a:avLst>
                <a:gd name="adj" fmla="val 16667"/>
              </a:avLst>
            </a:prstGeom>
            <a:noFill/>
            <a:ln w="19050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5C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68652" name="AutoShape 12"/>
            <p:cNvSpPr>
              <a:spLocks noChangeArrowheads="1"/>
            </p:cNvSpPr>
            <p:nvPr/>
          </p:nvSpPr>
          <p:spPr bwMode="auto">
            <a:xfrm>
              <a:off x="3608" y="2024"/>
              <a:ext cx="295" cy="181"/>
            </a:xfrm>
            <a:prstGeom prst="roundRect">
              <a:avLst>
                <a:gd name="adj" fmla="val 16667"/>
              </a:avLst>
            </a:prstGeom>
            <a:noFill/>
            <a:ln w="19050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5C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cxnSp>
          <p:nvCxnSpPr>
            <p:cNvPr id="368656" name="AutoShape 16"/>
            <p:cNvCxnSpPr>
              <a:cxnSpLocks noChangeShapeType="1"/>
              <a:stCxn id="368652" idx="3"/>
              <a:endCxn id="368650" idx="0"/>
            </p:cNvCxnSpPr>
            <p:nvPr/>
          </p:nvCxnSpPr>
          <p:spPr bwMode="auto">
            <a:xfrm flipH="1">
              <a:off x="1500" y="2115"/>
              <a:ext cx="2409" cy="1120"/>
            </a:xfrm>
            <a:prstGeom prst="bentConnector4">
              <a:avLst>
                <a:gd name="adj1" fmla="val -5685"/>
                <a:gd name="adj2" fmla="val 16157"/>
              </a:avLst>
            </a:prstGeom>
            <a:noFill/>
            <a:ln w="19050">
              <a:solidFill>
                <a:srgbClr val="0000FF"/>
              </a:solidFill>
              <a:miter lim="800000"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8658" name="Text Box 18"/>
            <p:cNvSpPr txBox="1">
              <a:spLocks noChangeArrowheads="1"/>
            </p:cNvSpPr>
            <p:nvPr/>
          </p:nvSpPr>
          <p:spPr bwMode="auto">
            <a:xfrm>
              <a:off x="4060" y="2065"/>
              <a:ext cx="68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5C9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ko-KR" altLang="en-US" sz="1800" b="1">
                  <a:solidFill>
                    <a:srgbClr val="0000FF"/>
                  </a:solidFill>
                </a:rPr>
                <a:t>자료흐름</a:t>
              </a:r>
              <a:endParaRPr lang="en-US" altLang="ko-KR" sz="1800" b="1">
                <a:solidFill>
                  <a:srgbClr val="0000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8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8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8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8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8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8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8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8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8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8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FB39D-E9FA-4CD0-BEB4-9B1BBB189E78}" type="slidenum">
              <a:rPr lang="ko-KR" altLang="en-US"/>
              <a:pPr/>
              <a:t>3</a:t>
            </a:fld>
            <a:endParaRPr lang="en-US" altLang="ko-KR"/>
          </a:p>
        </p:txBody>
      </p:sp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이 장의 내용 </a:t>
            </a:r>
            <a:endParaRPr lang="en-US" altLang="ko-KR"/>
          </a:p>
        </p:txBody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>
                <a:solidFill>
                  <a:srgbClr val="FF6600"/>
                </a:solidFill>
              </a:rPr>
              <a:t>함수 개요</a:t>
            </a:r>
          </a:p>
          <a:p>
            <a:r>
              <a:rPr lang="ko-KR" altLang="en-US">
                <a:solidFill>
                  <a:srgbClr val="FF6600"/>
                </a:solidFill>
              </a:rPr>
              <a:t>프로시저</a:t>
            </a:r>
          </a:p>
          <a:p>
            <a:r>
              <a:rPr lang="ko-KR" altLang="en-US">
                <a:solidFill>
                  <a:srgbClr val="FF6600"/>
                </a:solidFill>
              </a:rPr>
              <a:t>함수호출 메커니즘</a:t>
            </a:r>
          </a:p>
          <a:p>
            <a:r>
              <a:rPr lang="ko-KR" altLang="en-US">
                <a:solidFill>
                  <a:srgbClr val="FF6600"/>
                </a:solidFill>
              </a:rPr>
              <a:t>변수와 유효범위</a:t>
            </a:r>
          </a:p>
          <a:p>
            <a:r>
              <a:rPr lang="ko-KR" altLang="en-US">
                <a:solidFill>
                  <a:srgbClr val="FF6600"/>
                </a:solidFill>
              </a:rPr>
              <a:t>재귀함수</a:t>
            </a:r>
          </a:p>
          <a:p>
            <a:r>
              <a:rPr lang="ko-KR" altLang="en-US">
                <a:solidFill>
                  <a:srgbClr val="FF6600"/>
                </a:solidFill>
              </a:rPr>
              <a:t>매크로 함수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DB1F57-5513-4CC4-B6EE-9AA8B542D17F}" type="slidenum">
              <a:rPr lang="ko-KR" altLang="en-US"/>
              <a:pPr/>
              <a:t>30</a:t>
            </a:fld>
            <a:endParaRPr lang="en-US" altLang="ko-KR"/>
          </a:p>
        </p:txBody>
      </p:sp>
      <p:sp>
        <p:nvSpPr>
          <p:cNvPr id="370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함수호출 메커니즘 정리</a:t>
            </a:r>
          </a:p>
        </p:txBody>
      </p:sp>
      <p:sp>
        <p:nvSpPr>
          <p:cNvPr id="370692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81000" indent="-381000"/>
            <a:r>
              <a:rPr lang="ko-KR" altLang="en-US" dirty="0"/>
              <a:t>함수 </a:t>
            </a:r>
            <a:r>
              <a:rPr lang="en-US" altLang="ko-KR" dirty="0"/>
              <a:t>f</a:t>
            </a:r>
            <a:r>
              <a:rPr lang="ko-KR" altLang="en-US" dirty="0"/>
              <a:t>가 함수 </a:t>
            </a:r>
            <a:r>
              <a:rPr lang="en-US" altLang="ko-KR" dirty="0"/>
              <a:t>g</a:t>
            </a:r>
            <a:r>
              <a:rPr lang="ko-KR" altLang="en-US" dirty="0"/>
              <a:t>를 호출했을 때</a:t>
            </a:r>
            <a:r>
              <a:rPr lang="en-US" altLang="ko-KR" dirty="0"/>
              <a:t>, </a:t>
            </a:r>
            <a:r>
              <a:rPr lang="ko-KR" altLang="en-US" dirty="0" err="1"/>
              <a:t>함수호출</a:t>
            </a:r>
            <a:r>
              <a:rPr lang="ko-KR" altLang="en-US" dirty="0"/>
              <a:t> 메커니즘</a:t>
            </a:r>
          </a:p>
          <a:p>
            <a:pPr marL="800100" lvl="1" indent="-342900">
              <a:buFont typeface="Wingdings" panose="05000000000000000000" pitchFamily="2" charset="2"/>
              <a:buAutoNum type="arabicParenBoth"/>
            </a:pPr>
            <a:r>
              <a:rPr lang="en-US" altLang="ko-KR" dirty="0"/>
              <a:t>f</a:t>
            </a:r>
            <a:r>
              <a:rPr lang="ko-KR" altLang="en-US" dirty="0"/>
              <a:t>의 본체 내에서 </a:t>
            </a:r>
            <a:r>
              <a:rPr lang="en-US" altLang="ko-KR" dirty="0"/>
              <a:t>g</a:t>
            </a:r>
            <a:r>
              <a:rPr lang="ko-KR" altLang="en-US" dirty="0"/>
              <a:t>의 </a:t>
            </a:r>
            <a:r>
              <a:rPr lang="ko-KR" altLang="en-US" dirty="0" err="1"/>
              <a:t>실인수</a:t>
            </a:r>
            <a:r>
              <a:rPr lang="ko-KR" altLang="en-US" dirty="0"/>
              <a:t> 값을 계산한다</a:t>
            </a:r>
            <a:r>
              <a:rPr lang="en-US" altLang="ko-KR" dirty="0"/>
              <a:t>.</a:t>
            </a:r>
          </a:p>
          <a:p>
            <a:pPr marL="800100" lvl="1" indent="-342900">
              <a:buFont typeface="Wingdings" panose="05000000000000000000" pitchFamily="2" charset="2"/>
              <a:buAutoNum type="arabicParenBoth"/>
            </a:pPr>
            <a:r>
              <a:rPr lang="en-US" altLang="ko-KR" dirty="0"/>
              <a:t>g</a:t>
            </a:r>
            <a:r>
              <a:rPr lang="ko-KR" altLang="en-US" dirty="0"/>
              <a:t>에 대한 데이터 영역이 생성된다</a:t>
            </a:r>
            <a:r>
              <a:rPr lang="en-US" altLang="ko-KR" dirty="0"/>
              <a:t>. </a:t>
            </a:r>
          </a:p>
          <a:p>
            <a:pPr marL="800100" lvl="1" indent="-342900">
              <a:buFont typeface="Wingdings" panose="05000000000000000000" pitchFamily="2" charset="2"/>
              <a:buAutoNum type="arabicParenBoth"/>
            </a:pPr>
            <a:r>
              <a:rPr lang="ko-KR" altLang="en-US" dirty="0"/>
              <a:t>인수 값을 </a:t>
            </a:r>
            <a:r>
              <a:rPr lang="en-US" altLang="ko-KR" dirty="0"/>
              <a:t>g</a:t>
            </a:r>
            <a:r>
              <a:rPr lang="ko-KR" altLang="en-US" dirty="0"/>
              <a:t>의 매개변수로 복사한다</a:t>
            </a:r>
            <a:r>
              <a:rPr lang="en-US" altLang="ko-KR" dirty="0"/>
              <a:t>. </a:t>
            </a:r>
            <a:r>
              <a:rPr lang="ko-KR" altLang="en-US" dirty="0"/>
              <a:t>인수가 여러 개일 때</a:t>
            </a:r>
            <a:r>
              <a:rPr lang="en-US" altLang="ko-KR" dirty="0"/>
              <a:t>, </a:t>
            </a:r>
            <a:r>
              <a:rPr lang="ko-KR" altLang="en-US" dirty="0"/>
              <a:t>복사 순서는 컴파일러마다 다르다</a:t>
            </a:r>
            <a:r>
              <a:rPr lang="en-US" altLang="ko-KR" dirty="0"/>
              <a:t>.</a:t>
            </a:r>
          </a:p>
          <a:p>
            <a:pPr marL="800100" lvl="1" indent="-342900">
              <a:buFont typeface="Wingdings" panose="05000000000000000000" pitchFamily="2" charset="2"/>
              <a:buAutoNum type="arabicParenBoth"/>
            </a:pPr>
            <a:r>
              <a:rPr lang="ko-KR" altLang="en-US" dirty="0"/>
              <a:t>제어가 </a:t>
            </a:r>
            <a:r>
              <a:rPr lang="en-US" altLang="ko-KR" dirty="0"/>
              <a:t>f</a:t>
            </a:r>
            <a:r>
              <a:rPr lang="ko-KR" altLang="en-US" dirty="0"/>
              <a:t>에서 </a:t>
            </a:r>
            <a:r>
              <a:rPr lang="en-US" altLang="ko-KR" dirty="0"/>
              <a:t>g</a:t>
            </a:r>
            <a:r>
              <a:rPr lang="ko-KR" altLang="en-US" dirty="0"/>
              <a:t>로 넘어간다</a:t>
            </a:r>
            <a:r>
              <a:rPr lang="en-US" altLang="ko-KR" dirty="0"/>
              <a:t>. </a:t>
            </a:r>
            <a:r>
              <a:rPr lang="ko-KR" altLang="en-US" dirty="0"/>
              <a:t>제어가 넘어가면</a:t>
            </a:r>
            <a:r>
              <a:rPr lang="en-US" altLang="ko-KR" dirty="0"/>
              <a:t> f</a:t>
            </a:r>
            <a:r>
              <a:rPr lang="ko-KR" altLang="en-US" dirty="0"/>
              <a:t>는 수행을 멈추고 </a:t>
            </a:r>
            <a:r>
              <a:rPr lang="en-US" altLang="ko-KR" dirty="0"/>
              <a:t>g</a:t>
            </a:r>
            <a:r>
              <a:rPr lang="ko-KR" altLang="en-US" dirty="0"/>
              <a:t>가 끝나기를 기다린다</a:t>
            </a:r>
            <a:r>
              <a:rPr lang="en-US" altLang="ko-KR" dirty="0"/>
              <a:t>.</a:t>
            </a:r>
          </a:p>
          <a:p>
            <a:pPr marL="800100" lvl="1" indent="-342900">
              <a:buFont typeface="Wingdings" panose="05000000000000000000" pitchFamily="2" charset="2"/>
              <a:buAutoNum type="arabicParenBoth"/>
            </a:pPr>
            <a:r>
              <a:rPr lang="en-US" altLang="ko-KR" dirty="0"/>
              <a:t>g</a:t>
            </a:r>
            <a:r>
              <a:rPr lang="ko-KR" altLang="en-US" dirty="0"/>
              <a:t>의 본체 끝에 도달하거나 수행 중 </a:t>
            </a:r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return</a:t>
            </a:r>
            <a:r>
              <a:rPr lang="en-US" altLang="ko-KR" dirty="0"/>
              <a:t> </a:t>
            </a:r>
            <a:r>
              <a:rPr lang="ko-KR" altLang="en-US" dirty="0"/>
              <a:t>문에 도달할 때까지 </a:t>
            </a:r>
            <a:r>
              <a:rPr lang="en-US" altLang="ko-KR" dirty="0"/>
              <a:t>g</a:t>
            </a:r>
            <a:r>
              <a:rPr lang="ko-KR" altLang="en-US" dirty="0"/>
              <a:t>의 본체 내 문장을 수행한다</a:t>
            </a:r>
            <a:r>
              <a:rPr lang="en-US" altLang="ko-KR" dirty="0"/>
              <a:t>.</a:t>
            </a:r>
          </a:p>
          <a:p>
            <a:pPr marL="800100" lvl="1" indent="-342900">
              <a:buFont typeface="Wingdings" panose="05000000000000000000" pitchFamily="2" charset="2"/>
              <a:buAutoNum type="arabicParenBoth"/>
            </a:pPr>
            <a:r>
              <a:rPr lang="ko-KR" altLang="en-US" dirty="0"/>
              <a:t>반환 수식이 있는 </a:t>
            </a:r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return</a:t>
            </a:r>
            <a:r>
              <a:rPr lang="en-US" altLang="ko-KR" dirty="0"/>
              <a:t> </a:t>
            </a:r>
            <a:r>
              <a:rPr lang="ko-KR" altLang="en-US" dirty="0"/>
              <a:t>문에 도달한 경우 </a:t>
            </a:r>
            <a:r>
              <a:rPr lang="ko-KR" altLang="en-US" dirty="0" err="1"/>
              <a:t>반환값을</a:t>
            </a:r>
            <a:r>
              <a:rPr lang="ko-KR" altLang="en-US" dirty="0"/>
              <a:t> 구한다</a:t>
            </a:r>
            <a:r>
              <a:rPr lang="en-US" altLang="ko-KR" dirty="0"/>
              <a:t>.</a:t>
            </a:r>
          </a:p>
          <a:p>
            <a:pPr marL="800100" lvl="1" indent="-342900">
              <a:buFont typeface="Wingdings" panose="05000000000000000000" pitchFamily="2" charset="2"/>
              <a:buAutoNum type="arabicParenBoth"/>
            </a:pPr>
            <a:r>
              <a:rPr lang="ko-KR" altLang="en-US" dirty="0"/>
              <a:t>제어가 </a:t>
            </a:r>
            <a:r>
              <a:rPr lang="en-US" altLang="ko-KR" dirty="0"/>
              <a:t>g</a:t>
            </a:r>
            <a:r>
              <a:rPr lang="ko-KR" altLang="en-US" dirty="0"/>
              <a:t>에서 </a:t>
            </a:r>
            <a:r>
              <a:rPr lang="en-US" altLang="ko-KR" dirty="0"/>
              <a:t>f</a:t>
            </a:r>
            <a:r>
              <a:rPr lang="ko-KR" altLang="en-US" dirty="0"/>
              <a:t>로 이전되며 반환 값이 있으면 </a:t>
            </a:r>
            <a:r>
              <a:rPr lang="en-US" altLang="ko-KR" dirty="0"/>
              <a:t>f</a:t>
            </a:r>
            <a:r>
              <a:rPr lang="ko-KR" altLang="en-US" dirty="0"/>
              <a:t>에 전달된다</a:t>
            </a:r>
            <a:r>
              <a:rPr lang="en-US" altLang="ko-KR" dirty="0"/>
              <a:t>. g</a:t>
            </a:r>
            <a:r>
              <a:rPr lang="ko-KR" altLang="en-US" dirty="0"/>
              <a:t> 영역은 소멸된다</a:t>
            </a:r>
            <a:r>
              <a:rPr lang="en-US" altLang="ko-KR" dirty="0"/>
              <a:t>.</a:t>
            </a:r>
          </a:p>
          <a:p>
            <a:pPr marL="800100" lvl="1" indent="-342900">
              <a:buFont typeface="Wingdings" panose="05000000000000000000" pitchFamily="2" charset="2"/>
              <a:buAutoNum type="arabicParenBoth"/>
            </a:pPr>
            <a:r>
              <a:rPr lang="en-US" altLang="ko-KR" dirty="0"/>
              <a:t>f</a:t>
            </a:r>
            <a:r>
              <a:rPr lang="ko-KR" altLang="en-US" dirty="0"/>
              <a:t>의 본체가 이전에 멈추었던 위치 바로 다음부터 계속 수행된다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/>
              <a:t>8.4  </a:t>
            </a:r>
            <a:r>
              <a:rPr lang="ko-KR" altLang="en-US"/>
              <a:t>변수와 유효범위</a:t>
            </a: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32C742-304D-4107-8E12-A98386E0EA12}" type="slidenum">
              <a:rPr lang="ko-KR" altLang="en-US"/>
              <a:pPr/>
              <a:t>32</a:t>
            </a:fld>
            <a:endParaRPr lang="en-US" altLang="ko-KR"/>
          </a:p>
        </p:txBody>
      </p:sp>
      <p:sp>
        <p:nvSpPr>
          <p:cNvPr id="463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유효범위</a:t>
            </a:r>
          </a:p>
        </p:txBody>
      </p:sp>
      <p:sp>
        <p:nvSpPr>
          <p:cNvPr id="463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유효범위</a:t>
            </a:r>
            <a:r>
              <a:rPr lang="en-US" altLang="ko-KR"/>
              <a:t>(scope)</a:t>
            </a:r>
            <a:r>
              <a:rPr lang="ko-KR" altLang="en-US"/>
              <a:t>란</a:t>
            </a:r>
            <a:r>
              <a:rPr lang="en-US" altLang="ko-KR"/>
              <a:t>?</a:t>
            </a:r>
          </a:p>
          <a:p>
            <a:pPr lvl="1"/>
            <a:r>
              <a:rPr lang="ko-KR" altLang="en-US"/>
              <a:t>어떤 변수를 사용할 수 있는 프로그램 내의 범위를 그 변수의 유효범위라고 한다</a:t>
            </a:r>
            <a:r>
              <a:rPr lang="en-US" altLang="ko-KR"/>
              <a:t>.</a:t>
            </a:r>
          </a:p>
          <a:p>
            <a:pPr lvl="1"/>
            <a:r>
              <a:rPr lang="ko-KR" altLang="en-US"/>
              <a:t>유효범위를 두지 않는다면 모든 변수를 프로그램 전체에서 사용할 수 있어야 하므로 매우 복잡해진다</a:t>
            </a:r>
            <a:r>
              <a:rPr lang="en-US" altLang="ko-KR"/>
              <a:t>.</a:t>
            </a:r>
          </a:p>
          <a:p>
            <a:r>
              <a:rPr lang="ko-KR" altLang="en-US"/>
              <a:t>변수 유효범위의 결정</a:t>
            </a:r>
          </a:p>
          <a:p>
            <a:pPr lvl="1"/>
            <a:r>
              <a:rPr lang="ko-KR" altLang="en-US"/>
              <a:t>변수의 유효범위는 선언된 위치에 따라 결정됨</a:t>
            </a:r>
          </a:p>
          <a:p>
            <a:pPr lvl="1"/>
            <a:r>
              <a:rPr lang="ko-KR" altLang="en-US"/>
              <a:t>유효범위에 따라 지역변수</a:t>
            </a:r>
            <a:r>
              <a:rPr lang="en-US" altLang="ko-KR"/>
              <a:t>(local variable), </a:t>
            </a:r>
            <a:r>
              <a:rPr lang="ko-KR" altLang="en-US"/>
              <a:t>비지역 변수</a:t>
            </a:r>
            <a:r>
              <a:rPr lang="en-US" altLang="ko-KR"/>
              <a:t>(global variable)</a:t>
            </a:r>
            <a:r>
              <a:rPr lang="ko-KR" altLang="en-US"/>
              <a:t>를 결정함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18E1EC-0C70-4F82-B239-485E74BB19F9}" type="slidenum">
              <a:rPr lang="ko-KR" altLang="en-US"/>
              <a:pPr/>
              <a:t>33</a:t>
            </a:fld>
            <a:endParaRPr lang="en-US" altLang="ko-KR"/>
          </a:p>
        </p:txBody>
      </p:sp>
      <p:sp>
        <p:nvSpPr>
          <p:cNvPr id="372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유효범위에 따른 변수 분류</a:t>
            </a:r>
          </a:p>
        </p:txBody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지역변수</a:t>
            </a:r>
            <a:r>
              <a:rPr lang="en-US" altLang="ko-KR"/>
              <a:t>(local variable)</a:t>
            </a:r>
          </a:p>
          <a:p>
            <a:pPr lvl="1"/>
            <a:r>
              <a:rPr lang="ko-KR" altLang="en-US"/>
              <a:t>함수 내에 선언된 변수</a:t>
            </a:r>
          </a:p>
          <a:p>
            <a:pPr lvl="1"/>
            <a:r>
              <a:rPr lang="ko-KR" altLang="en-US"/>
              <a:t>함수 내부에서만 볼 수 있음</a:t>
            </a:r>
          </a:p>
          <a:p>
            <a:pPr lvl="1"/>
            <a:r>
              <a:rPr lang="ko-KR" altLang="en-US"/>
              <a:t>함수가 호출될 때 생성되므로 동적변수</a:t>
            </a:r>
            <a:r>
              <a:rPr lang="en-US" altLang="ko-KR"/>
              <a:t>(dynamic variable)</a:t>
            </a:r>
            <a:r>
              <a:rPr lang="ko-KR" altLang="en-US"/>
              <a:t>임</a:t>
            </a:r>
          </a:p>
          <a:p>
            <a:pPr lvl="1"/>
            <a:r>
              <a:rPr lang="ko-KR" altLang="en-US"/>
              <a:t>주의</a:t>
            </a:r>
            <a:r>
              <a:rPr lang="en-US" altLang="ko-KR"/>
              <a:t>: </a:t>
            </a:r>
            <a:r>
              <a:rPr lang="ko-KR" altLang="en-US"/>
              <a:t>지역변수이지만 정적변수로 선언되는 경우도 있음</a:t>
            </a:r>
          </a:p>
          <a:p>
            <a:r>
              <a:rPr lang="ko-KR" altLang="en-US"/>
              <a:t>비지역변수</a:t>
            </a:r>
            <a:r>
              <a:rPr lang="en-US" altLang="ko-KR"/>
              <a:t>(nonlocal variable)</a:t>
            </a:r>
          </a:p>
          <a:p>
            <a:pPr lvl="1"/>
            <a:r>
              <a:rPr lang="ko-KR" altLang="en-US"/>
              <a:t>함수 밖에 선언된 변수</a:t>
            </a:r>
          </a:p>
          <a:p>
            <a:pPr lvl="1"/>
            <a:r>
              <a:rPr lang="ko-KR" altLang="en-US"/>
              <a:t>여러 함수에서 볼 수 있음</a:t>
            </a:r>
          </a:p>
          <a:p>
            <a:pPr lvl="2"/>
            <a:r>
              <a:rPr lang="ko-KR" altLang="en-US"/>
              <a:t>전역변수</a:t>
            </a:r>
            <a:r>
              <a:rPr lang="en-US" altLang="ko-KR"/>
              <a:t>(global variable): </a:t>
            </a:r>
            <a:r>
              <a:rPr lang="ko-KR" altLang="en-US"/>
              <a:t>프로그램 전체에서 볼 수 있음</a:t>
            </a:r>
          </a:p>
          <a:p>
            <a:pPr lvl="2"/>
            <a:r>
              <a:rPr lang="ko-KR" altLang="en-US"/>
              <a:t>파일범위변수</a:t>
            </a:r>
            <a:r>
              <a:rPr lang="en-US" altLang="ko-KR"/>
              <a:t>(file scope variable): </a:t>
            </a:r>
            <a:r>
              <a:rPr lang="ko-KR" altLang="en-US"/>
              <a:t>같은 파일 내의 함수에서만 볼 수 있음</a:t>
            </a:r>
          </a:p>
          <a:p>
            <a:pPr lvl="1"/>
            <a:r>
              <a:rPr lang="ko-KR" altLang="en-US"/>
              <a:t>프로그램이 시작할 때 생성되므로 정적변수</a:t>
            </a:r>
            <a:r>
              <a:rPr lang="en-US" altLang="ko-KR"/>
              <a:t>(static variable)</a:t>
            </a:r>
            <a:r>
              <a:rPr lang="ko-KR" altLang="en-US"/>
              <a:t>임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56208B-9537-4AA1-89AC-3F4F12720933}" type="slidenum">
              <a:rPr lang="ko-KR" altLang="en-US"/>
              <a:pPr/>
              <a:t>34</a:t>
            </a:fld>
            <a:endParaRPr lang="en-US" altLang="ko-KR"/>
          </a:p>
        </p:txBody>
      </p:sp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비지역 변수를 통한 데이터 전달</a:t>
            </a:r>
          </a:p>
        </p:txBody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가능하다</a:t>
            </a:r>
            <a:r>
              <a:rPr lang="en-US" altLang="ko-KR"/>
              <a:t>. </a:t>
            </a:r>
            <a:r>
              <a:rPr lang="ko-KR" altLang="en-US"/>
              <a:t>하지만</a:t>
            </a:r>
            <a:r>
              <a:rPr lang="en-US" altLang="ko-KR"/>
              <a:t>…</a:t>
            </a:r>
          </a:p>
          <a:p>
            <a:pPr lvl="1"/>
            <a:r>
              <a:rPr lang="ko-KR" altLang="en-US"/>
              <a:t>비지역 변수를 통해 데이터를 전달하면 데이터를 전달하는 함수와 데이터를 전달받는 함수 외의 함수도 그 데이터를 볼 수 있음</a:t>
            </a:r>
          </a:p>
          <a:p>
            <a:pPr lvl="1"/>
            <a:r>
              <a:rPr lang="ko-KR" altLang="en-US"/>
              <a:t>불필요한 의존성</a:t>
            </a:r>
            <a:r>
              <a:rPr lang="en-US" altLang="ko-KR"/>
              <a:t>(dependency)</a:t>
            </a:r>
            <a:r>
              <a:rPr lang="ko-KR" altLang="en-US"/>
              <a:t>이 발생하므로 바람직하지 않음</a:t>
            </a:r>
          </a:p>
          <a:p>
            <a:r>
              <a:rPr lang="ko-KR" altLang="en-US"/>
              <a:t>매개변수를 통해 데이터를 전달하는 것이 바람직함</a:t>
            </a:r>
            <a:r>
              <a:rPr lang="en-US" altLang="ko-KR"/>
              <a:t>.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370748"/>
            <a:ext cx="4968552" cy="3353118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531B95-239F-4A3A-9C8A-528D3E99ECC1}" type="slidenum">
              <a:rPr lang="ko-KR" altLang="en-US"/>
              <a:pPr/>
              <a:t>35</a:t>
            </a:fld>
            <a:endParaRPr lang="en-US" altLang="ko-KR"/>
          </a:p>
        </p:txBody>
      </p:sp>
      <p:sp>
        <p:nvSpPr>
          <p:cNvPr id="375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nonlocal.c</a:t>
            </a:r>
          </a:p>
        </p:txBody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3970338" cy="4824413"/>
          </a:xfrm>
        </p:spPr>
        <p:txBody>
          <a:bodyPr/>
          <a:lstStyle/>
          <a:p>
            <a:r>
              <a:rPr lang="ko-KR" altLang="en-US" sz="2000"/>
              <a:t>비지역 변수 </a:t>
            </a:r>
            <a:r>
              <a:rPr lang="en-US" altLang="ko-KR" sz="2000">
                <a:latin typeface="Lucida Console" panose="020B0609040504020204" pitchFamily="49" charset="0"/>
              </a:rPr>
              <a:t>GX</a:t>
            </a:r>
            <a:r>
              <a:rPr lang="ko-KR" altLang="en-US" sz="2000"/>
              <a:t>는 세 함수에서 모두 볼 수 있다</a:t>
            </a:r>
            <a:r>
              <a:rPr lang="en-US" altLang="ko-KR" sz="2000"/>
              <a:t>.</a:t>
            </a:r>
          </a:p>
          <a:p>
            <a:r>
              <a:rPr lang="ko-KR" altLang="en-US" sz="2000"/>
              <a:t>이렇게 선언된 </a:t>
            </a:r>
            <a:r>
              <a:rPr lang="en-US" altLang="ko-KR" sz="2000">
                <a:latin typeface="Lucida Console" panose="020B0609040504020204" pitchFamily="49" charset="0"/>
              </a:rPr>
              <a:t>GX</a:t>
            </a:r>
            <a:r>
              <a:rPr lang="ko-KR" altLang="en-US" sz="2000"/>
              <a:t>는 전역변수다</a:t>
            </a:r>
            <a:r>
              <a:rPr lang="en-US" altLang="ko-KR" sz="2000"/>
              <a:t>.</a:t>
            </a:r>
          </a:p>
          <a:p>
            <a:r>
              <a:rPr lang="ko-KR" altLang="en-US" sz="2000"/>
              <a:t>다른 파일에서 </a:t>
            </a:r>
            <a:r>
              <a:rPr lang="en-US" altLang="ko-KR" sz="2000">
                <a:latin typeface="Lucida Console" panose="020B0609040504020204" pitchFamily="49" charset="0"/>
              </a:rPr>
              <a:t>GX</a:t>
            </a:r>
            <a:r>
              <a:rPr lang="ko-KR" altLang="en-US" sz="2000"/>
              <a:t>를 볼려면</a:t>
            </a:r>
            <a:br>
              <a:rPr lang="ko-KR" altLang="en-US" sz="2000"/>
            </a:br>
            <a:r>
              <a:rPr lang="en-US" altLang="ko-KR" sz="2000">
                <a:solidFill>
                  <a:srgbClr val="0000FF"/>
                </a:solidFill>
                <a:latin typeface="Lucida Console" panose="020B0609040504020204" pitchFamily="49" charset="0"/>
              </a:rPr>
              <a:t>extern</a:t>
            </a:r>
            <a:r>
              <a:rPr lang="en-US" altLang="ko-KR" sz="2000">
                <a:latin typeface="Lucida Console" panose="020B0609040504020204" pitchFamily="49" charset="0"/>
              </a:rPr>
              <a:t> </a:t>
            </a:r>
            <a:r>
              <a:rPr lang="en-US" altLang="ko-KR" sz="20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2000">
                <a:latin typeface="Lucida Console" panose="020B0609040504020204" pitchFamily="49" charset="0"/>
              </a:rPr>
              <a:t> GX;</a:t>
            </a:r>
            <a:br>
              <a:rPr lang="en-US" altLang="ko-KR" sz="2000"/>
            </a:br>
            <a:r>
              <a:rPr lang="ko-KR" altLang="en-US" sz="2000"/>
              <a:t>선언을 해 주어야 한다</a:t>
            </a:r>
            <a:r>
              <a:rPr lang="en-US" altLang="ko-KR" sz="2000"/>
              <a:t>.</a:t>
            </a:r>
          </a:p>
        </p:txBody>
      </p:sp>
      <p:sp>
        <p:nvSpPr>
          <p:cNvPr id="375815" name="Rectangle 7"/>
          <p:cNvSpPr>
            <a:spLocks noChangeArrowheads="1"/>
          </p:cNvSpPr>
          <p:nvPr/>
        </p:nvSpPr>
        <p:spPr bwMode="auto">
          <a:xfrm>
            <a:off x="755576" y="5409158"/>
            <a:ext cx="3409007" cy="1296442"/>
          </a:xfrm>
          <a:prstGeom prst="rect">
            <a:avLst/>
          </a:prstGeom>
          <a:solidFill>
            <a:srgbClr val="FFF5C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ko-KR" altLang="en-US" b="1" dirty="0"/>
              <a:t>실행 결과</a:t>
            </a:r>
            <a:r>
              <a:rPr lang="en-US" altLang="ko-KR" b="1" dirty="0"/>
              <a:t>:</a:t>
            </a:r>
          </a:p>
          <a:p>
            <a:r>
              <a:rPr lang="ko-KR" altLang="ko-KR" dirty="0" err="1"/>
              <a:t>main</a:t>
            </a:r>
            <a:r>
              <a:rPr lang="en-US" altLang="ko-KR" dirty="0"/>
              <a:t>:   </a:t>
            </a:r>
            <a:r>
              <a:rPr lang="ko-KR" altLang="ko-KR" dirty="0"/>
              <a:t>GX = 12345</a:t>
            </a:r>
          </a:p>
          <a:p>
            <a:r>
              <a:rPr lang="ko-KR" altLang="ko-KR" dirty="0" err="1"/>
              <a:t>f</a:t>
            </a:r>
            <a:r>
              <a:rPr lang="en-US" altLang="ko-KR" dirty="0"/>
              <a:t>:      </a:t>
            </a:r>
            <a:r>
              <a:rPr lang="ko-KR" altLang="ko-KR" dirty="0"/>
              <a:t>GX = 12345</a:t>
            </a:r>
          </a:p>
          <a:p>
            <a:r>
              <a:rPr lang="ko-KR" altLang="ko-KR" dirty="0" err="1"/>
              <a:t>g</a:t>
            </a:r>
            <a:r>
              <a:rPr lang="en-US" altLang="ko-KR" dirty="0"/>
              <a:t>:</a:t>
            </a:r>
            <a:r>
              <a:rPr lang="ko-KR" altLang="ko-KR" dirty="0"/>
              <a:t>      GX = 12345</a:t>
            </a: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E6FEC2E5-D5F7-4848-B3C3-1588E5233447}"/>
              </a:ext>
            </a:extLst>
          </p:cNvPr>
          <p:cNvGrpSpPr/>
          <p:nvPr/>
        </p:nvGrpSpPr>
        <p:grpSpPr>
          <a:xfrm>
            <a:off x="4355976" y="1412875"/>
            <a:ext cx="4570488" cy="5292725"/>
            <a:chOff x="3898863" y="1067417"/>
            <a:chExt cx="4930528" cy="5273350"/>
          </a:xfrm>
        </p:grpSpPr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id="{89322197-195A-4170-83F7-FC1B5E1D3612}"/>
                </a:ext>
              </a:extLst>
            </p:cNvPr>
            <p:cNvGrpSpPr/>
            <p:nvPr/>
          </p:nvGrpSpPr>
          <p:grpSpPr>
            <a:xfrm>
              <a:off x="3898863" y="1067417"/>
              <a:ext cx="4930528" cy="5273350"/>
              <a:chOff x="3545034" y="826508"/>
              <a:chExt cx="4930528" cy="5273350"/>
            </a:xfrm>
          </p:grpSpPr>
          <p:pic>
            <p:nvPicPr>
              <p:cNvPr id="5" name="그림 4">
                <a:extLst>
                  <a:ext uri="{FF2B5EF4-FFF2-40B4-BE49-F238E27FC236}">
                    <a16:creationId xmlns:a16="http://schemas.microsoft.com/office/drawing/2014/main" id="{45B26BE6-14D9-4251-9072-343DE9A4CC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45034" y="2671787"/>
                <a:ext cx="4848542" cy="3428071"/>
              </a:xfrm>
              <a:prstGeom prst="rect">
                <a:avLst/>
              </a:prstGeom>
            </p:spPr>
          </p:pic>
          <p:pic>
            <p:nvPicPr>
              <p:cNvPr id="6" name="그림 5">
                <a:extLst>
                  <a:ext uri="{FF2B5EF4-FFF2-40B4-BE49-F238E27FC236}">
                    <a16:creationId xmlns:a16="http://schemas.microsoft.com/office/drawing/2014/main" id="{3B3E4BCB-7F0E-4315-A87A-7E3A6B1874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63888" y="826508"/>
                <a:ext cx="4911674" cy="1811890"/>
              </a:xfrm>
              <a:prstGeom prst="rect">
                <a:avLst/>
              </a:prstGeom>
            </p:spPr>
          </p:pic>
        </p:grpSp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BB8EDB4E-9280-4BB7-A6ED-C53AED8448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60655" y="2852936"/>
              <a:ext cx="1550101" cy="30504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0A0B74-2E4F-4075-89E5-DB587AE0067F}" type="slidenum">
              <a:rPr lang="ko-KR" altLang="en-US"/>
              <a:pPr/>
              <a:t>36</a:t>
            </a:fld>
            <a:endParaRPr lang="en-US" altLang="ko-KR"/>
          </a:p>
        </p:txBody>
      </p:sp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외부변수란 무엇인가요</a:t>
            </a:r>
            <a:r>
              <a:rPr lang="en-US" altLang="ko-KR"/>
              <a:t>?</a:t>
            </a:r>
          </a:p>
        </p:txBody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ko-KR" altLang="en-US"/>
              <a:t>아주 오랜 옛날</a:t>
            </a:r>
            <a:r>
              <a:rPr lang="en-US" altLang="ko-KR"/>
              <a:t>…</a:t>
            </a:r>
          </a:p>
          <a:p>
            <a:pPr lvl="1">
              <a:lnSpc>
                <a:spcPct val="90000"/>
              </a:lnSpc>
            </a:pPr>
            <a:r>
              <a:rPr lang="ko-KR" altLang="en-US"/>
              <a:t>초창기 </a:t>
            </a:r>
            <a:r>
              <a:rPr lang="en-US" altLang="ko-KR"/>
              <a:t>C</a:t>
            </a:r>
            <a:r>
              <a:rPr lang="ko-KR" altLang="en-US"/>
              <a:t>에서는 함수 밖에 선언된 변수를 모두 </a:t>
            </a:r>
            <a:r>
              <a:rPr lang="en-US" altLang="ko-KR"/>
              <a:t>'</a:t>
            </a:r>
            <a:r>
              <a:rPr lang="ko-KR" altLang="en-US"/>
              <a:t>외부변수</a:t>
            </a:r>
            <a:r>
              <a:rPr lang="en-US" altLang="ko-KR"/>
              <a:t>(external variable)'</a:t>
            </a:r>
            <a:r>
              <a:rPr lang="ko-KR" altLang="en-US"/>
              <a:t>라고 불렀습니다</a:t>
            </a:r>
            <a:r>
              <a:rPr lang="en-US" altLang="ko-KR"/>
              <a:t>.</a:t>
            </a:r>
          </a:p>
          <a:p>
            <a:pPr lvl="1">
              <a:lnSpc>
                <a:spcPct val="90000"/>
              </a:lnSpc>
            </a:pPr>
            <a:r>
              <a:rPr lang="ko-KR" altLang="en-US"/>
              <a:t>그래서 아직도 다음과 같이 선언할 수 있습니다</a:t>
            </a:r>
            <a:r>
              <a:rPr lang="en-US" altLang="ko-KR"/>
              <a:t>.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>
                <a:latin typeface="Lucida Console" panose="020B0609040504020204" pitchFamily="49" charset="0"/>
              </a:rPr>
              <a:t> main()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800">
                <a:latin typeface="Lucida Console" panose="020B0609040504020204" pitchFamily="49" charset="0"/>
              </a:rPr>
              <a:t>{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800">
                <a:latin typeface="Lucida Console" panose="020B0609040504020204" pitchFamily="49" charset="0"/>
              </a:rPr>
              <a:t>    </a:t>
            </a: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extern</a:t>
            </a:r>
            <a:r>
              <a:rPr lang="en-US" altLang="ko-KR" sz="1800">
                <a:latin typeface="Lucida Console" panose="020B0609040504020204" pitchFamily="49" charset="0"/>
              </a:rPr>
              <a:t> </a:t>
            </a:r>
            <a:r>
              <a:rPr lang="en-US" altLang="ko-KR" sz="180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1800">
                <a:latin typeface="Lucida Console" panose="020B0609040504020204" pitchFamily="49" charset="0"/>
              </a:rPr>
              <a:t> GX;</a:t>
            </a:r>
            <a:endParaRPr lang="ko-KR" altLang="en-US" sz="1800">
              <a:latin typeface="Lucida Console" panose="020B0609040504020204" pitchFamily="49" charset="0"/>
            </a:endParaRPr>
          </a:p>
          <a:p>
            <a:pPr lvl="2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800">
                <a:latin typeface="Lucida Console" panose="020B0609040504020204" pitchFamily="49" charset="0"/>
              </a:rPr>
              <a:t>    printf("GX = %d\n", GX);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800">
                <a:latin typeface="Lucida Console" panose="020B0609040504020204" pitchFamily="49" charset="0"/>
              </a:rPr>
              <a:t>    …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800">
                <a:latin typeface="Lucida Console" panose="020B0609040504020204" pitchFamily="49" charset="0"/>
              </a:rPr>
              <a:t>}</a:t>
            </a:r>
          </a:p>
          <a:p>
            <a:pPr>
              <a:lnSpc>
                <a:spcPct val="90000"/>
              </a:lnSpc>
            </a:pPr>
            <a:r>
              <a:rPr lang="ko-KR" altLang="en-US"/>
              <a:t>그러나 지금은</a:t>
            </a:r>
            <a:r>
              <a:rPr lang="en-US" altLang="ko-KR"/>
              <a:t>…</a:t>
            </a:r>
          </a:p>
          <a:p>
            <a:pPr lvl="1">
              <a:lnSpc>
                <a:spcPct val="90000"/>
              </a:lnSpc>
            </a:pPr>
            <a:r>
              <a:rPr lang="ko-KR" altLang="en-US"/>
              <a:t>다른 파일에 정의된 변수를 외부변수라고 하는 것이 보통입니다</a:t>
            </a:r>
            <a:r>
              <a:rPr lang="en-US" altLang="ko-KR"/>
              <a:t>.</a:t>
            </a:r>
          </a:p>
          <a:p>
            <a:pPr lvl="1">
              <a:lnSpc>
                <a:spcPct val="90000"/>
              </a:lnSpc>
            </a:pPr>
            <a:r>
              <a:rPr lang="ko-KR" altLang="en-US"/>
              <a:t>즉</a:t>
            </a:r>
            <a:r>
              <a:rPr lang="en-US" altLang="ko-KR"/>
              <a:t>, </a:t>
            </a:r>
            <a:r>
              <a:rPr lang="en-US" altLang="ko-KR">
                <a:solidFill>
                  <a:srgbClr val="0000FF"/>
                </a:solidFill>
                <a:latin typeface="Lucida Console" panose="020B0609040504020204" pitchFamily="49" charset="0"/>
              </a:rPr>
              <a:t>extern</a:t>
            </a:r>
            <a:r>
              <a:rPr lang="en-US" altLang="ko-KR"/>
              <a:t> </a:t>
            </a:r>
            <a:r>
              <a:rPr lang="ko-KR" altLang="en-US"/>
              <a:t>선언이 꼭 필요한 경우에 한해서 </a:t>
            </a:r>
            <a:r>
              <a:rPr lang="en-US" altLang="ko-KR">
                <a:solidFill>
                  <a:srgbClr val="0000FF"/>
                </a:solidFill>
                <a:latin typeface="Lucida Console" panose="020B0609040504020204" pitchFamily="49" charset="0"/>
              </a:rPr>
              <a:t>extern</a:t>
            </a:r>
            <a:r>
              <a:rPr lang="ko-KR" altLang="en-US"/>
              <a:t>으로 선언된 변수를 보통 외부변수라고 합니다</a:t>
            </a:r>
            <a:r>
              <a:rPr lang="en-US" altLang="ko-KR"/>
              <a:t>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A8BFC1-773B-4CAE-9A68-F89FB815A5CD}" type="slidenum">
              <a:rPr lang="ko-KR" altLang="en-US"/>
              <a:pPr/>
              <a:t>37</a:t>
            </a:fld>
            <a:endParaRPr lang="en-US" altLang="ko-KR"/>
          </a:p>
        </p:txBody>
      </p:sp>
      <p:sp>
        <p:nvSpPr>
          <p:cNvPr id="3829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파일범위 변수</a:t>
            </a:r>
          </a:p>
        </p:txBody>
      </p:sp>
      <p:grpSp>
        <p:nvGrpSpPr>
          <p:cNvPr id="382996" name="Group 20"/>
          <p:cNvGrpSpPr>
            <a:grpSpLocks/>
          </p:cNvGrpSpPr>
          <p:nvPr/>
        </p:nvGrpSpPr>
        <p:grpSpPr bwMode="auto">
          <a:xfrm>
            <a:off x="388938" y="2638425"/>
            <a:ext cx="4038600" cy="3959225"/>
            <a:chOff x="245" y="1526"/>
            <a:chExt cx="2544" cy="2494"/>
          </a:xfrm>
        </p:grpSpPr>
        <p:pic>
          <p:nvPicPr>
            <p:cNvPr id="382981" name="Picture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" y="1742"/>
              <a:ext cx="2544" cy="227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82984" name="Text Box 8"/>
            <p:cNvSpPr txBox="1">
              <a:spLocks noChangeArrowheads="1"/>
            </p:cNvSpPr>
            <p:nvPr/>
          </p:nvSpPr>
          <p:spPr bwMode="auto">
            <a:xfrm>
              <a:off x="265" y="1526"/>
              <a:ext cx="93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5C9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ko-KR" sz="1800" b="1">
                  <a:latin typeface="Tahoma" panose="020B0604030504040204" pitchFamily="34" charset="0"/>
                  <a:cs typeface="Tahoma" panose="020B0604030504040204" pitchFamily="34" charset="0"/>
                </a:rPr>
                <a:t>nonlocal1.c</a:t>
              </a:r>
            </a:p>
          </p:txBody>
        </p:sp>
      </p:grpSp>
      <p:grpSp>
        <p:nvGrpSpPr>
          <p:cNvPr id="382997" name="Group 21"/>
          <p:cNvGrpSpPr>
            <a:grpSpLocks/>
          </p:cNvGrpSpPr>
          <p:nvPr/>
        </p:nvGrpSpPr>
        <p:grpSpPr bwMode="auto">
          <a:xfrm>
            <a:off x="4811713" y="2638425"/>
            <a:ext cx="3937000" cy="3330575"/>
            <a:chOff x="3031" y="1526"/>
            <a:chExt cx="2480" cy="2098"/>
          </a:xfrm>
        </p:grpSpPr>
        <p:pic>
          <p:nvPicPr>
            <p:cNvPr id="382982" name="Picture 6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1" y="1742"/>
              <a:ext cx="2480" cy="188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82985" name="Text Box 9"/>
            <p:cNvSpPr txBox="1">
              <a:spLocks noChangeArrowheads="1"/>
            </p:cNvSpPr>
            <p:nvPr/>
          </p:nvSpPr>
          <p:spPr bwMode="auto">
            <a:xfrm>
              <a:off x="3042" y="1526"/>
              <a:ext cx="93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5C9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ko-KR" sz="1800" b="1">
                  <a:latin typeface="Tahoma" panose="020B0604030504040204" pitchFamily="34" charset="0"/>
                  <a:cs typeface="Tahoma" panose="020B0604030504040204" pitchFamily="34" charset="0"/>
                </a:rPr>
                <a:t>nonlocal2.c</a:t>
              </a:r>
            </a:p>
          </p:txBody>
        </p:sp>
      </p:grpSp>
      <p:grpSp>
        <p:nvGrpSpPr>
          <p:cNvPr id="382995" name="Group 19"/>
          <p:cNvGrpSpPr>
            <a:grpSpLocks/>
          </p:cNvGrpSpPr>
          <p:nvPr/>
        </p:nvGrpSpPr>
        <p:grpSpPr bwMode="auto">
          <a:xfrm>
            <a:off x="1403350" y="2781300"/>
            <a:ext cx="6048375" cy="2016125"/>
            <a:chOff x="884" y="1616"/>
            <a:chExt cx="3810" cy="1270"/>
          </a:xfrm>
        </p:grpSpPr>
        <p:sp>
          <p:nvSpPr>
            <p:cNvPr id="382990" name="Freeform 14"/>
            <p:cNvSpPr>
              <a:spLocks/>
            </p:cNvSpPr>
            <p:nvPr/>
          </p:nvSpPr>
          <p:spPr bwMode="auto">
            <a:xfrm>
              <a:off x="884" y="1797"/>
              <a:ext cx="3810" cy="1089"/>
            </a:xfrm>
            <a:custGeom>
              <a:avLst/>
              <a:gdLst>
                <a:gd name="T0" fmla="*/ 3810 w 3810"/>
                <a:gd name="T1" fmla="*/ 1089 h 1089"/>
                <a:gd name="T2" fmla="*/ 2767 w 3810"/>
                <a:gd name="T3" fmla="*/ 136 h 1089"/>
                <a:gd name="T4" fmla="*/ 0 w 3810"/>
                <a:gd name="T5" fmla="*/ 272 h 1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10" h="1089">
                  <a:moveTo>
                    <a:pt x="3810" y="1089"/>
                  </a:moveTo>
                  <a:cubicBezTo>
                    <a:pt x="3606" y="680"/>
                    <a:pt x="3402" y="272"/>
                    <a:pt x="2767" y="136"/>
                  </a:cubicBezTo>
                  <a:cubicBezTo>
                    <a:pt x="2132" y="0"/>
                    <a:pt x="1066" y="136"/>
                    <a:pt x="0" y="272"/>
                  </a:cubicBez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ko-KR" altLang="en-US"/>
            </a:p>
          </p:txBody>
        </p:sp>
        <p:sp>
          <p:nvSpPr>
            <p:cNvPr id="382991" name="Text Box 15"/>
            <p:cNvSpPr txBox="1">
              <a:spLocks noChangeArrowheads="1"/>
            </p:cNvSpPr>
            <p:nvPr/>
          </p:nvSpPr>
          <p:spPr bwMode="auto">
            <a:xfrm>
              <a:off x="1979" y="1616"/>
              <a:ext cx="854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800" b="1">
                  <a:solidFill>
                    <a:srgbClr val="0000FF"/>
                  </a:solidFill>
                </a:rPr>
                <a:t>볼 수 있음</a:t>
              </a:r>
            </a:p>
          </p:txBody>
        </p:sp>
      </p:grpSp>
      <p:grpSp>
        <p:nvGrpSpPr>
          <p:cNvPr id="382994" name="Group 18"/>
          <p:cNvGrpSpPr>
            <a:grpSpLocks/>
          </p:cNvGrpSpPr>
          <p:nvPr/>
        </p:nvGrpSpPr>
        <p:grpSpPr bwMode="auto">
          <a:xfrm>
            <a:off x="1908175" y="3932238"/>
            <a:ext cx="5688013" cy="1584325"/>
            <a:chOff x="1202" y="2341"/>
            <a:chExt cx="3583" cy="998"/>
          </a:xfrm>
        </p:grpSpPr>
        <p:sp>
          <p:nvSpPr>
            <p:cNvPr id="382992" name="Text Box 16"/>
            <p:cNvSpPr txBox="1">
              <a:spLocks noChangeArrowheads="1"/>
            </p:cNvSpPr>
            <p:nvPr/>
          </p:nvSpPr>
          <p:spPr bwMode="auto">
            <a:xfrm>
              <a:off x="2115" y="2745"/>
              <a:ext cx="854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FF0000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800" b="1">
                  <a:solidFill>
                    <a:srgbClr val="FF0000"/>
                  </a:solidFill>
                </a:rPr>
                <a:t>볼 수 없음</a:t>
              </a:r>
            </a:p>
          </p:txBody>
        </p:sp>
        <p:sp>
          <p:nvSpPr>
            <p:cNvPr id="382988" name="Freeform 12"/>
            <p:cNvSpPr>
              <a:spLocks/>
            </p:cNvSpPr>
            <p:nvPr/>
          </p:nvSpPr>
          <p:spPr bwMode="auto">
            <a:xfrm>
              <a:off x="1202" y="2341"/>
              <a:ext cx="3583" cy="901"/>
            </a:xfrm>
            <a:custGeom>
              <a:avLst/>
              <a:gdLst>
                <a:gd name="T0" fmla="*/ 3583 w 3583"/>
                <a:gd name="T1" fmla="*/ 772 h 901"/>
                <a:gd name="T2" fmla="*/ 1088 w 3583"/>
                <a:gd name="T3" fmla="*/ 772 h 901"/>
                <a:gd name="T4" fmla="*/ 0 w 3583"/>
                <a:gd name="T5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83" h="901">
                  <a:moveTo>
                    <a:pt x="3583" y="772"/>
                  </a:moveTo>
                  <a:cubicBezTo>
                    <a:pt x="2634" y="836"/>
                    <a:pt x="1685" y="901"/>
                    <a:pt x="1088" y="772"/>
                  </a:cubicBezTo>
                  <a:cubicBezTo>
                    <a:pt x="491" y="643"/>
                    <a:pt x="245" y="321"/>
                    <a:pt x="0" y="0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ko-KR" altLang="en-US"/>
            </a:p>
          </p:txBody>
        </p:sp>
        <p:sp>
          <p:nvSpPr>
            <p:cNvPr id="382993" name="Oval 17"/>
            <p:cNvSpPr>
              <a:spLocks noChangeArrowheads="1"/>
            </p:cNvSpPr>
            <p:nvPr/>
          </p:nvSpPr>
          <p:spPr bwMode="auto">
            <a:xfrm>
              <a:off x="2381" y="2976"/>
              <a:ext cx="363" cy="3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FF0000"/>
                  </a:solidFill>
                  <a:round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82989" name="AutoShape 13"/>
            <p:cNvSpPr>
              <a:spLocks noChangeArrowheads="1"/>
            </p:cNvSpPr>
            <p:nvPr/>
          </p:nvSpPr>
          <p:spPr bwMode="auto">
            <a:xfrm>
              <a:off x="2426" y="3022"/>
              <a:ext cx="272" cy="272"/>
            </a:xfrm>
            <a:custGeom>
              <a:avLst/>
              <a:gdLst>
                <a:gd name="G0" fmla="+- 2700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401" y="15493"/>
                  </a:moveTo>
                  <a:cubicBezTo>
                    <a:pt x="18376" y="14122"/>
                    <a:pt x="18900" y="12482"/>
                    <a:pt x="18900" y="10800"/>
                  </a:cubicBezTo>
                  <a:cubicBezTo>
                    <a:pt x="18900" y="6326"/>
                    <a:pt x="15273" y="2700"/>
                    <a:pt x="10800" y="2700"/>
                  </a:cubicBezTo>
                  <a:cubicBezTo>
                    <a:pt x="9117" y="2700"/>
                    <a:pt x="7477" y="3223"/>
                    <a:pt x="6106" y="4198"/>
                  </a:cubicBezTo>
                  <a:close/>
                  <a:moveTo>
                    <a:pt x="4198" y="6106"/>
                  </a:moveTo>
                  <a:cubicBezTo>
                    <a:pt x="3223" y="7477"/>
                    <a:pt x="2700" y="9117"/>
                    <a:pt x="2700" y="10799"/>
                  </a:cubicBezTo>
                  <a:cubicBezTo>
                    <a:pt x="2700" y="15273"/>
                    <a:pt x="6326" y="18900"/>
                    <a:pt x="10800" y="18900"/>
                  </a:cubicBezTo>
                  <a:cubicBezTo>
                    <a:pt x="12482" y="18899"/>
                    <a:pt x="14122" y="18376"/>
                    <a:pt x="15493" y="17401"/>
                  </a:cubicBezTo>
                  <a:close/>
                </a:path>
              </a:pathLst>
            </a:custGeom>
            <a:solidFill>
              <a:schemeClr val="bg1"/>
            </a:solidFill>
            <a:ln w="19050" algn="ctr">
              <a:solidFill>
                <a:srgbClr val="FF0000"/>
              </a:solidFill>
              <a:miter lim="800000"/>
              <a:headEnd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82998" name="Rectangle 22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1295400"/>
          </a:xfrm>
        </p:spPr>
        <p:txBody>
          <a:bodyPr/>
          <a:lstStyle/>
          <a:p>
            <a:r>
              <a:rPr lang="ko-KR" altLang="en-US"/>
              <a:t>함수 밖에 선언된 변수 중 </a:t>
            </a:r>
            <a:r>
              <a:rPr lang="en-US" altLang="ko-KR">
                <a:solidFill>
                  <a:srgbClr val="0000FF"/>
                </a:solidFill>
                <a:latin typeface="Lucida Console" panose="020B0609040504020204" pitchFamily="49" charset="0"/>
              </a:rPr>
              <a:t>static</a:t>
            </a:r>
            <a:r>
              <a:rPr lang="ko-KR" altLang="en-US"/>
              <a:t>으로 선언된 변수</a:t>
            </a:r>
          </a:p>
          <a:p>
            <a:r>
              <a:rPr lang="ko-KR" altLang="en-US"/>
              <a:t>파일범위 변수는 전역변수와는 달리 다른 파일에서는 볼 수 없음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2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2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2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2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2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2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2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2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BB3ACF-9A3A-4B0B-AA63-C6A24476541C}" type="slidenum">
              <a:rPr lang="ko-KR" altLang="en-US"/>
              <a:pPr/>
              <a:t>38</a:t>
            </a:fld>
            <a:endParaRPr lang="en-US" altLang="ko-KR"/>
          </a:p>
        </p:txBody>
      </p:sp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정적 지역변수</a:t>
            </a:r>
          </a:p>
        </p:txBody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/>
              <a:t>정적변수</a:t>
            </a:r>
            <a:r>
              <a:rPr lang="en-US" altLang="ko-KR" dirty="0"/>
              <a:t>(</a:t>
            </a:r>
            <a:r>
              <a:rPr lang="ko-KR" altLang="en-US" dirty="0"/>
              <a:t>복습</a:t>
            </a:r>
            <a:r>
              <a:rPr lang="en-US" altLang="ko-KR" dirty="0"/>
              <a:t>)</a:t>
            </a:r>
          </a:p>
          <a:p>
            <a:pPr lvl="1"/>
            <a:r>
              <a:rPr lang="ko-KR" altLang="en-US" dirty="0"/>
              <a:t>프로그램이 시작될 때 생성되어 프로그램이 종료될 때까지 지속되는 변수</a:t>
            </a:r>
          </a:p>
          <a:p>
            <a:pPr lvl="1"/>
            <a:r>
              <a:rPr lang="ko-KR" altLang="en-US" dirty="0"/>
              <a:t>모든 비지역변수는 </a:t>
            </a:r>
            <a:r>
              <a:rPr lang="ko-KR" altLang="en-US" dirty="0" err="1"/>
              <a:t>정적변수</a:t>
            </a:r>
            <a:r>
              <a:rPr lang="en-US" altLang="ko-KR" dirty="0"/>
              <a:t>(static variable)</a:t>
            </a:r>
            <a:r>
              <a:rPr lang="ko-KR" altLang="en-US" dirty="0"/>
              <a:t>임</a:t>
            </a:r>
          </a:p>
          <a:p>
            <a:r>
              <a:rPr lang="ko-KR" altLang="en-US" dirty="0"/>
              <a:t>지역 </a:t>
            </a:r>
            <a:r>
              <a:rPr lang="ko-KR" altLang="en-US" dirty="0" err="1"/>
              <a:t>정적변수</a:t>
            </a:r>
            <a:endParaRPr lang="ko-KR" altLang="en-US" dirty="0"/>
          </a:p>
          <a:p>
            <a:pPr lvl="1"/>
            <a:r>
              <a:rPr lang="ko-KR" altLang="en-US" dirty="0"/>
              <a:t>지역변수를 선언할 때</a:t>
            </a:r>
            <a:r>
              <a:rPr lang="en-US" altLang="ko-KR" dirty="0"/>
              <a:t>, </a:t>
            </a:r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static</a:t>
            </a:r>
            <a:r>
              <a:rPr lang="en-US" altLang="ko-KR" dirty="0"/>
              <a:t> </a:t>
            </a:r>
            <a:r>
              <a:rPr lang="ko-KR" altLang="en-US" dirty="0"/>
              <a:t>키워드를 붙이면 이 변수도 </a:t>
            </a:r>
            <a:r>
              <a:rPr lang="ko-KR" altLang="en-US" dirty="0" err="1"/>
              <a:t>정적변수가</a:t>
            </a:r>
            <a:r>
              <a:rPr lang="ko-KR" altLang="en-US" dirty="0"/>
              <a:t> 됨</a:t>
            </a:r>
          </a:p>
          <a:p>
            <a:pPr lvl="1"/>
            <a:r>
              <a:rPr lang="ko-KR" altLang="en-US" dirty="0" err="1"/>
              <a:t>정적변수는</a:t>
            </a:r>
            <a:r>
              <a:rPr lang="ko-KR" altLang="en-US" dirty="0"/>
              <a:t> 함수 영역이 사라진다고 해도 사라지지 않음</a:t>
            </a:r>
          </a:p>
          <a:p>
            <a:pPr lvl="1"/>
            <a:r>
              <a:rPr lang="ko-KR" altLang="en-US" dirty="0"/>
              <a:t>따라서 이전 호출 종료 시 저장되어 있던 값을 다음 호출 시 사용할 수 있음</a:t>
            </a:r>
          </a:p>
          <a:p>
            <a:pPr lvl="1"/>
            <a:r>
              <a:rPr lang="ko-KR" altLang="en-US" dirty="0"/>
              <a:t>이런 변수를 </a:t>
            </a:r>
            <a:r>
              <a:rPr lang="en-US" altLang="ko-KR" dirty="0"/>
              <a:t>＇</a:t>
            </a:r>
            <a:r>
              <a:rPr lang="ko-KR" altLang="en-US" dirty="0"/>
              <a:t>과거 민감 변수</a:t>
            </a:r>
            <a:r>
              <a:rPr lang="en-US" altLang="ko-KR" dirty="0"/>
              <a:t>(history sensitive variable)'</a:t>
            </a:r>
            <a:r>
              <a:rPr lang="ko-KR" altLang="en-US" dirty="0"/>
              <a:t>라고 함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0057425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2388C1-D0FB-487F-A69C-D8F7D9C2181A}" type="slidenum">
              <a:rPr lang="ko-KR" altLang="en-US"/>
              <a:pPr/>
              <a:t>39</a:t>
            </a:fld>
            <a:endParaRPr lang="en-US" altLang="ko-KR"/>
          </a:p>
        </p:txBody>
      </p:sp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변수 분류</a:t>
            </a:r>
          </a:p>
        </p:txBody>
      </p:sp>
      <p:sp>
        <p:nvSpPr>
          <p:cNvPr id="399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유효범위</a:t>
            </a:r>
            <a:r>
              <a:rPr lang="en-US" altLang="ko-KR"/>
              <a:t>(scope): </a:t>
            </a:r>
            <a:r>
              <a:rPr lang="ko-KR" altLang="en-US"/>
              <a:t>해당 변수를 볼 수 있는 범위</a:t>
            </a:r>
          </a:p>
          <a:p>
            <a:r>
              <a:rPr lang="ko-KR" altLang="en-US"/>
              <a:t>지속시간</a:t>
            </a:r>
            <a:r>
              <a:rPr lang="en-US" altLang="ko-KR"/>
              <a:t>(lifetime): </a:t>
            </a:r>
            <a:r>
              <a:rPr lang="ko-KR" altLang="en-US"/>
              <a:t>변수가 생성과</a:t>
            </a:r>
            <a:r>
              <a:rPr lang="en-US" altLang="ko-KR"/>
              <a:t> </a:t>
            </a:r>
            <a:r>
              <a:rPr lang="ko-KR" altLang="en-US"/>
              <a:t>소멸 사이의 시간</a:t>
            </a:r>
          </a:p>
        </p:txBody>
      </p:sp>
      <p:graphicFrame>
        <p:nvGraphicFramePr>
          <p:cNvPr id="399405" name="Group 45"/>
          <p:cNvGraphicFramePr>
            <a:graphicFrameLocks noGrp="1"/>
          </p:cNvGraphicFramePr>
          <p:nvPr/>
        </p:nvGraphicFramePr>
        <p:xfrm>
          <a:off x="1331913" y="2979738"/>
          <a:ext cx="7200900" cy="3048000"/>
        </p:xfrm>
        <a:graphic>
          <a:graphicData uri="http://schemas.openxmlformats.org/drawingml/2006/table">
            <a:tbl>
              <a:tblPr/>
              <a:tblGrid>
                <a:gridCol w="2216150">
                  <a:extLst>
                    <a:ext uri="{9D8B030D-6E8A-4147-A177-3AD203B41FA5}">
                      <a16:colId xmlns:a16="http://schemas.microsoft.com/office/drawing/2014/main" val="4117233588"/>
                    </a:ext>
                  </a:extLst>
                </a:gridCol>
                <a:gridCol w="2492375">
                  <a:extLst>
                    <a:ext uri="{9D8B030D-6E8A-4147-A177-3AD203B41FA5}">
                      <a16:colId xmlns:a16="http://schemas.microsoft.com/office/drawing/2014/main" val="1658374624"/>
                    </a:ext>
                  </a:extLst>
                </a:gridCol>
                <a:gridCol w="2492375">
                  <a:extLst>
                    <a:ext uri="{9D8B030D-6E8A-4147-A177-3AD203B41FA5}">
                      <a16:colId xmlns:a16="http://schemas.microsoft.com/office/drawing/2014/main" val="2360486945"/>
                    </a:ext>
                  </a:extLst>
                </a:gridCol>
              </a:tblGrid>
              <a:tr h="7239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지속시간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유효범위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solidFill>
                      <a:srgbClr val="F5E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동적변수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(dynamic variable)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E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정적변수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(static variable)</a:t>
                      </a:r>
                      <a:endParaRPr kumimoji="1" lang="ko-KR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굴림" panose="020B0600000101010101" pitchFamily="50" charset="-127"/>
                        <a:cs typeface="Tahoma" panose="020B060403050404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709146"/>
                  </a:ext>
                </a:extLst>
              </a:tr>
              <a:tr h="7239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지역변수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(local)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E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함수 본체 내부에 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그냥 선언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블록 내부에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static</a:t>
                      </a:r>
                      <a:r>
                        <a:rPr kumimoji="1" lang="ko-KR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으로 선언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4940774"/>
                  </a:ext>
                </a:extLst>
              </a:tr>
              <a:tr h="7239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파일범위변수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(file-scope)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E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선언 불가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함수 외부에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static</a:t>
                      </a:r>
                      <a:r>
                        <a:rPr kumimoji="1" lang="ko-KR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으로 선언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5207173"/>
                  </a:ext>
                </a:extLst>
              </a:tr>
              <a:tr h="7239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전역변수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(global)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E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선언 불가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함수 외부에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그냥 선언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8143717"/>
                  </a:ext>
                </a:extLst>
              </a:tr>
            </a:tbl>
          </a:graphicData>
        </a:graphic>
      </p:graphicFrame>
      <p:sp>
        <p:nvSpPr>
          <p:cNvPr id="399400" name="AutoShape 40"/>
          <p:cNvSpPr>
            <a:spLocks noChangeArrowheads="1"/>
          </p:cNvSpPr>
          <p:nvPr/>
        </p:nvSpPr>
        <p:spPr bwMode="auto">
          <a:xfrm>
            <a:off x="3563938" y="2349500"/>
            <a:ext cx="4968875" cy="574675"/>
          </a:xfrm>
          <a:custGeom>
            <a:avLst/>
            <a:gdLst>
              <a:gd name="G0" fmla="+- 18294 0 0"/>
              <a:gd name="G1" fmla="+- 3580 0 0"/>
              <a:gd name="G2" fmla="+- 21600 0 3580"/>
              <a:gd name="G3" fmla="+- 10800 0 3580"/>
              <a:gd name="G4" fmla="+- 21600 0 18294"/>
              <a:gd name="G5" fmla="*/ G4 G3 10800"/>
              <a:gd name="G6" fmla="+- 21600 0 G5"/>
              <a:gd name="T0" fmla="*/ 18294 w 21600"/>
              <a:gd name="T1" fmla="*/ 0 h 21600"/>
              <a:gd name="T2" fmla="*/ 0 w 21600"/>
              <a:gd name="T3" fmla="*/ 10800 h 21600"/>
              <a:gd name="T4" fmla="*/ 18294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8294" y="0"/>
                </a:moveTo>
                <a:lnTo>
                  <a:pt x="18294" y="3580"/>
                </a:lnTo>
                <a:lnTo>
                  <a:pt x="3375" y="3580"/>
                </a:lnTo>
                <a:lnTo>
                  <a:pt x="3375" y="18020"/>
                </a:lnTo>
                <a:lnTo>
                  <a:pt x="18294" y="18020"/>
                </a:lnTo>
                <a:lnTo>
                  <a:pt x="18294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3580"/>
                </a:moveTo>
                <a:lnTo>
                  <a:pt x="1350" y="18020"/>
                </a:lnTo>
                <a:lnTo>
                  <a:pt x="2700" y="18020"/>
                </a:lnTo>
                <a:lnTo>
                  <a:pt x="2700" y="3580"/>
                </a:lnTo>
                <a:close/>
              </a:path>
              <a:path w="21600" h="21600">
                <a:moveTo>
                  <a:pt x="0" y="3580"/>
                </a:moveTo>
                <a:lnTo>
                  <a:pt x="0" y="18020"/>
                </a:lnTo>
                <a:lnTo>
                  <a:pt x="675" y="18020"/>
                </a:lnTo>
                <a:lnTo>
                  <a:pt x="675" y="3580"/>
                </a:lnTo>
                <a:close/>
              </a:path>
            </a:pathLst>
          </a:custGeom>
          <a:solidFill>
            <a:srgbClr val="FFF5C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ko-KR" altLang="en-US"/>
              <a:t>지속시간이 길어짐</a:t>
            </a:r>
          </a:p>
        </p:txBody>
      </p:sp>
      <p:sp>
        <p:nvSpPr>
          <p:cNvPr id="399403" name="AutoShape 43"/>
          <p:cNvSpPr>
            <a:spLocks noChangeArrowheads="1"/>
          </p:cNvSpPr>
          <p:nvPr/>
        </p:nvSpPr>
        <p:spPr bwMode="auto">
          <a:xfrm rot="5400000">
            <a:off x="-433387" y="4402138"/>
            <a:ext cx="2663825" cy="574675"/>
          </a:xfrm>
          <a:custGeom>
            <a:avLst/>
            <a:gdLst>
              <a:gd name="G0" fmla="+- 18294 0 0"/>
              <a:gd name="G1" fmla="+- 3580 0 0"/>
              <a:gd name="G2" fmla="+- 21600 0 3580"/>
              <a:gd name="G3" fmla="+- 10800 0 3580"/>
              <a:gd name="G4" fmla="+- 21600 0 18294"/>
              <a:gd name="G5" fmla="*/ G4 G3 10800"/>
              <a:gd name="G6" fmla="+- 21600 0 G5"/>
              <a:gd name="T0" fmla="*/ 18294 w 21600"/>
              <a:gd name="T1" fmla="*/ 0 h 21600"/>
              <a:gd name="T2" fmla="*/ 0 w 21600"/>
              <a:gd name="T3" fmla="*/ 10800 h 21600"/>
              <a:gd name="T4" fmla="*/ 18294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8294" y="0"/>
                </a:moveTo>
                <a:lnTo>
                  <a:pt x="18294" y="3580"/>
                </a:lnTo>
                <a:lnTo>
                  <a:pt x="3375" y="3580"/>
                </a:lnTo>
                <a:lnTo>
                  <a:pt x="3375" y="18020"/>
                </a:lnTo>
                <a:lnTo>
                  <a:pt x="18294" y="18020"/>
                </a:lnTo>
                <a:lnTo>
                  <a:pt x="18294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3580"/>
                </a:moveTo>
                <a:lnTo>
                  <a:pt x="1350" y="18020"/>
                </a:lnTo>
                <a:lnTo>
                  <a:pt x="2700" y="18020"/>
                </a:lnTo>
                <a:lnTo>
                  <a:pt x="2700" y="3580"/>
                </a:lnTo>
                <a:close/>
              </a:path>
              <a:path w="21600" h="21600">
                <a:moveTo>
                  <a:pt x="0" y="3580"/>
                </a:moveTo>
                <a:lnTo>
                  <a:pt x="0" y="18020"/>
                </a:lnTo>
                <a:lnTo>
                  <a:pt x="675" y="18020"/>
                </a:lnTo>
                <a:lnTo>
                  <a:pt x="675" y="3580"/>
                </a:lnTo>
                <a:close/>
              </a:path>
            </a:pathLst>
          </a:custGeom>
          <a:solidFill>
            <a:srgbClr val="FFF5C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ko-KR" altLang="en-US"/>
              <a:t>유효범위가 넓어짐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/>
              <a:t>8.1  </a:t>
            </a:r>
            <a:r>
              <a:rPr lang="ko-KR" altLang="en-US"/>
              <a:t>함수 개요</a:t>
            </a: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/>
              <a:t>8.5  </a:t>
            </a:r>
            <a:r>
              <a:rPr lang="ko-KR" altLang="en-US"/>
              <a:t>재귀함수</a:t>
            </a: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939639-E521-4055-A957-DC0F80C8E4AB}" type="slidenum">
              <a:rPr lang="ko-KR" altLang="en-US"/>
              <a:pPr/>
              <a:t>41</a:t>
            </a:fld>
            <a:endParaRPr lang="en-US" altLang="ko-KR"/>
          </a:p>
        </p:txBody>
      </p:sp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재귀함수</a:t>
            </a:r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재귀호출</a:t>
            </a:r>
            <a:r>
              <a:rPr lang="en-US" altLang="ko-KR"/>
              <a:t>(recursive call)</a:t>
            </a:r>
          </a:p>
          <a:p>
            <a:pPr lvl="1"/>
            <a:r>
              <a:rPr lang="ko-KR" altLang="en-US"/>
              <a:t>어떤 함수가 종료되지 않은 상황에서 자신을 다시 호출하는 것</a:t>
            </a:r>
          </a:p>
          <a:p>
            <a:r>
              <a:rPr lang="ko-KR" altLang="en-US"/>
              <a:t>재귀함수</a:t>
            </a:r>
            <a:r>
              <a:rPr lang="en-US" altLang="ko-KR"/>
              <a:t>(recursive function)</a:t>
            </a:r>
            <a:endParaRPr lang="ko-KR" altLang="en-US"/>
          </a:p>
          <a:p>
            <a:pPr lvl="1"/>
            <a:r>
              <a:rPr lang="ko-KR" altLang="en-US"/>
              <a:t>재귀호출을 이용하는 함수</a:t>
            </a:r>
          </a:p>
          <a:p>
            <a:r>
              <a:rPr lang="ko-KR" altLang="en-US"/>
              <a:t>재귀적인 그림</a:t>
            </a:r>
          </a:p>
        </p:txBody>
      </p:sp>
      <p:pic>
        <p:nvPicPr>
          <p:cNvPr id="402436" name="Picture 4" descr="recPi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3221038"/>
            <a:ext cx="5616575" cy="3636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2437" name="Text Box 5"/>
          <p:cNvSpPr txBox="1">
            <a:spLocks noChangeArrowheads="1"/>
          </p:cNvSpPr>
          <p:nvPr/>
        </p:nvSpPr>
        <p:spPr bwMode="auto">
          <a:xfrm>
            <a:off x="1258888" y="3429000"/>
            <a:ext cx="1728787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ko-KR">
                <a:latin typeface="Tahoma" panose="020B0604030504040204" pitchFamily="34" charset="0"/>
              </a:rPr>
              <a:t>Niklaus Wirth, Algorithms + Data Structures = Programs</a:t>
            </a:r>
          </a:p>
          <a:p>
            <a:r>
              <a:rPr lang="en-US" altLang="ko-KR">
                <a:latin typeface="Tahoma" panose="020B0604030504040204" pitchFamily="34" charset="0"/>
              </a:rPr>
              <a:t>(</a:t>
            </a:r>
            <a:r>
              <a:rPr lang="ko-KR" altLang="en-US">
                <a:latin typeface="Tahoma" panose="020B0604030504040204" pitchFamily="34" charset="0"/>
              </a:rPr>
              <a:t>발췌</a:t>
            </a:r>
            <a:r>
              <a:rPr lang="en-US" altLang="ko-KR">
                <a:latin typeface="Tahoma" panose="020B0604030504040204" pitchFamily="34" charset="0"/>
              </a:rPr>
              <a:t>)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BAE8D18-495D-4A01-A979-3F2C1CE9C0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532202"/>
            <a:ext cx="4976403" cy="5168900"/>
          </a:xfrm>
          <a:prstGeom prst="rect">
            <a:avLst/>
          </a:prstGeom>
        </p:spPr>
      </p:pic>
      <p:sp>
        <p:nvSpPr>
          <p:cNvPr id="11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B9EB1B-139E-4A52-97FD-7341AD4DB827}" type="slidenum">
              <a:rPr lang="ko-KR" altLang="en-US"/>
              <a:pPr/>
              <a:t>42</a:t>
            </a:fld>
            <a:endParaRPr lang="en-US" altLang="ko-KR"/>
          </a:p>
        </p:txBody>
      </p:sp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fact.c</a:t>
            </a:r>
          </a:p>
        </p:txBody>
      </p:sp>
      <p:sp>
        <p:nvSpPr>
          <p:cNvPr id="407557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ko-KR" altLang="en-US" sz="2000"/>
              <a:t>계승</a:t>
            </a:r>
            <a:r>
              <a:rPr lang="en-US" altLang="ko-KR" sz="2000"/>
              <a:t>(factorial) </a:t>
            </a:r>
            <a:r>
              <a:rPr lang="ko-KR" altLang="en-US" sz="2000"/>
              <a:t>정의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 sz="1800"/>
              <a:t>n ! = n × (n – 1) × … × 1</a:t>
            </a:r>
          </a:p>
          <a:p>
            <a:r>
              <a:rPr lang="ko-KR" altLang="en-US" sz="2000"/>
              <a:t>재귀적인 계승 정의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 sz="1800"/>
              <a:t>0 ! = 1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 sz="1800"/>
              <a:t>n ! = n × (n – 1) !</a:t>
            </a:r>
          </a:p>
        </p:txBody>
      </p:sp>
      <p:sp>
        <p:nvSpPr>
          <p:cNvPr id="407558" name="Rectangle 6"/>
          <p:cNvSpPr>
            <a:spLocks noChangeArrowheads="1"/>
          </p:cNvSpPr>
          <p:nvPr/>
        </p:nvSpPr>
        <p:spPr bwMode="auto">
          <a:xfrm>
            <a:off x="4932363" y="3860800"/>
            <a:ext cx="4032250" cy="1223963"/>
          </a:xfrm>
          <a:prstGeom prst="rect">
            <a:avLst/>
          </a:prstGeom>
          <a:solidFill>
            <a:srgbClr val="FFF5C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ko-KR" altLang="en-US" b="1" dirty="0"/>
              <a:t>실행 결과</a:t>
            </a:r>
            <a:r>
              <a:rPr lang="en-US" altLang="ko-KR" b="1" dirty="0"/>
              <a:t>:</a:t>
            </a:r>
          </a:p>
          <a:p>
            <a:r>
              <a:rPr lang="ko-KR" altLang="en-US" dirty="0"/>
              <a:t>자연수를 하나 입력하세요</a:t>
            </a:r>
            <a:r>
              <a:rPr lang="en-US" altLang="ko-KR" dirty="0"/>
              <a:t>: </a:t>
            </a:r>
            <a:r>
              <a:rPr lang="en-US" altLang="ko-KR" dirty="0">
                <a:solidFill>
                  <a:srgbClr val="0000FF"/>
                </a:solidFill>
              </a:rPr>
              <a:t>10</a:t>
            </a:r>
          </a:p>
          <a:p>
            <a:r>
              <a:rPr lang="en-US" altLang="ko-KR" dirty="0"/>
              <a:t>fact(10) = 3628800 </a:t>
            </a:r>
            <a:r>
              <a:rPr lang="ko-KR" altLang="en-US" dirty="0"/>
              <a:t>입니다</a:t>
            </a:r>
            <a:r>
              <a:rPr lang="en-US" altLang="ko-KR" dirty="0"/>
              <a:t>.</a:t>
            </a:r>
          </a:p>
        </p:txBody>
      </p:sp>
      <p:sp>
        <p:nvSpPr>
          <p:cNvPr id="407559" name="Freeform 7"/>
          <p:cNvSpPr>
            <a:spLocks/>
          </p:cNvSpPr>
          <p:nvPr/>
        </p:nvSpPr>
        <p:spPr bwMode="auto">
          <a:xfrm>
            <a:off x="1801421" y="1723524"/>
            <a:ext cx="2220912" cy="2387848"/>
          </a:xfrm>
          <a:custGeom>
            <a:avLst/>
            <a:gdLst>
              <a:gd name="T0" fmla="*/ 771 w 1399"/>
              <a:gd name="T1" fmla="*/ 960 h 1232"/>
              <a:gd name="T2" fmla="*/ 1043 w 1399"/>
              <a:gd name="T3" fmla="*/ 1232 h 1232"/>
              <a:gd name="T4" fmla="*/ 1315 w 1399"/>
              <a:gd name="T5" fmla="*/ 960 h 1232"/>
              <a:gd name="T6" fmla="*/ 1361 w 1399"/>
              <a:gd name="T7" fmla="*/ 370 h 1232"/>
              <a:gd name="T8" fmla="*/ 1089 w 1399"/>
              <a:gd name="T9" fmla="*/ 53 h 1232"/>
              <a:gd name="T10" fmla="*/ 272 w 1399"/>
              <a:gd name="T11" fmla="*/ 53 h 1232"/>
              <a:gd name="T12" fmla="*/ 0 w 1399"/>
              <a:gd name="T13" fmla="*/ 189 h 1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99" h="1232">
                <a:moveTo>
                  <a:pt x="771" y="960"/>
                </a:moveTo>
                <a:cubicBezTo>
                  <a:pt x="861" y="1096"/>
                  <a:pt x="952" y="1232"/>
                  <a:pt x="1043" y="1232"/>
                </a:cubicBezTo>
                <a:cubicBezTo>
                  <a:pt x="1134" y="1232"/>
                  <a:pt x="1262" y="1104"/>
                  <a:pt x="1315" y="960"/>
                </a:cubicBezTo>
                <a:cubicBezTo>
                  <a:pt x="1368" y="816"/>
                  <a:pt x="1399" y="521"/>
                  <a:pt x="1361" y="370"/>
                </a:cubicBezTo>
                <a:cubicBezTo>
                  <a:pt x="1323" y="219"/>
                  <a:pt x="1271" y="106"/>
                  <a:pt x="1089" y="53"/>
                </a:cubicBezTo>
                <a:cubicBezTo>
                  <a:pt x="907" y="0"/>
                  <a:pt x="453" y="30"/>
                  <a:pt x="272" y="53"/>
                </a:cubicBezTo>
                <a:cubicBezTo>
                  <a:pt x="91" y="76"/>
                  <a:pt x="45" y="132"/>
                  <a:pt x="0" y="18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5C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7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755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CDBE33-E7F5-4AA1-BD61-9E54C4E71473}" type="slidenum">
              <a:rPr lang="ko-KR" altLang="en-US"/>
              <a:pPr/>
              <a:t>43</a:t>
            </a:fld>
            <a:endParaRPr lang="en-US" altLang="ko-KR"/>
          </a:p>
        </p:txBody>
      </p:sp>
      <p:sp>
        <p:nvSpPr>
          <p:cNvPr id="467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재귀함수의 제어흐름</a:t>
            </a: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4043363" cy="4824413"/>
          </a:xfrm>
        </p:spPr>
        <p:txBody>
          <a:bodyPr/>
          <a:lstStyle/>
          <a:p>
            <a:r>
              <a:rPr lang="ko-KR" altLang="en-US" dirty="0" err="1"/>
              <a:t>재귀함수의</a:t>
            </a:r>
            <a:r>
              <a:rPr lang="ko-KR" altLang="en-US" dirty="0"/>
              <a:t> 호출과 반환</a:t>
            </a:r>
          </a:p>
          <a:p>
            <a:pPr lvl="1"/>
            <a:r>
              <a:rPr lang="ko-KR" altLang="en-US" dirty="0" err="1"/>
              <a:t>재귀함수의</a:t>
            </a:r>
            <a:r>
              <a:rPr lang="ko-KR" altLang="en-US" dirty="0"/>
              <a:t> 경우에도 호출 수와 반환 수는 같다</a:t>
            </a:r>
            <a:r>
              <a:rPr lang="en-US" altLang="ko-KR" dirty="0"/>
              <a:t>.</a:t>
            </a:r>
          </a:p>
          <a:p>
            <a:pPr lvl="1"/>
            <a:r>
              <a:rPr lang="ko-KR" altLang="en-US" dirty="0"/>
              <a:t>따라서 </a:t>
            </a:r>
            <a:r>
              <a:rPr lang="ko-KR" altLang="en-US" dirty="0" err="1"/>
              <a:t>재귀함수는</a:t>
            </a:r>
            <a:r>
              <a:rPr lang="ko-KR" altLang="en-US" dirty="0"/>
              <a:t> 여러 번 호출되었다가 다시 여러 번 반환된다</a:t>
            </a:r>
            <a:r>
              <a:rPr lang="en-US" altLang="ko-KR" dirty="0"/>
              <a:t>.</a:t>
            </a:r>
          </a:p>
          <a:p>
            <a:r>
              <a:rPr lang="ko-KR" altLang="en-US" dirty="0" err="1"/>
              <a:t>재귀함수의</a:t>
            </a:r>
            <a:r>
              <a:rPr lang="ko-KR" altLang="en-US" dirty="0"/>
              <a:t> 장단점</a:t>
            </a:r>
          </a:p>
          <a:p>
            <a:pPr lvl="1"/>
            <a:r>
              <a:rPr lang="ko-KR" altLang="en-US" dirty="0"/>
              <a:t>장점</a:t>
            </a:r>
            <a:r>
              <a:rPr lang="en-US" altLang="ko-KR" dirty="0"/>
              <a:t>: </a:t>
            </a:r>
            <a:r>
              <a:rPr lang="ko-KR" altLang="en-US" dirty="0"/>
              <a:t>프로그램 구조가 깔끔하다</a:t>
            </a:r>
            <a:r>
              <a:rPr lang="en-US" altLang="ko-KR" dirty="0"/>
              <a:t>.</a:t>
            </a:r>
          </a:p>
          <a:p>
            <a:pPr lvl="1"/>
            <a:r>
              <a:rPr lang="ko-KR" altLang="en-US" dirty="0"/>
              <a:t>단점</a:t>
            </a:r>
            <a:r>
              <a:rPr lang="en-US" altLang="ko-KR" dirty="0"/>
              <a:t>: </a:t>
            </a:r>
            <a:r>
              <a:rPr lang="ko-KR" altLang="en-US" dirty="0" err="1"/>
              <a:t>재귀함수의</a:t>
            </a:r>
            <a:r>
              <a:rPr lang="ko-KR" altLang="en-US" dirty="0"/>
              <a:t> 호출과 반환에 따른 부담으로 인해 수행 속도가 느려질 수 있다</a:t>
            </a:r>
            <a:r>
              <a:rPr lang="en-US" altLang="ko-KR" dirty="0"/>
              <a:t>.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945" y="1412875"/>
            <a:ext cx="4409381" cy="399668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/>
              <a:t>Key Point</a:t>
            </a:r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2B9D19-BF8A-4C5E-835A-5900ABCEE1B7}" type="slidenum">
              <a:rPr lang="ko-KR" altLang="en-US"/>
              <a:pPr/>
              <a:t>45</a:t>
            </a:fld>
            <a:endParaRPr lang="en-US" altLang="ko-KR"/>
          </a:p>
        </p:txBody>
      </p:sp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Key Point 1</a:t>
            </a:r>
          </a:p>
        </p:txBody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ko-KR" altLang="en-US" sz="2000" dirty="0"/>
              <a:t>프로그래밍에서는 작은 프로그램을 함수라고 한다</a:t>
            </a:r>
            <a:r>
              <a:rPr lang="en-US" altLang="ko-KR" sz="2000" dirty="0"/>
              <a:t>. </a:t>
            </a:r>
            <a:r>
              <a:rPr lang="ko-KR" altLang="en-US" sz="2000" dirty="0"/>
              <a:t>함수는 주로 값을 반환하기 위해 사용하지만 이 외에도 다른 부수효과를 일으킬 수 있다</a:t>
            </a:r>
            <a:r>
              <a:rPr lang="en-US" altLang="ko-KR" sz="2000" dirty="0"/>
              <a:t>. </a:t>
            </a:r>
          </a:p>
          <a:p>
            <a:pPr>
              <a:lnSpc>
                <a:spcPct val="90000"/>
              </a:lnSpc>
            </a:pPr>
            <a:r>
              <a:rPr lang="ko-KR" altLang="en-US" sz="2000" dirty="0"/>
              <a:t>함수 헤더는 함수를 호출하기 위한 방법</a:t>
            </a:r>
            <a:r>
              <a:rPr lang="en-US" altLang="ko-KR" sz="2000" dirty="0"/>
              <a:t>(</a:t>
            </a:r>
            <a:r>
              <a:rPr lang="ko-KR" altLang="en-US" sz="2000" dirty="0"/>
              <a:t>호출 인터페이스</a:t>
            </a:r>
            <a:r>
              <a:rPr lang="en-US" altLang="ko-KR" sz="2000" dirty="0"/>
              <a:t>)</a:t>
            </a:r>
            <a:r>
              <a:rPr lang="ko-KR" altLang="en-US" sz="2000" dirty="0"/>
              <a:t>을 나타내고 함수 본체는 실제로 함수가 수행되는 방법</a:t>
            </a:r>
            <a:r>
              <a:rPr lang="en-US" altLang="ko-KR" sz="2000" dirty="0"/>
              <a:t>(</a:t>
            </a:r>
            <a:r>
              <a:rPr lang="ko-KR" altLang="en-US" sz="2000" dirty="0"/>
              <a:t>구현</a:t>
            </a:r>
            <a:r>
              <a:rPr lang="en-US" altLang="ko-KR" sz="2000" dirty="0"/>
              <a:t>)</a:t>
            </a:r>
            <a:r>
              <a:rPr lang="ko-KR" altLang="en-US" sz="2000" dirty="0"/>
              <a:t>을 나타낸다</a:t>
            </a:r>
            <a:r>
              <a:rPr lang="en-US" altLang="ko-KR" sz="2000" dirty="0"/>
              <a:t>. </a:t>
            </a:r>
            <a:r>
              <a:rPr lang="ko-KR" altLang="en-US" sz="2000" dirty="0"/>
              <a:t>함수 헤더에서 인수 </a:t>
            </a:r>
            <a:r>
              <a:rPr lang="ko-KR" altLang="en-US" sz="2000" dirty="0" err="1"/>
              <a:t>자료형과</a:t>
            </a:r>
            <a:r>
              <a:rPr lang="ko-KR" altLang="en-US" sz="2000" dirty="0"/>
              <a:t> 반환형 등의 정보를 알 수 있다</a:t>
            </a:r>
            <a:r>
              <a:rPr lang="en-US" altLang="ko-KR" sz="2000" dirty="0"/>
              <a:t>.</a:t>
            </a:r>
          </a:p>
          <a:p>
            <a:pPr>
              <a:lnSpc>
                <a:spcPct val="90000"/>
              </a:lnSpc>
            </a:pPr>
            <a:r>
              <a:rPr lang="en-US" altLang="ko-KR" sz="2000" dirty="0">
                <a:solidFill>
                  <a:srgbClr val="0000FF"/>
                </a:solidFill>
                <a:latin typeface="Lucida Console" panose="020B0609040504020204" pitchFamily="49" charset="0"/>
              </a:rPr>
              <a:t>return</a:t>
            </a:r>
            <a:r>
              <a:rPr lang="en-US" altLang="ko-KR" sz="2000" dirty="0"/>
              <a:t> </a:t>
            </a:r>
            <a:r>
              <a:rPr lang="ko-KR" altLang="en-US" sz="2000" dirty="0"/>
              <a:t>명령어는 함수 결과 값을 반환하기 위해 사용된다</a:t>
            </a:r>
            <a:r>
              <a:rPr lang="en-US" altLang="ko-KR" sz="2000" dirty="0"/>
              <a:t>. </a:t>
            </a:r>
            <a:r>
              <a:rPr lang="ko-KR" altLang="en-US" sz="2000" dirty="0"/>
              <a:t>반환 값을 계산하기 위한 수식을 괄호로 묶을 필요는 없지만 괄호로 묶으면 프로그램을 더 이해하기 쉽다</a:t>
            </a:r>
            <a:r>
              <a:rPr lang="en-US" altLang="ko-KR" sz="2000" dirty="0"/>
              <a:t>.</a:t>
            </a:r>
          </a:p>
          <a:p>
            <a:pPr>
              <a:lnSpc>
                <a:spcPct val="90000"/>
              </a:lnSpc>
            </a:pPr>
            <a:r>
              <a:rPr lang="ko-KR" altLang="en-US" sz="2000" dirty="0"/>
              <a:t>함수 프로토타입이란 함수 호출 방법만을 기술한 것을 뜻한다</a:t>
            </a:r>
            <a:r>
              <a:rPr lang="en-US" altLang="ko-KR" sz="2000" dirty="0"/>
              <a:t>. </a:t>
            </a:r>
            <a:r>
              <a:rPr lang="ko-KR" altLang="en-US" sz="2000" dirty="0"/>
              <a:t>결국 함수 헤더 부분의 정보만 따로 떼어 내어 부를 때 </a:t>
            </a:r>
            <a:r>
              <a:rPr lang="ko-KR" altLang="en-US" sz="2000" dirty="0" err="1"/>
              <a:t>프로토타입이라고</a:t>
            </a:r>
            <a:r>
              <a:rPr lang="ko-KR" altLang="en-US" sz="2000" dirty="0"/>
              <a:t> 한다</a:t>
            </a:r>
            <a:r>
              <a:rPr lang="en-US" altLang="ko-KR" sz="2000" dirty="0"/>
              <a:t>.</a:t>
            </a:r>
          </a:p>
          <a:p>
            <a:pPr>
              <a:lnSpc>
                <a:spcPct val="90000"/>
              </a:lnSpc>
            </a:pPr>
            <a:r>
              <a:rPr lang="ko-KR" altLang="en-US" sz="2000" dirty="0"/>
              <a:t>함수 선언이란 것은 함수의 프로토타입을 명시하는 것을 뜻한다</a:t>
            </a:r>
            <a:r>
              <a:rPr lang="en-US" altLang="ko-KR" sz="2000" dirty="0"/>
              <a:t>. </a:t>
            </a:r>
            <a:r>
              <a:rPr lang="ko-KR" altLang="en-US" sz="2000" dirty="0"/>
              <a:t>함수에 대해서도 ‘</a:t>
            </a:r>
            <a:r>
              <a:rPr lang="ko-KR" altLang="en-US" sz="2000" dirty="0" err="1"/>
              <a:t>사용전</a:t>
            </a:r>
            <a:r>
              <a:rPr lang="ko-KR" altLang="en-US" sz="2000" dirty="0"/>
              <a:t> 선언</a:t>
            </a:r>
            <a:r>
              <a:rPr lang="en-US" altLang="ko-KR" sz="2000" dirty="0"/>
              <a:t>(declaration before use)’ </a:t>
            </a:r>
            <a:r>
              <a:rPr lang="ko-KR" altLang="en-US" sz="2000" dirty="0"/>
              <a:t>규칙이 적용되는데</a:t>
            </a:r>
            <a:r>
              <a:rPr lang="en-US" altLang="ko-KR" sz="2000" dirty="0"/>
              <a:t>, </a:t>
            </a:r>
            <a:r>
              <a:rPr lang="ko-KR" altLang="en-US" sz="2000" dirty="0"/>
              <a:t>구체적으로 말해서 함수 </a:t>
            </a:r>
            <a:r>
              <a:rPr lang="en-US" altLang="ko-KR" sz="2000" dirty="0"/>
              <a:t>f</a:t>
            </a:r>
            <a:r>
              <a:rPr lang="ko-KR" altLang="en-US" sz="2000" dirty="0"/>
              <a:t>를 사용하기 위해서는 그 전에 미리 </a:t>
            </a:r>
            <a:r>
              <a:rPr lang="en-US" altLang="ko-KR" sz="2000" dirty="0"/>
              <a:t>f</a:t>
            </a:r>
            <a:r>
              <a:rPr lang="ko-KR" altLang="en-US" sz="2000" dirty="0"/>
              <a:t>의 정의나 </a:t>
            </a:r>
            <a:r>
              <a:rPr lang="en-US" altLang="ko-KR" sz="2000" dirty="0"/>
              <a:t>f</a:t>
            </a:r>
            <a:r>
              <a:rPr lang="ko-KR" altLang="en-US" sz="2000" dirty="0"/>
              <a:t>의 선언이 나타나야 한다</a:t>
            </a:r>
            <a:r>
              <a:rPr lang="en-US" altLang="ko-KR" sz="2000" dirty="0"/>
              <a:t>. 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3D5939-5E20-496E-BFF5-A4178D3095EC}" type="slidenum">
              <a:rPr lang="ko-KR" altLang="en-US"/>
              <a:pPr/>
              <a:t>46</a:t>
            </a:fld>
            <a:endParaRPr lang="en-US" altLang="ko-KR"/>
          </a:p>
        </p:txBody>
      </p:sp>
      <p:sp>
        <p:nvSpPr>
          <p:cNvPr id="446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Key Point 2</a:t>
            </a:r>
          </a:p>
        </p:txBody>
      </p:sp>
      <p:sp>
        <p:nvSpPr>
          <p:cNvPr id="446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29600" cy="4824413"/>
          </a:xfrm>
        </p:spPr>
        <p:txBody>
          <a:bodyPr/>
          <a:lstStyle/>
          <a:p>
            <a:r>
              <a:rPr lang="ko-KR" altLang="en-US" sz="2000" dirty="0"/>
              <a:t>값을 반환하지 않고 </a:t>
            </a:r>
            <a:r>
              <a:rPr lang="ko-KR" altLang="en-US" sz="2000" dirty="0" err="1"/>
              <a:t>부수효과만</a:t>
            </a:r>
            <a:r>
              <a:rPr lang="ko-KR" altLang="en-US" sz="2000" dirty="0"/>
              <a:t> 일으키는 함수를 프로시저라고 한다</a:t>
            </a:r>
            <a:r>
              <a:rPr lang="en-US" altLang="ko-KR" sz="2000" dirty="0"/>
              <a:t>. </a:t>
            </a:r>
            <a:r>
              <a:rPr lang="ko-KR" altLang="en-US" sz="2000" dirty="0"/>
              <a:t>이에 대하여 항상 값을 반환하는 함수를 값 반환 함수라고 한다</a:t>
            </a:r>
            <a:r>
              <a:rPr lang="en-US" altLang="ko-KR" sz="2000" dirty="0"/>
              <a:t>. C </a:t>
            </a:r>
            <a:r>
              <a:rPr lang="ko-KR" altLang="en-US" sz="2000" dirty="0"/>
              <a:t>프로그램에서 프로시저는 </a:t>
            </a:r>
            <a:r>
              <a:rPr lang="en-US" altLang="ko-KR" sz="2000" dirty="0">
                <a:solidFill>
                  <a:srgbClr val="0000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sz="2000" dirty="0"/>
              <a:t> </a:t>
            </a:r>
            <a:r>
              <a:rPr lang="ko-KR" altLang="en-US" sz="2000" dirty="0"/>
              <a:t>함수로 나타낸다</a:t>
            </a:r>
            <a:r>
              <a:rPr lang="en-US" altLang="ko-KR" sz="2000" dirty="0"/>
              <a:t>. </a:t>
            </a:r>
          </a:p>
          <a:p>
            <a:r>
              <a:rPr lang="ko-KR" altLang="en-US" sz="2000" dirty="0"/>
              <a:t>함수 이름은 함수가 하는 일을 구체적으로 나타낼 수 있도록 작성해야 한다</a:t>
            </a:r>
            <a:r>
              <a:rPr lang="en-US" altLang="ko-KR" sz="2000" dirty="0"/>
              <a:t>. </a:t>
            </a:r>
            <a:r>
              <a:rPr lang="ko-KR" altLang="en-US" sz="2000" dirty="0"/>
              <a:t>여러 단어로 함수 이름을 구성해야 하는 경우에는 밑줄 </a:t>
            </a:r>
            <a:r>
              <a:rPr lang="en-US" altLang="ko-KR" sz="2000" dirty="0"/>
              <a:t>_</a:t>
            </a:r>
            <a:r>
              <a:rPr lang="ko-KR" altLang="en-US" sz="2000" dirty="0"/>
              <a:t>을 이용하거나 대소문자를 이용하여 각 단어를 구별한다</a:t>
            </a:r>
            <a:r>
              <a:rPr lang="en-US" altLang="ko-KR" sz="2000" dirty="0"/>
              <a:t>.</a:t>
            </a:r>
          </a:p>
          <a:p>
            <a:r>
              <a:rPr lang="ko-KR" altLang="en-US" sz="2000" dirty="0"/>
              <a:t>해결해야 할 문제를 하나의 간단한 문장으로 기술하고 문제의 하위 작업을 점진적으로 세분화하여 구현해 나가는 방식을 하향식 프로그래밍이라고 한다</a:t>
            </a:r>
            <a:r>
              <a:rPr lang="en-US" altLang="ko-KR" sz="2000" dirty="0"/>
              <a:t>.</a:t>
            </a:r>
          </a:p>
          <a:p>
            <a:r>
              <a:rPr lang="ko-KR" altLang="en-US" sz="2000" dirty="0"/>
              <a:t>수행할 차례를 넘기는 것을 </a:t>
            </a:r>
            <a:r>
              <a:rPr lang="ko-KR" altLang="en-US" sz="2000" dirty="0" err="1"/>
              <a:t>제어이전이라고</a:t>
            </a:r>
            <a:r>
              <a:rPr lang="ko-KR" altLang="en-US" sz="2000" dirty="0"/>
              <a:t> 한다</a:t>
            </a:r>
            <a:r>
              <a:rPr lang="en-US" altLang="ko-KR" sz="2000" dirty="0"/>
              <a:t>. </a:t>
            </a:r>
            <a:r>
              <a:rPr lang="en-US" altLang="ko-KR" sz="2000" dirty="0">
                <a:solidFill>
                  <a:srgbClr val="0000FF"/>
                </a:solidFill>
                <a:latin typeface="Lucida Console" panose="020B0609040504020204" pitchFamily="49" charset="0"/>
              </a:rPr>
              <a:t>return</a:t>
            </a:r>
            <a:r>
              <a:rPr lang="en-US" altLang="ko-KR" sz="2000" dirty="0"/>
              <a:t> </a:t>
            </a:r>
            <a:r>
              <a:rPr lang="ko-KR" altLang="en-US" sz="2000" dirty="0"/>
              <a:t>문은 값을 반환하는 역할을 할 뿐만 아니라 </a:t>
            </a:r>
            <a:r>
              <a:rPr lang="ko-KR" altLang="en-US" sz="2000" dirty="0" err="1"/>
              <a:t>제어이전도</a:t>
            </a:r>
            <a:r>
              <a:rPr lang="ko-KR" altLang="en-US" sz="2000" dirty="0"/>
              <a:t> 수행한다</a:t>
            </a:r>
            <a:r>
              <a:rPr lang="en-US" altLang="ko-KR" sz="2000" dirty="0"/>
              <a:t>.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A4F432-FDE8-4E18-AF74-D6D4D9265405}" type="slidenum">
              <a:rPr lang="ko-KR" altLang="en-US"/>
              <a:pPr/>
              <a:t>47</a:t>
            </a:fld>
            <a:endParaRPr lang="en-US" altLang="ko-KR"/>
          </a:p>
        </p:txBody>
      </p:sp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Key Point 3</a:t>
            </a:r>
          </a:p>
        </p:txBody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ko-KR" altLang="en-US" sz="2000" dirty="0"/>
              <a:t>함수에 전달되는 값을 인수</a:t>
            </a:r>
            <a:r>
              <a:rPr lang="en-US" altLang="ko-KR" sz="2000" dirty="0"/>
              <a:t>(argument)</a:t>
            </a:r>
            <a:r>
              <a:rPr lang="ko-KR" altLang="en-US" sz="2000" dirty="0"/>
              <a:t>라고 하고 인수를 저장하기 위한 변수를 매개변수</a:t>
            </a:r>
            <a:r>
              <a:rPr lang="en-US" altLang="ko-KR" sz="2000" dirty="0"/>
              <a:t>(parameter)</a:t>
            </a:r>
            <a:r>
              <a:rPr lang="ko-KR" altLang="en-US" sz="2000" dirty="0"/>
              <a:t>라고 한다</a:t>
            </a:r>
            <a:r>
              <a:rPr lang="en-US" altLang="ko-KR" sz="2000" dirty="0"/>
              <a:t>. </a:t>
            </a:r>
            <a:r>
              <a:rPr lang="ko-KR" altLang="en-US" sz="2000" dirty="0"/>
              <a:t>어떤 경우에는 인수와 매개변수 용어를 뒤섞어 사용하기도 하는데</a:t>
            </a:r>
            <a:r>
              <a:rPr lang="en-US" altLang="ko-KR" sz="2000" dirty="0"/>
              <a:t>, </a:t>
            </a:r>
            <a:r>
              <a:rPr lang="ko-KR" altLang="en-US" sz="2000" dirty="0"/>
              <a:t>이 경우에는 인수를 </a:t>
            </a:r>
            <a:r>
              <a:rPr lang="ko-KR" altLang="en-US" sz="2000" dirty="0" err="1"/>
              <a:t>실인수</a:t>
            </a:r>
            <a:r>
              <a:rPr lang="ko-KR" altLang="en-US" sz="2000" dirty="0"/>
              <a:t> 또는 실매개변수라고 하고 매개변수를 </a:t>
            </a:r>
            <a:r>
              <a:rPr lang="ko-KR" altLang="en-US" sz="2000" dirty="0" err="1"/>
              <a:t>형식인수</a:t>
            </a:r>
            <a:r>
              <a:rPr lang="ko-KR" altLang="en-US" sz="2000" dirty="0"/>
              <a:t> 또는 형식매개변수라고 부르기도 한다</a:t>
            </a:r>
            <a:r>
              <a:rPr lang="en-US" altLang="ko-KR" sz="2000" dirty="0"/>
              <a:t>.</a:t>
            </a:r>
          </a:p>
          <a:p>
            <a:pPr>
              <a:lnSpc>
                <a:spcPct val="90000"/>
              </a:lnSpc>
            </a:pPr>
            <a:r>
              <a:rPr lang="ko-KR" altLang="en-US" sz="2000" dirty="0"/>
              <a:t>함수 호출 메커니즘은 </a:t>
            </a:r>
            <a:r>
              <a:rPr lang="ko-KR" altLang="en-US" sz="2000" dirty="0" err="1"/>
              <a:t>호출자와</a:t>
            </a:r>
            <a:r>
              <a:rPr lang="ko-KR" altLang="en-US" sz="2000" dirty="0"/>
              <a:t> 피호출자 사이의 </a:t>
            </a:r>
            <a:r>
              <a:rPr lang="ko-KR" altLang="en-US" sz="2000" dirty="0" err="1"/>
              <a:t>제어이전과</a:t>
            </a:r>
            <a:r>
              <a:rPr lang="ko-KR" altLang="en-US" sz="2000" dirty="0"/>
              <a:t> 인수 전달을 관리한다</a:t>
            </a:r>
            <a:r>
              <a:rPr lang="en-US" altLang="ko-KR" sz="2000" dirty="0"/>
              <a:t>. </a:t>
            </a:r>
            <a:r>
              <a:rPr lang="ko-KR" altLang="en-US" sz="2000" dirty="0"/>
              <a:t>함수가 호출되고 반환될 때 제어가 이전된다</a:t>
            </a:r>
            <a:r>
              <a:rPr lang="en-US" altLang="ko-KR" sz="2000" dirty="0"/>
              <a:t>. </a:t>
            </a:r>
            <a:r>
              <a:rPr lang="ko-KR" altLang="en-US" sz="2000" dirty="0"/>
              <a:t>제어가 이전됨에 따라서 피호출자의 데이터 영역이 생성되고 소멸된다</a:t>
            </a:r>
            <a:r>
              <a:rPr lang="en-US" altLang="ko-KR" sz="2000" dirty="0"/>
              <a:t>. </a:t>
            </a:r>
          </a:p>
          <a:p>
            <a:pPr>
              <a:lnSpc>
                <a:spcPct val="90000"/>
              </a:lnSpc>
            </a:pPr>
            <a:r>
              <a:rPr lang="ko-KR" altLang="en-US" sz="2000" dirty="0"/>
              <a:t>정적 변수는 프로그램 수행 시작 시 생성되었다가 프로그램 종료 시 소멸되는 변수를 말한다</a:t>
            </a:r>
            <a:r>
              <a:rPr lang="en-US" altLang="ko-KR" sz="2000" dirty="0"/>
              <a:t>. </a:t>
            </a:r>
            <a:r>
              <a:rPr lang="ko-KR" altLang="en-US" sz="2000" dirty="0" err="1"/>
              <a:t>전역변수와</a:t>
            </a:r>
            <a:r>
              <a:rPr lang="ko-KR" altLang="en-US" sz="2000" dirty="0"/>
              <a:t> 파일 범위 변수는 정적 변수이다</a:t>
            </a:r>
            <a:r>
              <a:rPr lang="en-US" altLang="ko-KR" sz="2000" dirty="0"/>
              <a:t>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80B675-7C43-4491-9955-5C6A80060CD5}" type="slidenum">
              <a:rPr lang="ko-KR" altLang="en-US"/>
              <a:pPr/>
              <a:t>48</a:t>
            </a:fld>
            <a:endParaRPr lang="en-US" altLang="ko-KR"/>
          </a:p>
        </p:txBody>
      </p:sp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Key Point 4</a:t>
            </a:r>
          </a:p>
        </p:txBody>
      </p:sp>
      <p:sp>
        <p:nvSpPr>
          <p:cNvPr id="450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sz="2000" dirty="0" err="1"/>
              <a:t>비지역</a:t>
            </a:r>
            <a:r>
              <a:rPr lang="ko-KR" altLang="en-US" sz="2000" dirty="0"/>
              <a:t> 변수를 이용하여 함수들 사이에 데이터를 전달할 수 있다</a:t>
            </a:r>
            <a:r>
              <a:rPr lang="en-US" altLang="ko-KR" sz="2000" dirty="0"/>
              <a:t>. </a:t>
            </a:r>
            <a:r>
              <a:rPr lang="ko-KR" altLang="en-US" sz="2000" dirty="0"/>
              <a:t>그러나 </a:t>
            </a:r>
            <a:r>
              <a:rPr lang="ko-KR" altLang="en-US" sz="2000" dirty="0" err="1"/>
              <a:t>외부변수를</a:t>
            </a:r>
            <a:r>
              <a:rPr lang="ko-KR" altLang="en-US" sz="2000" dirty="0"/>
              <a:t> 이용하면 함수들 사이의 자료 흐름이 명확하게 드러나지 않고</a:t>
            </a:r>
            <a:r>
              <a:rPr lang="en-US" altLang="ko-KR" sz="2000" dirty="0"/>
              <a:t>, </a:t>
            </a:r>
            <a:r>
              <a:rPr lang="ko-KR" altLang="en-US" sz="2000" dirty="0"/>
              <a:t>함수들 사이에 불필요한 의존성이 발생하므로 이런 방식은 자제하는 것이 좋다</a:t>
            </a:r>
            <a:r>
              <a:rPr lang="en-US" altLang="ko-KR" sz="2000" dirty="0"/>
              <a:t>. </a:t>
            </a:r>
          </a:p>
          <a:p>
            <a:r>
              <a:rPr lang="ko-KR" altLang="en-US" sz="2000" dirty="0"/>
              <a:t>지역변수를 선언할 때 </a:t>
            </a:r>
            <a:r>
              <a:rPr lang="en-US" altLang="ko-KR" sz="2000" dirty="0">
                <a:solidFill>
                  <a:srgbClr val="0000FF"/>
                </a:solidFill>
                <a:latin typeface="Lucida Console" panose="020B0609040504020204" pitchFamily="49" charset="0"/>
              </a:rPr>
              <a:t>static</a:t>
            </a:r>
            <a:r>
              <a:rPr lang="en-US" altLang="ko-KR" sz="2000" dirty="0"/>
              <a:t> </a:t>
            </a:r>
            <a:r>
              <a:rPr lang="ko-KR" altLang="en-US" sz="2000" dirty="0"/>
              <a:t>키워드를 붙이면 정적 변수가 된다</a:t>
            </a:r>
            <a:r>
              <a:rPr lang="en-US" altLang="ko-KR" sz="2000" dirty="0"/>
              <a:t>. </a:t>
            </a:r>
            <a:r>
              <a:rPr lang="ko-KR" altLang="en-US" sz="2000" dirty="0"/>
              <a:t>정적 변수에 대한 초기화는 한 번만 수행된다</a:t>
            </a:r>
            <a:r>
              <a:rPr lang="en-US" altLang="ko-KR" sz="2000" dirty="0"/>
              <a:t>. </a:t>
            </a:r>
          </a:p>
          <a:p>
            <a:r>
              <a:rPr lang="ko-KR" altLang="en-US" sz="2000" dirty="0" err="1"/>
              <a:t>재귀함수란</a:t>
            </a:r>
            <a:r>
              <a:rPr lang="ko-KR" altLang="en-US" sz="2000" dirty="0"/>
              <a:t> 함수 본체를 수행하는 도중에 자신을 다시 호출하는 함수를 말한다</a:t>
            </a:r>
            <a:r>
              <a:rPr lang="en-US" altLang="ko-KR" sz="2000" dirty="0"/>
              <a:t>.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22AB2D-9E0B-48BE-B464-FB91D6D7FBC1}" type="slidenum">
              <a:rPr lang="ko-KR" altLang="en-US"/>
              <a:pPr/>
              <a:t>49</a:t>
            </a:fld>
            <a:endParaRPr lang="en-US" altLang="ko-KR"/>
          </a:p>
        </p:txBody>
      </p:sp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요약</a:t>
            </a:r>
            <a:r>
              <a:rPr lang="en-US" altLang="ko-KR"/>
              <a:t>(1/4)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함수</a:t>
            </a:r>
          </a:p>
          <a:p>
            <a:pPr lvl="1"/>
            <a:r>
              <a:rPr lang="ko-KR" altLang="en-US" dirty="0"/>
              <a:t>함수는 원래 대응관계를 의미한다</a:t>
            </a:r>
          </a:p>
          <a:p>
            <a:pPr lvl="1"/>
            <a:r>
              <a:rPr lang="ko-KR" altLang="en-US" dirty="0"/>
              <a:t>프로그래밍에서 함수는 </a:t>
            </a:r>
            <a:r>
              <a:rPr lang="en-US" altLang="ko-KR" dirty="0"/>
              <a:t>'</a:t>
            </a:r>
            <a:r>
              <a:rPr lang="ko-KR" altLang="en-US" dirty="0"/>
              <a:t>인수</a:t>
            </a:r>
            <a:r>
              <a:rPr lang="en-US" altLang="ko-KR" dirty="0"/>
              <a:t>'</a:t>
            </a:r>
            <a:r>
              <a:rPr lang="ko-KR" altLang="en-US" dirty="0"/>
              <a:t>에 </a:t>
            </a:r>
            <a:r>
              <a:rPr lang="en-US" altLang="ko-KR" dirty="0"/>
              <a:t>'</a:t>
            </a:r>
            <a:r>
              <a:rPr lang="ko-KR" altLang="en-US" dirty="0"/>
              <a:t>반환 값</a:t>
            </a:r>
            <a:r>
              <a:rPr lang="en-US" altLang="ko-KR" dirty="0"/>
              <a:t>'</a:t>
            </a:r>
            <a:r>
              <a:rPr lang="ko-KR" altLang="en-US" dirty="0"/>
              <a:t>을 대응시키는</a:t>
            </a:r>
            <a:r>
              <a:rPr lang="en-US" altLang="ko-KR" dirty="0"/>
              <a:t>, </a:t>
            </a:r>
            <a:r>
              <a:rPr lang="ko-KR" altLang="en-US" dirty="0"/>
              <a:t>독립된 프로그램을 의미한다</a:t>
            </a:r>
          </a:p>
          <a:p>
            <a:pPr lvl="1"/>
            <a:r>
              <a:rPr lang="ko-KR" altLang="en-US" dirty="0"/>
              <a:t>프로그래밍에서 함수는 </a:t>
            </a:r>
            <a:r>
              <a:rPr lang="en-US" altLang="ko-KR" dirty="0"/>
              <a:t>'</a:t>
            </a:r>
            <a:r>
              <a:rPr lang="ko-KR" altLang="en-US" dirty="0" err="1"/>
              <a:t>부수효과</a:t>
            </a:r>
            <a:r>
              <a:rPr lang="en-US" altLang="ko-KR" dirty="0"/>
              <a:t>(side effect)'</a:t>
            </a:r>
            <a:r>
              <a:rPr lang="ko-KR" altLang="en-US" dirty="0"/>
              <a:t>를 발생시킬 수 있으며 반환 값을 돌려주지 않을 수도 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함수 </a:t>
            </a:r>
            <a:r>
              <a:rPr lang="ko-KR" altLang="en-US" dirty="0" err="1"/>
              <a:t>프로토타입</a:t>
            </a:r>
            <a:endParaRPr lang="ko-KR" altLang="en-US" dirty="0"/>
          </a:p>
          <a:p>
            <a:pPr lvl="1"/>
            <a:r>
              <a:rPr lang="ko-KR" altLang="en-US" dirty="0"/>
              <a:t>함수 헤더에는 함수 호출에 필요한 정보가 담겨 있다</a:t>
            </a:r>
            <a:r>
              <a:rPr lang="en-US" altLang="ko-KR" dirty="0"/>
              <a:t>.</a:t>
            </a:r>
          </a:p>
          <a:p>
            <a:pPr lvl="1"/>
            <a:r>
              <a:rPr lang="ko-KR" altLang="en-US" dirty="0"/>
              <a:t>함수 헤더 부분만 따로 떼어 선언한 것을 </a:t>
            </a:r>
            <a:r>
              <a:rPr lang="en-US" altLang="ko-KR" dirty="0"/>
              <a:t>'</a:t>
            </a:r>
            <a:r>
              <a:rPr lang="ko-KR" altLang="en-US" dirty="0" err="1"/>
              <a:t>프로토타입</a:t>
            </a:r>
            <a:r>
              <a:rPr lang="en-US" altLang="ko-KR" dirty="0"/>
              <a:t>(prototype)'</a:t>
            </a:r>
            <a:r>
              <a:rPr lang="ko-KR" altLang="en-US" dirty="0"/>
              <a:t>이라고 한다</a:t>
            </a:r>
            <a:r>
              <a:rPr lang="en-US" altLang="ko-KR" dirty="0"/>
              <a:t>.</a:t>
            </a:r>
          </a:p>
          <a:p>
            <a:pPr lvl="1"/>
            <a:r>
              <a:rPr lang="ko-KR" altLang="en-US" dirty="0"/>
              <a:t>함수 프로토타입이 먼저 나타나면 함수를 정의하기 전에 함수 호출 구문을 사용할 수 있다</a:t>
            </a:r>
            <a:r>
              <a:rPr lang="en-US" altLang="ko-KR" dirty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DFFD74-94BC-466F-A1C2-F09C302D28EF}" type="slidenum">
              <a:rPr lang="ko-KR" altLang="en-US"/>
              <a:pPr/>
              <a:t>5</a:t>
            </a:fld>
            <a:endParaRPr lang="en-US" altLang="ko-KR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함수 개요</a:t>
            </a:r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함수란</a:t>
            </a:r>
            <a:r>
              <a:rPr lang="en-US" altLang="ko-KR" dirty="0"/>
              <a:t>?</a:t>
            </a:r>
          </a:p>
          <a:p>
            <a:pPr lvl="1"/>
            <a:r>
              <a:rPr lang="ko-KR" altLang="en-US" dirty="0"/>
              <a:t>함수</a:t>
            </a:r>
            <a:r>
              <a:rPr lang="en-US" altLang="ko-KR" dirty="0"/>
              <a:t>(function; </a:t>
            </a:r>
            <a:r>
              <a:rPr lang="ko-KR" altLang="en-US" dirty="0"/>
              <a:t>函數</a:t>
            </a:r>
            <a:r>
              <a:rPr lang="en-US" altLang="ko-KR" dirty="0"/>
              <a:t>): </a:t>
            </a:r>
            <a:r>
              <a:rPr lang="ko-KR" altLang="en-US" dirty="0"/>
              <a:t>상자 수</a:t>
            </a:r>
            <a:r>
              <a:rPr lang="en-US" altLang="ko-KR" dirty="0"/>
              <a:t>; </a:t>
            </a:r>
            <a:r>
              <a:rPr lang="ko-KR" altLang="en-US" dirty="0"/>
              <a:t>상자에 수를 넣으면 수가 나옴</a:t>
            </a:r>
          </a:p>
          <a:p>
            <a:pPr lvl="1"/>
            <a:r>
              <a:rPr lang="ko-KR" altLang="en-US" dirty="0"/>
              <a:t>자동판매기와 유사함</a:t>
            </a:r>
          </a:p>
          <a:p>
            <a:pPr lvl="1"/>
            <a:r>
              <a:rPr lang="ko-KR" altLang="en-US" dirty="0"/>
              <a:t>수학에서 함수는 대응관계</a:t>
            </a:r>
            <a:r>
              <a:rPr lang="en-US" altLang="ko-KR" dirty="0"/>
              <a:t>(mapping)</a:t>
            </a:r>
            <a:r>
              <a:rPr lang="ko-KR" altLang="en-US" dirty="0"/>
              <a:t>를 의미함</a:t>
            </a:r>
          </a:p>
          <a:p>
            <a:r>
              <a:rPr lang="ko-KR" altLang="en-US" dirty="0"/>
              <a:t>함수 주변 상황</a:t>
            </a:r>
          </a:p>
          <a:p>
            <a:pPr lvl="1"/>
            <a:r>
              <a:rPr lang="ko-KR" altLang="en-US" dirty="0"/>
              <a:t>인수</a:t>
            </a:r>
            <a:r>
              <a:rPr lang="en-US" altLang="ko-KR" dirty="0"/>
              <a:t>: </a:t>
            </a:r>
            <a:r>
              <a:rPr lang="ko-KR" altLang="en-US" dirty="0"/>
              <a:t>함수에 들어가는 값</a:t>
            </a:r>
            <a:br>
              <a:rPr lang="ko-KR" altLang="en-US" dirty="0"/>
            </a:br>
            <a:r>
              <a:rPr lang="ko-KR" altLang="en-US" dirty="0" err="1"/>
              <a:t>정의구역</a:t>
            </a:r>
            <a:r>
              <a:rPr lang="en-US" altLang="ko-KR" dirty="0"/>
              <a:t>(domain)</a:t>
            </a:r>
            <a:r>
              <a:rPr lang="ko-KR" altLang="en-US" dirty="0"/>
              <a:t>의 원소</a:t>
            </a:r>
          </a:p>
          <a:p>
            <a:pPr lvl="1"/>
            <a:r>
              <a:rPr lang="ko-KR" altLang="en-US" dirty="0" err="1"/>
              <a:t>반환값</a:t>
            </a:r>
            <a:r>
              <a:rPr lang="en-US" altLang="ko-KR" dirty="0"/>
              <a:t>: </a:t>
            </a:r>
            <a:r>
              <a:rPr lang="ko-KR" altLang="en-US" dirty="0"/>
              <a:t>함수가 되돌려주는 값</a:t>
            </a:r>
            <a:br>
              <a:rPr lang="ko-KR" altLang="en-US" dirty="0"/>
            </a:br>
            <a:r>
              <a:rPr lang="ko-KR" altLang="en-US" dirty="0" err="1"/>
              <a:t>공변역</a:t>
            </a:r>
            <a:r>
              <a:rPr lang="en-US" altLang="ko-KR" dirty="0"/>
              <a:t>(co-domain)</a:t>
            </a:r>
            <a:r>
              <a:rPr lang="ko-KR" altLang="en-US" dirty="0"/>
              <a:t>의 원소</a:t>
            </a:r>
            <a:endParaRPr lang="en-US" altLang="ko-KR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900" y="3213348"/>
            <a:ext cx="4667250" cy="352425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DD1427-BE51-4BD3-ACA7-F5FBF8608403}" type="slidenum">
              <a:rPr lang="ko-KR" altLang="en-US"/>
              <a:pPr/>
              <a:t>50</a:t>
            </a:fld>
            <a:endParaRPr lang="en-US" altLang="ko-KR"/>
          </a:p>
        </p:txBody>
      </p:sp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요약</a:t>
            </a:r>
            <a:r>
              <a:rPr lang="en-US" altLang="ko-KR"/>
              <a:t>(2/4)</a:t>
            </a:r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ko-KR" altLang="en-US" dirty="0"/>
              <a:t>반환 값에 따른 함수 분류</a:t>
            </a:r>
          </a:p>
          <a:p>
            <a:pPr lvl="1">
              <a:lnSpc>
                <a:spcPct val="90000"/>
              </a:lnSpc>
            </a:pPr>
            <a:r>
              <a:rPr lang="ko-KR" altLang="en-US" dirty="0"/>
              <a:t>값을 반환하는 함수를 </a:t>
            </a:r>
            <a:r>
              <a:rPr lang="en-US" altLang="ko-KR" dirty="0"/>
              <a:t>'</a:t>
            </a:r>
            <a:r>
              <a:rPr lang="ko-KR" altLang="en-US" dirty="0"/>
              <a:t>값 반환 함수</a:t>
            </a:r>
            <a:r>
              <a:rPr lang="en-US" altLang="ko-KR" dirty="0"/>
              <a:t>(value-returning function)'</a:t>
            </a:r>
            <a:r>
              <a:rPr lang="ko-KR" altLang="en-US" dirty="0"/>
              <a:t>라고 하고</a:t>
            </a:r>
          </a:p>
          <a:p>
            <a:pPr lvl="1">
              <a:lnSpc>
                <a:spcPct val="90000"/>
              </a:lnSpc>
            </a:pPr>
            <a:r>
              <a:rPr lang="ko-KR" altLang="en-US" dirty="0"/>
              <a:t>값을 반환하지 않는 함수를 </a:t>
            </a:r>
            <a:r>
              <a:rPr lang="en-US" altLang="ko-KR" dirty="0"/>
              <a:t>'void </a:t>
            </a:r>
            <a:r>
              <a:rPr lang="ko-KR" altLang="en-US" dirty="0"/>
              <a:t>함수</a:t>
            </a:r>
            <a:r>
              <a:rPr lang="en-US" altLang="ko-KR" dirty="0"/>
              <a:t>(void function)'</a:t>
            </a:r>
            <a:r>
              <a:rPr lang="ko-KR" altLang="en-US" dirty="0"/>
              <a:t>이라고 한다</a:t>
            </a:r>
            <a:r>
              <a:rPr lang="en-US" altLang="ko-KR" dirty="0"/>
              <a:t>.</a:t>
            </a:r>
          </a:p>
          <a:p>
            <a:pPr lvl="1">
              <a:lnSpc>
                <a:spcPct val="90000"/>
              </a:lnSpc>
            </a:pPr>
            <a:r>
              <a:rPr lang="en-US" altLang="ko-KR" dirty="0"/>
              <a:t>void </a:t>
            </a:r>
            <a:r>
              <a:rPr lang="ko-KR" altLang="en-US" dirty="0"/>
              <a:t>함수는 부수효과에만 의존하는 함수로서 </a:t>
            </a:r>
            <a:r>
              <a:rPr lang="en-US" altLang="ko-KR" dirty="0"/>
              <a:t>'</a:t>
            </a:r>
            <a:r>
              <a:rPr lang="ko-KR" altLang="en-US" dirty="0"/>
              <a:t>프로시저</a:t>
            </a:r>
            <a:r>
              <a:rPr lang="en-US" altLang="ko-KR" dirty="0"/>
              <a:t>(procedure)'</a:t>
            </a:r>
            <a:r>
              <a:rPr lang="ko-KR" altLang="en-US" dirty="0"/>
              <a:t>라고도 부른다</a:t>
            </a:r>
            <a:r>
              <a:rPr lang="en-US" altLang="ko-KR" dirty="0"/>
              <a:t>.</a:t>
            </a:r>
          </a:p>
          <a:p>
            <a:pPr>
              <a:lnSpc>
                <a:spcPct val="90000"/>
              </a:lnSpc>
            </a:pPr>
            <a:r>
              <a:rPr lang="ko-KR" altLang="en-US" dirty="0"/>
              <a:t>하향식 프로그래밍</a:t>
            </a:r>
          </a:p>
          <a:p>
            <a:pPr lvl="1">
              <a:lnSpc>
                <a:spcPct val="90000"/>
              </a:lnSpc>
            </a:pPr>
            <a:r>
              <a:rPr lang="en-US" altLang="ko-KR" dirty="0"/>
              <a:t>'</a:t>
            </a:r>
            <a:r>
              <a:rPr lang="ko-KR" altLang="en-US" dirty="0" err="1"/>
              <a:t>전체문제</a:t>
            </a:r>
            <a:r>
              <a:rPr lang="en-US" altLang="ko-KR" dirty="0"/>
              <a:t>(top)'</a:t>
            </a:r>
            <a:r>
              <a:rPr lang="ko-KR" altLang="en-US" dirty="0"/>
              <a:t>를 점차 세분화하여 바로 구현할 수 있는 단계까지 기술해 내려가는 프로그래밍 방식을 하향식 프로그래밍</a:t>
            </a:r>
            <a:r>
              <a:rPr lang="en-US" altLang="ko-KR" dirty="0"/>
              <a:t>(top-down programming)</a:t>
            </a:r>
            <a:r>
              <a:rPr lang="ko-KR" altLang="en-US" dirty="0"/>
              <a:t>이라고 한다</a:t>
            </a:r>
            <a:r>
              <a:rPr lang="en-US" altLang="ko-KR" dirty="0"/>
              <a:t>.</a:t>
            </a:r>
            <a:endParaRPr lang="ko-KR" altLang="en-US" dirty="0"/>
          </a:p>
          <a:p>
            <a:pPr lvl="1">
              <a:lnSpc>
                <a:spcPct val="90000"/>
              </a:lnSpc>
            </a:pPr>
            <a:r>
              <a:rPr lang="ko-KR" altLang="en-US" dirty="0"/>
              <a:t>함수는 하향식 프로그래밍에 사용되는 기본적인 추상화 장치다</a:t>
            </a:r>
            <a:r>
              <a:rPr lang="en-US" altLang="ko-KR" dirty="0"/>
              <a:t>.</a:t>
            </a:r>
          </a:p>
          <a:p>
            <a:pPr>
              <a:lnSpc>
                <a:spcPct val="90000"/>
              </a:lnSpc>
            </a:pPr>
            <a:r>
              <a:rPr lang="ko-KR" altLang="en-US" dirty="0"/>
              <a:t>추상화</a:t>
            </a:r>
          </a:p>
          <a:p>
            <a:pPr lvl="1">
              <a:lnSpc>
                <a:spcPct val="90000"/>
              </a:lnSpc>
            </a:pPr>
            <a:r>
              <a:rPr lang="ko-KR" altLang="en-US" dirty="0"/>
              <a:t>중요하지 않은 것을 생략하는 것을 추상화</a:t>
            </a:r>
            <a:r>
              <a:rPr lang="en-US" altLang="ko-KR" dirty="0"/>
              <a:t>(abstraction)</a:t>
            </a:r>
            <a:r>
              <a:rPr lang="ko-KR" altLang="en-US" dirty="0"/>
              <a:t>라고 한다</a:t>
            </a:r>
            <a:r>
              <a:rPr lang="en-US" altLang="ko-KR" dirty="0"/>
              <a:t>.</a:t>
            </a:r>
          </a:p>
          <a:p>
            <a:pPr lvl="1">
              <a:lnSpc>
                <a:spcPct val="90000"/>
              </a:lnSpc>
            </a:pPr>
            <a:r>
              <a:rPr lang="ko-KR" altLang="en-US" dirty="0"/>
              <a:t>추상화는 프로그래밍에서 가장 중요한 요소다</a:t>
            </a:r>
            <a:r>
              <a:rPr lang="en-US" altLang="ko-KR" dirty="0"/>
              <a:t>.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8B53D5-FD45-4E02-9F57-010AB8F02C23}" type="slidenum">
              <a:rPr lang="ko-KR" altLang="en-US"/>
              <a:pPr/>
              <a:t>51</a:t>
            </a:fld>
            <a:endParaRPr lang="en-US" altLang="ko-KR"/>
          </a:p>
        </p:txBody>
      </p:sp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요약</a:t>
            </a:r>
            <a:r>
              <a:rPr lang="en-US" altLang="ko-KR"/>
              <a:t>(3/4)</a:t>
            </a: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ko-KR" altLang="en-US" dirty="0"/>
              <a:t>함수 호출 메커니즘</a:t>
            </a:r>
          </a:p>
          <a:p>
            <a:pPr lvl="1">
              <a:lnSpc>
                <a:spcPct val="90000"/>
              </a:lnSpc>
            </a:pPr>
            <a:r>
              <a:rPr lang="ko-KR" altLang="en-US" dirty="0"/>
              <a:t>함수 호출 및 복귀 시에는 </a:t>
            </a:r>
            <a:r>
              <a:rPr lang="ko-KR" altLang="en-US" dirty="0" err="1"/>
              <a:t>제어흐름이</a:t>
            </a:r>
            <a:r>
              <a:rPr lang="ko-KR" altLang="en-US" dirty="0"/>
              <a:t> 변경되며 </a:t>
            </a:r>
            <a:r>
              <a:rPr lang="ko-KR" altLang="en-US" dirty="0" err="1"/>
              <a:t>자료흐름이</a:t>
            </a:r>
            <a:r>
              <a:rPr lang="ko-KR" altLang="en-US" dirty="0"/>
              <a:t> 진행된다</a:t>
            </a:r>
            <a:r>
              <a:rPr lang="en-US" altLang="ko-KR" dirty="0"/>
              <a:t>.</a:t>
            </a:r>
          </a:p>
          <a:p>
            <a:pPr lvl="1">
              <a:lnSpc>
                <a:spcPct val="90000"/>
              </a:lnSpc>
            </a:pPr>
            <a:r>
              <a:rPr lang="ko-KR" altLang="en-US" dirty="0"/>
              <a:t>함수가 호출되면 함수 고유의 데이터 영역이 생성된다</a:t>
            </a:r>
            <a:r>
              <a:rPr lang="en-US" altLang="ko-KR" dirty="0"/>
              <a:t>.</a:t>
            </a:r>
          </a:p>
          <a:p>
            <a:pPr lvl="1">
              <a:lnSpc>
                <a:spcPct val="90000"/>
              </a:lnSpc>
            </a:pPr>
            <a:r>
              <a:rPr lang="ko-KR" altLang="en-US" dirty="0"/>
              <a:t>인수는 </a:t>
            </a:r>
            <a:r>
              <a:rPr lang="ko-KR" altLang="en-US" dirty="0" err="1"/>
              <a:t>실인수</a:t>
            </a:r>
            <a:r>
              <a:rPr lang="ko-KR" altLang="en-US" dirty="0"/>
              <a:t> 값을 매개변수로 </a:t>
            </a:r>
            <a:r>
              <a:rPr lang="en-US" altLang="ko-KR" dirty="0"/>
              <a:t>'</a:t>
            </a:r>
            <a:r>
              <a:rPr lang="ko-KR" altLang="en-US" dirty="0"/>
              <a:t>복사하여</a:t>
            </a:r>
            <a:r>
              <a:rPr lang="en-US" altLang="ko-KR" dirty="0"/>
              <a:t>' </a:t>
            </a:r>
            <a:r>
              <a:rPr lang="ko-KR" altLang="en-US" dirty="0"/>
              <a:t>전달한다</a:t>
            </a:r>
            <a:r>
              <a:rPr lang="en-US" altLang="ko-KR" dirty="0"/>
              <a:t>.</a:t>
            </a:r>
          </a:p>
          <a:p>
            <a:pPr lvl="1">
              <a:lnSpc>
                <a:spcPct val="90000"/>
              </a:lnSpc>
            </a:pPr>
            <a:r>
              <a:rPr lang="ko-KR" altLang="en-US" dirty="0"/>
              <a:t>반환 값은 호출자의 데이터 영역에 </a:t>
            </a:r>
            <a:r>
              <a:rPr lang="en-US" altLang="ko-KR" dirty="0"/>
              <a:t>'</a:t>
            </a:r>
            <a:r>
              <a:rPr lang="ko-KR" altLang="en-US" dirty="0"/>
              <a:t>복사하여</a:t>
            </a:r>
            <a:r>
              <a:rPr lang="en-US" altLang="ko-KR" dirty="0"/>
              <a:t>' </a:t>
            </a:r>
            <a:r>
              <a:rPr lang="ko-KR" altLang="en-US" dirty="0"/>
              <a:t>전달한다</a:t>
            </a:r>
            <a:r>
              <a:rPr lang="en-US" altLang="ko-KR" dirty="0"/>
              <a:t>.</a:t>
            </a:r>
            <a:endParaRPr lang="ko-KR" altLang="en-US" dirty="0"/>
          </a:p>
          <a:p>
            <a:pPr>
              <a:lnSpc>
                <a:spcPct val="90000"/>
              </a:lnSpc>
            </a:pPr>
            <a:r>
              <a:rPr lang="ko-KR" altLang="en-US" dirty="0"/>
              <a:t>변수의 지속시간과 </a:t>
            </a:r>
            <a:r>
              <a:rPr lang="ko-KR" altLang="en-US" dirty="0" err="1"/>
              <a:t>유효범위</a:t>
            </a:r>
            <a:endParaRPr lang="ko-KR" altLang="en-US" dirty="0"/>
          </a:p>
          <a:p>
            <a:pPr lvl="1">
              <a:lnSpc>
                <a:spcPct val="90000"/>
              </a:lnSpc>
            </a:pPr>
            <a:r>
              <a:rPr lang="ko-KR" altLang="en-US" dirty="0"/>
              <a:t>변수를 볼 수 있는 범위를 </a:t>
            </a:r>
            <a:r>
              <a:rPr lang="en-US" altLang="ko-KR" dirty="0"/>
              <a:t>'</a:t>
            </a:r>
            <a:r>
              <a:rPr lang="ko-KR" altLang="en-US" dirty="0" err="1"/>
              <a:t>유효범위</a:t>
            </a:r>
            <a:r>
              <a:rPr lang="en-US" altLang="ko-KR" dirty="0"/>
              <a:t>(scope)'</a:t>
            </a:r>
            <a:r>
              <a:rPr lang="ko-KR" altLang="en-US" dirty="0"/>
              <a:t>라고 하고</a:t>
            </a:r>
          </a:p>
          <a:p>
            <a:pPr lvl="1">
              <a:lnSpc>
                <a:spcPct val="90000"/>
              </a:lnSpc>
            </a:pPr>
            <a:r>
              <a:rPr lang="ko-KR" altLang="en-US" dirty="0"/>
              <a:t>변수가 지속되는 시간을 </a:t>
            </a:r>
            <a:r>
              <a:rPr lang="en-US" altLang="ko-KR" dirty="0"/>
              <a:t>'</a:t>
            </a:r>
            <a:r>
              <a:rPr lang="ko-KR" altLang="en-US" dirty="0"/>
              <a:t>지속시간</a:t>
            </a:r>
            <a:r>
              <a:rPr lang="en-US" altLang="ko-KR" dirty="0"/>
              <a:t>(lifetime)'</a:t>
            </a:r>
            <a:r>
              <a:rPr lang="ko-KR" altLang="en-US" dirty="0"/>
              <a:t>이라고 한다</a:t>
            </a:r>
            <a:r>
              <a:rPr lang="en-US" altLang="ko-KR" dirty="0"/>
              <a:t>.</a:t>
            </a:r>
          </a:p>
          <a:p>
            <a:pPr>
              <a:lnSpc>
                <a:spcPct val="90000"/>
              </a:lnSpc>
            </a:pPr>
            <a:r>
              <a:rPr lang="ko-KR" altLang="en-US" dirty="0"/>
              <a:t>변수 분류</a:t>
            </a:r>
          </a:p>
          <a:p>
            <a:pPr lvl="1">
              <a:lnSpc>
                <a:spcPct val="90000"/>
              </a:lnSpc>
            </a:pPr>
            <a:r>
              <a:rPr lang="ko-KR" altLang="en-US" dirty="0" err="1"/>
              <a:t>유효범위에</a:t>
            </a:r>
            <a:r>
              <a:rPr lang="ko-KR" altLang="en-US" dirty="0"/>
              <a:t> 따라</a:t>
            </a:r>
            <a:r>
              <a:rPr lang="en-US" altLang="ko-KR" dirty="0"/>
              <a:t>: </a:t>
            </a:r>
            <a:r>
              <a:rPr lang="ko-KR" altLang="en-US" dirty="0"/>
              <a:t>지역변수</a:t>
            </a:r>
            <a:r>
              <a:rPr lang="en-US" altLang="ko-KR" dirty="0"/>
              <a:t>, </a:t>
            </a:r>
            <a:r>
              <a:rPr lang="ko-KR" altLang="en-US" dirty="0" err="1"/>
              <a:t>파일범위</a:t>
            </a:r>
            <a:r>
              <a:rPr lang="ko-KR" altLang="en-US" dirty="0"/>
              <a:t> 변수</a:t>
            </a:r>
            <a:r>
              <a:rPr lang="en-US" altLang="ko-KR" dirty="0"/>
              <a:t>, </a:t>
            </a:r>
            <a:r>
              <a:rPr lang="ko-KR" altLang="en-US" dirty="0" err="1"/>
              <a:t>전역변수</a:t>
            </a:r>
            <a:endParaRPr lang="ko-KR" altLang="en-US" dirty="0"/>
          </a:p>
          <a:p>
            <a:pPr lvl="1">
              <a:lnSpc>
                <a:spcPct val="90000"/>
              </a:lnSpc>
            </a:pPr>
            <a:r>
              <a:rPr lang="ko-KR" altLang="en-US" dirty="0"/>
              <a:t>지속시간에 따라</a:t>
            </a:r>
            <a:r>
              <a:rPr lang="en-US" altLang="ko-KR" dirty="0"/>
              <a:t>: </a:t>
            </a:r>
            <a:r>
              <a:rPr lang="ko-KR" altLang="en-US" dirty="0" err="1"/>
              <a:t>동적변수</a:t>
            </a:r>
            <a:r>
              <a:rPr lang="en-US" altLang="ko-KR" dirty="0"/>
              <a:t>, </a:t>
            </a:r>
            <a:r>
              <a:rPr lang="ko-KR" altLang="en-US" dirty="0" err="1"/>
              <a:t>정적변수</a:t>
            </a:r>
            <a:endParaRPr lang="ko-KR" altLang="en-US" dirty="0"/>
          </a:p>
          <a:p>
            <a:pPr lvl="1">
              <a:lnSpc>
                <a:spcPct val="90000"/>
              </a:lnSpc>
            </a:pPr>
            <a:r>
              <a:rPr lang="ko-KR" altLang="en-US" dirty="0" err="1"/>
              <a:t>파일범위</a:t>
            </a:r>
            <a:r>
              <a:rPr lang="ko-KR" altLang="en-US" dirty="0"/>
              <a:t> 변수와 지역 </a:t>
            </a:r>
            <a:r>
              <a:rPr lang="ko-KR" altLang="en-US" dirty="0" err="1"/>
              <a:t>정적변수를</a:t>
            </a:r>
            <a:r>
              <a:rPr lang="ko-KR" altLang="en-US" dirty="0"/>
              <a:t> 선언할 때에는 </a:t>
            </a:r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static</a:t>
            </a:r>
            <a:r>
              <a:rPr lang="en-US" altLang="ko-KR" dirty="0"/>
              <a:t> </a:t>
            </a:r>
            <a:r>
              <a:rPr lang="ko-KR" altLang="en-US" dirty="0"/>
              <a:t>키워드를 사용한다</a:t>
            </a:r>
            <a:r>
              <a:rPr lang="en-US" altLang="ko-KR" dirty="0"/>
              <a:t>.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3D6917-2FD6-4D00-BA4F-3C3D10291C0E}" type="slidenum">
              <a:rPr lang="ko-KR" altLang="en-US"/>
              <a:pPr/>
              <a:t>52</a:t>
            </a:fld>
            <a:endParaRPr lang="en-US" altLang="ko-KR"/>
          </a:p>
        </p:txBody>
      </p:sp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요약</a:t>
            </a:r>
            <a:r>
              <a:rPr lang="en-US" altLang="ko-KR"/>
              <a:t>(4/4)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분리 컴파일</a:t>
            </a:r>
          </a:p>
          <a:p>
            <a:pPr lvl="1"/>
            <a:r>
              <a:rPr lang="ko-KR" altLang="en-US" dirty="0"/>
              <a:t>여러 파일로 하나의 프로그램을 작성할 수 있으며</a:t>
            </a:r>
            <a:r>
              <a:rPr lang="en-US" altLang="ko-KR" dirty="0"/>
              <a:t>,</a:t>
            </a:r>
          </a:p>
          <a:p>
            <a:pPr lvl="1"/>
            <a:r>
              <a:rPr lang="ko-KR" altLang="en-US" dirty="0"/>
              <a:t>이 때</a:t>
            </a:r>
            <a:r>
              <a:rPr lang="en-US" altLang="ko-KR" dirty="0"/>
              <a:t>, </a:t>
            </a:r>
            <a:r>
              <a:rPr lang="ko-KR" altLang="en-US" dirty="0"/>
              <a:t>컴파일러는 파일 하나씩 컴파일한 후 </a:t>
            </a:r>
            <a:r>
              <a:rPr lang="ko-KR" altLang="en-US" dirty="0" err="1"/>
              <a:t>링킹한다</a:t>
            </a:r>
            <a:r>
              <a:rPr lang="en-US" altLang="ko-KR" dirty="0"/>
              <a:t>.</a:t>
            </a:r>
          </a:p>
          <a:p>
            <a:r>
              <a:rPr lang="ko-KR" altLang="en-US" dirty="0" err="1"/>
              <a:t>재귀함수</a:t>
            </a:r>
            <a:endParaRPr lang="ko-KR" altLang="en-US" dirty="0"/>
          </a:p>
          <a:p>
            <a:pPr lvl="1"/>
            <a:r>
              <a:rPr lang="ko-KR" altLang="en-US" dirty="0"/>
              <a:t>자신을 호출하는 것을 </a:t>
            </a:r>
            <a:r>
              <a:rPr lang="ko-KR" altLang="en-US" dirty="0" err="1"/>
              <a:t>재귀호출</a:t>
            </a:r>
            <a:r>
              <a:rPr lang="en-US" altLang="ko-KR" dirty="0"/>
              <a:t>(recursion)</a:t>
            </a:r>
            <a:r>
              <a:rPr lang="ko-KR" altLang="en-US" dirty="0"/>
              <a:t>이라고 하며</a:t>
            </a:r>
            <a:r>
              <a:rPr lang="en-US" altLang="ko-KR" dirty="0"/>
              <a:t>,</a:t>
            </a:r>
          </a:p>
          <a:p>
            <a:pPr lvl="1"/>
            <a:r>
              <a:rPr lang="ko-KR" altLang="en-US" dirty="0" err="1"/>
              <a:t>재귀호출을</a:t>
            </a:r>
            <a:r>
              <a:rPr lang="ko-KR" altLang="en-US" dirty="0"/>
              <a:t> 이용하는 함수를 </a:t>
            </a:r>
            <a:r>
              <a:rPr lang="ko-KR" altLang="en-US" dirty="0" err="1"/>
              <a:t>재귀함수</a:t>
            </a:r>
            <a:r>
              <a:rPr lang="en-US" altLang="ko-KR" dirty="0"/>
              <a:t>(recursive function)</a:t>
            </a:r>
            <a:r>
              <a:rPr lang="ko-KR" altLang="en-US" dirty="0"/>
              <a:t>이라고 한다</a:t>
            </a:r>
            <a:r>
              <a:rPr lang="en-US" altLang="ko-KR" dirty="0"/>
              <a:t>.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/>
              <a:t>프로그래밍 실습</a:t>
            </a:r>
          </a:p>
        </p:txBody>
      </p:sp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6C35DC-250D-4454-98F1-27E8CD1F321D}" type="slidenum">
              <a:rPr lang="ko-KR" altLang="en-US"/>
              <a:pPr/>
              <a:t>54</a:t>
            </a:fld>
            <a:endParaRPr lang="en-US" altLang="ko-KR"/>
          </a:p>
        </p:txBody>
      </p:sp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▶ 프로그래밍 실습 </a:t>
            </a:r>
            <a:r>
              <a:rPr lang="en-US" altLang="ko-KR"/>
              <a:t>1</a:t>
            </a:r>
            <a:r>
              <a:rPr lang="ko-KR" altLang="en-US"/>
              <a:t> 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/>
            <a:r>
              <a:rPr lang="ko-KR" altLang="en-US"/>
              <a:t>매달 초에 금액 </a:t>
            </a:r>
            <a:r>
              <a:rPr lang="en-US" altLang="ko-KR"/>
              <a:t>a</a:t>
            </a:r>
            <a:r>
              <a:rPr lang="ko-KR" altLang="en-US"/>
              <a:t>를 </a:t>
            </a:r>
            <a:r>
              <a:rPr lang="en-US" altLang="ko-KR"/>
              <a:t>n</a:t>
            </a:r>
            <a:r>
              <a:rPr lang="ko-KR" altLang="en-US"/>
              <a:t>개월 동안 정기적금에 불입하고자 한다</a:t>
            </a:r>
            <a:r>
              <a:rPr lang="en-US" altLang="ko-KR"/>
              <a:t>. </a:t>
            </a:r>
            <a:r>
              <a:rPr lang="ko-KR" altLang="en-US"/>
              <a:t>정기적금의 이율이 </a:t>
            </a:r>
            <a:r>
              <a:rPr lang="en-US" altLang="ko-KR"/>
              <a:t>r</a:t>
            </a:r>
            <a:r>
              <a:rPr lang="ko-KR" altLang="en-US"/>
              <a:t>이라고 할 때 만기 후 원리금 합계를 계산하는 프로그램을 작성하라</a:t>
            </a:r>
            <a:r>
              <a:rPr lang="en-US" altLang="ko-KR"/>
              <a:t>.</a:t>
            </a:r>
          </a:p>
          <a:p>
            <a:pPr marL="838200" lvl="1" indent="-381000">
              <a:buFont typeface="Wingdings" panose="05000000000000000000" pitchFamily="2" charset="2"/>
              <a:buAutoNum type="arabicPeriod"/>
            </a:pPr>
            <a:r>
              <a:rPr lang="ko-KR" altLang="en-US"/>
              <a:t>기간이 </a:t>
            </a:r>
            <a:r>
              <a:rPr lang="en-US" altLang="ko-KR"/>
              <a:t>n</a:t>
            </a:r>
            <a:r>
              <a:rPr lang="ko-KR" altLang="en-US"/>
              <a:t>일 때 원리금 합계 산출 공식은 다음과 같다</a:t>
            </a:r>
            <a:r>
              <a:rPr lang="en-US" altLang="ko-KR"/>
              <a:t>. </a:t>
            </a:r>
            <a:r>
              <a:rPr lang="ko-KR" altLang="en-US"/>
              <a:t>이 공식을 이용하여 원리금 합계를 산출하는 프로그램을 작성하라</a:t>
            </a:r>
            <a:r>
              <a:rPr lang="en-US" altLang="ko-KR"/>
              <a:t>.</a:t>
            </a:r>
          </a:p>
          <a:p>
            <a:pPr marL="838200" lvl="1" indent="-381000">
              <a:buFont typeface="Wingdings" panose="05000000000000000000" pitchFamily="2" charset="2"/>
              <a:buAutoNum type="arabicPeriod"/>
            </a:pPr>
            <a:endParaRPr lang="en-US" altLang="ko-KR"/>
          </a:p>
          <a:p>
            <a:pPr marL="838200" lvl="1" indent="-381000">
              <a:buFont typeface="Wingdings" panose="05000000000000000000" pitchFamily="2" charset="2"/>
              <a:buAutoNum type="arabicPeriod"/>
            </a:pPr>
            <a:endParaRPr lang="en-US" altLang="ko-KR"/>
          </a:p>
          <a:p>
            <a:pPr marL="838200" lvl="1" indent="-381000">
              <a:buFont typeface="Wingdings" panose="05000000000000000000" pitchFamily="2" charset="2"/>
              <a:buAutoNum type="arabicPeriod"/>
            </a:pPr>
            <a:endParaRPr lang="en-US" altLang="ko-KR"/>
          </a:p>
          <a:p>
            <a:pPr marL="838200" lvl="1" indent="-381000">
              <a:buFont typeface="Wingdings" panose="05000000000000000000" pitchFamily="2" charset="2"/>
              <a:buAutoNum type="arabicPeriod"/>
            </a:pPr>
            <a:r>
              <a:rPr lang="ko-KR" altLang="en-US"/>
              <a:t>월초 불입액이 </a:t>
            </a:r>
            <a:r>
              <a:rPr lang="en-US" altLang="ko-KR"/>
              <a:t>a</a:t>
            </a:r>
            <a:r>
              <a:rPr lang="ko-KR" altLang="en-US"/>
              <a:t>이고 월이율이 </a:t>
            </a:r>
            <a:r>
              <a:rPr lang="en-US" altLang="ko-KR"/>
              <a:t>r</a:t>
            </a:r>
            <a:r>
              <a:rPr lang="ko-KR" altLang="en-US"/>
              <a:t>일 때 </a:t>
            </a:r>
            <a:r>
              <a:rPr lang="en-US" altLang="ko-KR"/>
              <a:t>1</a:t>
            </a:r>
            <a:r>
              <a:rPr lang="ko-KR" altLang="en-US"/>
              <a:t>개월 후의 원리금 합계는 </a:t>
            </a:r>
            <a:r>
              <a:rPr lang="en-US" altLang="ko-KR"/>
              <a:t>a(1+r)</a:t>
            </a:r>
            <a:r>
              <a:rPr lang="ko-KR" altLang="en-US"/>
              <a:t>이 된다</a:t>
            </a:r>
            <a:r>
              <a:rPr lang="en-US" altLang="ko-KR"/>
              <a:t>. </a:t>
            </a:r>
            <a:r>
              <a:rPr lang="ko-KR" altLang="en-US"/>
              <a:t>다시 </a:t>
            </a:r>
            <a:r>
              <a:rPr lang="en-US" altLang="ko-KR"/>
              <a:t>2</a:t>
            </a:r>
            <a:r>
              <a:rPr lang="ko-KR" altLang="en-US"/>
              <a:t>개월 초에 </a:t>
            </a:r>
            <a:r>
              <a:rPr lang="en-US" altLang="ko-KR"/>
              <a:t>a</a:t>
            </a:r>
            <a:r>
              <a:rPr lang="ko-KR" altLang="en-US"/>
              <a:t>만큼 불입한다면 </a:t>
            </a:r>
            <a:r>
              <a:rPr lang="en-US" altLang="ko-KR"/>
              <a:t>2</a:t>
            </a:r>
            <a:r>
              <a:rPr lang="ko-KR" altLang="en-US"/>
              <a:t>개월 후의 원리금 합계는 </a:t>
            </a:r>
            <a:r>
              <a:rPr lang="en-US" altLang="ko-KR"/>
              <a:t>(a(1+r) + a)(1+r)</a:t>
            </a:r>
            <a:r>
              <a:rPr lang="ko-KR" altLang="en-US"/>
              <a:t>이다</a:t>
            </a:r>
            <a:r>
              <a:rPr lang="en-US" altLang="ko-KR"/>
              <a:t>. </a:t>
            </a:r>
            <a:r>
              <a:rPr lang="ko-KR" altLang="en-US"/>
              <a:t>이런 식으로 </a:t>
            </a:r>
            <a:r>
              <a:rPr lang="en-US" altLang="ko-KR"/>
              <a:t>n </a:t>
            </a:r>
            <a:r>
              <a:rPr lang="ko-KR" altLang="en-US"/>
              <a:t>개월만큼 불입액을 계산할 수 있다</a:t>
            </a:r>
            <a:r>
              <a:rPr lang="en-US" altLang="ko-KR"/>
              <a:t>. </a:t>
            </a:r>
            <a:r>
              <a:rPr lang="ko-KR" altLang="en-US"/>
              <a:t>이 방식에 따라서 원리금 합계를 계산하는 프로그램을 작성하라</a:t>
            </a:r>
            <a:r>
              <a:rPr lang="en-US" altLang="ko-KR"/>
              <a:t>.</a:t>
            </a:r>
          </a:p>
          <a:p>
            <a:pPr marL="457200" indent="-457200"/>
            <a:endParaRPr lang="en-US" altLang="ko-KR"/>
          </a:p>
        </p:txBody>
      </p:sp>
      <p:pic>
        <p:nvPicPr>
          <p:cNvPr id="32870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357563"/>
            <a:ext cx="3846513" cy="79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5C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DCE3B8-E596-4F91-8833-388C06569507}" type="slidenum">
              <a:rPr lang="ko-KR" altLang="en-US"/>
              <a:pPr/>
              <a:t>55</a:t>
            </a:fld>
            <a:endParaRPr lang="en-US" altLang="ko-KR"/>
          </a:p>
        </p:txBody>
      </p:sp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▶ 프로그래밍 실습 </a:t>
            </a:r>
            <a:r>
              <a:rPr lang="en-US" altLang="ko-KR"/>
              <a:t>2</a:t>
            </a:r>
          </a:p>
        </p:txBody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sz="2000" dirty="0"/>
              <a:t>하노이 탑은 다음 그림처럼 원반 </a:t>
            </a:r>
            <a:r>
              <a:rPr lang="en-US" altLang="ko-KR" sz="2000" dirty="0"/>
              <a:t>n </a:t>
            </a:r>
            <a:r>
              <a:rPr lang="ko-KR" altLang="en-US" sz="2000" dirty="0"/>
              <a:t>개로 구성된 탑이다</a:t>
            </a:r>
            <a:r>
              <a:rPr lang="en-US" altLang="ko-KR" sz="2000" dirty="0"/>
              <a:t>. </a:t>
            </a:r>
            <a:r>
              <a:rPr lang="ko-KR" altLang="en-US" sz="2000" dirty="0"/>
              <a:t>첫 번째 막대기에 있는 하노이 탑을 세 번째 막대기로 옮기고자 한다</a:t>
            </a:r>
            <a:r>
              <a:rPr lang="en-US" altLang="ko-KR" sz="2000" dirty="0"/>
              <a:t>. </a:t>
            </a:r>
            <a:r>
              <a:rPr lang="ko-KR" altLang="en-US" sz="2000" dirty="0"/>
              <a:t>원반은 한 번에 하나씩만 옮길 수 있으며 옮기는 과정 중에 작은 원반 위에 큰 원반을 올리면 안 된다</a:t>
            </a:r>
            <a:r>
              <a:rPr lang="en-US" altLang="ko-KR" sz="2000" dirty="0"/>
              <a:t>.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ko-KR" sz="2000" dirty="0"/>
              <a:t> </a:t>
            </a:r>
          </a:p>
          <a:p>
            <a:pPr>
              <a:buFont typeface="Wingdings" panose="05000000000000000000" pitchFamily="2" charset="2"/>
              <a:buNone/>
            </a:pPr>
            <a:endParaRPr lang="en-US" altLang="ko-KR" sz="2000" dirty="0"/>
          </a:p>
          <a:p>
            <a:pPr>
              <a:buFont typeface="Wingdings" panose="05000000000000000000" pitchFamily="2" charset="2"/>
              <a:buNone/>
            </a:pPr>
            <a:endParaRPr lang="en-US" altLang="ko-KR" sz="2000" dirty="0"/>
          </a:p>
          <a:p>
            <a:pPr>
              <a:buFont typeface="Wingdings" panose="05000000000000000000" pitchFamily="2" charset="2"/>
              <a:buNone/>
            </a:pPr>
            <a:endParaRPr lang="en-US" altLang="ko-KR" sz="2000" dirty="0"/>
          </a:p>
          <a:p>
            <a:pPr>
              <a:buFont typeface="Wingdings" panose="05000000000000000000" pitchFamily="2" charset="2"/>
              <a:buNone/>
            </a:pPr>
            <a:endParaRPr lang="en-US" altLang="ko-KR" sz="2000" dirty="0"/>
          </a:p>
          <a:p>
            <a:pPr>
              <a:buFont typeface="Wingdings" panose="05000000000000000000" pitchFamily="2" charset="2"/>
              <a:buNone/>
            </a:pPr>
            <a:r>
              <a:rPr lang="ko-KR" altLang="en-US" sz="2000" dirty="0"/>
              <a:t>	이 때</a:t>
            </a:r>
            <a:r>
              <a:rPr lang="en-US" altLang="ko-KR" sz="2000" dirty="0"/>
              <a:t>, </a:t>
            </a:r>
            <a:r>
              <a:rPr lang="ko-KR" altLang="en-US" sz="2000" dirty="0"/>
              <a:t>어떻게 원반을 움직여야 하는지 출력하는 프로그램을 작성하라</a:t>
            </a:r>
            <a:r>
              <a:rPr lang="en-US" altLang="ko-KR" sz="2000" dirty="0"/>
              <a:t>. </a:t>
            </a:r>
            <a:r>
              <a:rPr lang="ko-KR" altLang="en-US" sz="2000" dirty="0"/>
              <a:t>막대기 </a:t>
            </a:r>
            <a:r>
              <a:rPr lang="en-US" altLang="ko-KR" sz="2000" dirty="0"/>
              <a:t>1</a:t>
            </a:r>
            <a:r>
              <a:rPr lang="ko-KR" altLang="en-US" sz="2000" dirty="0"/>
              <a:t>의 맨 위 원반을 </a:t>
            </a:r>
            <a:r>
              <a:rPr lang="en-US" altLang="ko-KR" sz="2000" dirty="0"/>
              <a:t>2</a:t>
            </a:r>
            <a:r>
              <a:rPr lang="ko-KR" altLang="en-US" sz="2000" dirty="0"/>
              <a:t>의 맨 위로 옮기는 것은 다음과 같이 출력한다</a:t>
            </a:r>
            <a:r>
              <a:rPr lang="en-US" altLang="ko-KR" sz="2000" dirty="0"/>
              <a:t>.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ko-KR" sz="1800" dirty="0">
                <a:latin typeface="Lucida Console" panose="020B0609040504020204" pitchFamily="49" charset="0"/>
              </a:rPr>
              <a:t>            1 -&gt; 2</a:t>
            </a:r>
          </a:p>
          <a:p>
            <a:pPr>
              <a:buFont typeface="Wingdings" panose="05000000000000000000" pitchFamily="2" charset="2"/>
              <a:buNone/>
            </a:pPr>
            <a:r>
              <a:rPr lang="ko-KR" altLang="en-US" sz="2000" dirty="0"/>
              <a:t>	프로그램은 하노이 탑 높이 </a:t>
            </a:r>
            <a:r>
              <a:rPr lang="en-US" altLang="ko-KR" sz="2000" dirty="0"/>
              <a:t>n</a:t>
            </a:r>
            <a:r>
              <a:rPr lang="ko-KR" altLang="en-US" sz="2000" dirty="0"/>
              <a:t>만 입력으로 받고 막대기 </a:t>
            </a:r>
            <a:r>
              <a:rPr lang="en-US" altLang="ko-KR" sz="2000" dirty="0"/>
              <a:t>1</a:t>
            </a:r>
            <a:r>
              <a:rPr lang="ko-KR" altLang="en-US" sz="2000" dirty="0"/>
              <a:t>의 높이 </a:t>
            </a:r>
            <a:r>
              <a:rPr lang="en-US" altLang="ko-KR" sz="2000" dirty="0"/>
              <a:t>n</a:t>
            </a:r>
            <a:r>
              <a:rPr lang="ko-KR" altLang="en-US" sz="2000" dirty="0"/>
              <a:t>인 하노이 탑을 막대기 </a:t>
            </a:r>
            <a:r>
              <a:rPr lang="en-US" altLang="ko-KR" sz="2000" dirty="0"/>
              <a:t>3</a:t>
            </a:r>
            <a:r>
              <a:rPr lang="ko-KR" altLang="en-US" sz="2000" dirty="0"/>
              <a:t>으로 옮기는데 필요한 원반 이동을 출력한다</a:t>
            </a:r>
            <a:r>
              <a:rPr lang="en-US" altLang="ko-KR" sz="2000" dirty="0"/>
              <a:t>.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206" y="2708920"/>
            <a:ext cx="5265588" cy="174384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AF3820-86A6-41DF-9E1C-4CA91E93C287}" type="slidenum">
              <a:rPr lang="ko-KR" altLang="en-US"/>
              <a:pPr/>
              <a:t>6</a:t>
            </a:fld>
            <a:endParaRPr lang="en-US" altLang="ko-KR"/>
          </a:p>
        </p:txBody>
      </p:sp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 </a:t>
            </a:r>
            <a:r>
              <a:rPr lang="ko-KR" altLang="en-US"/>
              <a:t>언어에서 함수</a:t>
            </a:r>
          </a:p>
        </p:txBody>
      </p:sp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프로그래밍 분야에서 함수란</a:t>
            </a:r>
            <a:r>
              <a:rPr lang="en-US" altLang="ko-KR" dirty="0"/>
              <a:t>?</a:t>
            </a:r>
          </a:p>
          <a:p>
            <a:pPr lvl="1"/>
            <a:r>
              <a:rPr lang="ko-KR" altLang="en-US" dirty="0"/>
              <a:t>작은 프로그램</a:t>
            </a:r>
            <a:r>
              <a:rPr lang="en-US" altLang="ko-KR" dirty="0"/>
              <a:t>(subprogram)</a:t>
            </a:r>
          </a:p>
          <a:p>
            <a:pPr lvl="1"/>
            <a:r>
              <a:rPr lang="ko-KR" altLang="en-US" dirty="0"/>
              <a:t>인수를 받아서 </a:t>
            </a:r>
            <a:r>
              <a:rPr lang="ko-KR" altLang="en-US" dirty="0" err="1"/>
              <a:t>반환값을</a:t>
            </a:r>
            <a:r>
              <a:rPr lang="ko-KR" altLang="en-US" dirty="0"/>
              <a:t> 내는 모듈</a:t>
            </a:r>
          </a:p>
          <a:p>
            <a:r>
              <a:rPr lang="ko-KR" altLang="en-US" dirty="0"/>
              <a:t>수학 함수와 다른 점</a:t>
            </a:r>
          </a:p>
          <a:p>
            <a:pPr lvl="1"/>
            <a:r>
              <a:rPr lang="ko-KR" altLang="en-US" dirty="0"/>
              <a:t>프로그래밍에서 함수는 </a:t>
            </a:r>
            <a:r>
              <a:rPr lang="ko-KR" altLang="en-US" dirty="0" err="1"/>
              <a:t>부수효과</a:t>
            </a:r>
            <a:r>
              <a:rPr lang="en-US" altLang="ko-KR" dirty="0"/>
              <a:t>(side-effects)</a:t>
            </a:r>
            <a:r>
              <a:rPr lang="ko-KR" altLang="en-US" dirty="0"/>
              <a:t>를 낼 수 있다</a:t>
            </a:r>
            <a:r>
              <a:rPr lang="en-US" altLang="ko-KR" dirty="0"/>
              <a:t>.</a:t>
            </a:r>
          </a:p>
          <a:p>
            <a:pPr lvl="1"/>
            <a:r>
              <a:rPr lang="ko-KR" altLang="en-US" dirty="0"/>
              <a:t>심지어 </a:t>
            </a:r>
            <a:r>
              <a:rPr lang="ko-KR" altLang="en-US" dirty="0" err="1"/>
              <a:t>반환값이</a:t>
            </a:r>
            <a:r>
              <a:rPr lang="ko-KR" altLang="en-US" dirty="0"/>
              <a:t> 아예 없을 수도 있다</a:t>
            </a:r>
            <a:r>
              <a:rPr lang="en-US" altLang="ko-KR" dirty="0"/>
              <a:t>.</a:t>
            </a:r>
          </a:p>
          <a:p>
            <a:pPr lvl="1"/>
            <a:r>
              <a:rPr lang="ko-KR" altLang="en-US" dirty="0" err="1"/>
              <a:t>반환값이</a:t>
            </a:r>
            <a:r>
              <a:rPr lang="ko-KR" altLang="en-US" dirty="0"/>
              <a:t> 없는 함수를 프로시저</a:t>
            </a:r>
            <a:r>
              <a:rPr lang="en-US" altLang="ko-KR" dirty="0"/>
              <a:t>(procedure)</a:t>
            </a:r>
            <a:r>
              <a:rPr lang="ko-KR" altLang="en-US" dirty="0"/>
              <a:t>라고 부른다</a:t>
            </a:r>
            <a:r>
              <a:rPr lang="en-US" altLang="ko-KR" dirty="0"/>
              <a:t>.</a:t>
            </a:r>
          </a:p>
          <a:p>
            <a:r>
              <a:rPr lang="en-US" altLang="ko-KR" dirty="0" err="1">
                <a:latin typeface="Lucida Console" panose="020B0609040504020204" pitchFamily="49" charset="0"/>
              </a:rPr>
              <a:t>printf</a:t>
            </a:r>
            <a:r>
              <a:rPr lang="ko-KR" altLang="en-US" dirty="0"/>
              <a:t>의 </a:t>
            </a:r>
            <a:r>
              <a:rPr lang="ko-KR" altLang="en-US" dirty="0" err="1"/>
              <a:t>부수효과</a:t>
            </a:r>
            <a:r>
              <a:rPr lang="ko-KR" altLang="en-US" dirty="0"/>
              <a:t> 예</a:t>
            </a:r>
            <a:r>
              <a:rPr lang="en-US" altLang="ko-KR" dirty="0"/>
              <a:t>: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063" y="4510236"/>
            <a:ext cx="4819873" cy="234888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E7106A-03C5-40FF-AB76-C5B0DAAF0E2C}" type="slidenum">
              <a:rPr lang="ko-KR" altLang="en-US"/>
              <a:pPr/>
              <a:t>7</a:t>
            </a:fld>
            <a:endParaRPr lang="en-US" altLang="ko-KR"/>
          </a:p>
        </p:txBody>
      </p:sp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함수 형태</a:t>
            </a:r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ko-KR" dirty="0"/>
              <a:t>C </a:t>
            </a:r>
            <a:r>
              <a:rPr lang="ko-KR" altLang="en-US" dirty="0"/>
              <a:t>함수 정의 형태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ko-KR" altLang="en-US" dirty="0" err="1">
                <a:latin typeface="Lucida Console" panose="020B0609040504020204" pitchFamily="49" charset="0"/>
              </a:rPr>
              <a:t>반환타입</a:t>
            </a:r>
            <a:r>
              <a:rPr lang="ko-KR" altLang="en-US" dirty="0">
                <a:latin typeface="Lucida Console" panose="020B0609040504020204" pitchFamily="49" charset="0"/>
              </a:rPr>
              <a:t> </a:t>
            </a:r>
            <a:r>
              <a:rPr lang="ko-KR" altLang="en-US" dirty="0" err="1">
                <a:latin typeface="Lucida Console" panose="020B0609040504020204" pitchFamily="49" charset="0"/>
              </a:rPr>
              <a:t>함수이름</a:t>
            </a:r>
            <a:r>
              <a:rPr lang="en-US" altLang="ko-KR" dirty="0">
                <a:latin typeface="Lucida Console" panose="020B0609040504020204" pitchFamily="49" charset="0"/>
              </a:rPr>
              <a:t>(</a:t>
            </a:r>
            <a:r>
              <a:rPr lang="ko-KR" altLang="en-US" dirty="0">
                <a:latin typeface="Lucida Console" panose="020B0609040504020204" pitchFamily="49" charset="0"/>
              </a:rPr>
              <a:t>매개변수목록</a:t>
            </a:r>
            <a:r>
              <a:rPr lang="en-US" altLang="ko-KR" dirty="0">
                <a:latin typeface="Lucida Console" panose="020B0609040504020204" pitchFamily="49" charset="0"/>
              </a:rPr>
              <a:t>)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dirty="0">
                <a:latin typeface="Lucida Console" panose="020B0609040504020204" pitchFamily="49" charset="0"/>
              </a:rPr>
              <a:t>{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dirty="0">
                <a:latin typeface="Lucida Console" panose="020B0609040504020204" pitchFamily="49" charset="0"/>
              </a:rPr>
              <a:t>	</a:t>
            </a:r>
            <a:r>
              <a:rPr lang="ko-KR" altLang="en-US" dirty="0">
                <a:latin typeface="Lucida Console" panose="020B0609040504020204" pitchFamily="49" charset="0"/>
              </a:rPr>
              <a:t>문장들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dirty="0">
                <a:latin typeface="Lucida Console" panose="020B0609040504020204" pitchFamily="49" charset="0"/>
              </a:rPr>
              <a:t>}</a:t>
            </a:r>
          </a:p>
          <a:p>
            <a:pPr>
              <a:lnSpc>
                <a:spcPct val="90000"/>
              </a:lnSpc>
            </a:pPr>
            <a:r>
              <a:rPr lang="en-US" altLang="ko-KR" dirty="0"/>
              <a:t>C </a:t>
            </a:r>
            <a:r>
              <a:rPr lang="ko-KR" altLang="en-US" dirty="0"/>
              <a:t>함수 정의 예</a:t>
            </a:r>
          </a:p>
          <a:p>
            <a:pPr lvl="4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dirty="0">
                <a:latin typeface="Lucida Console" panose="020B0609040504020204" pitchFamily="49" charset="0"/>
              </a:rPr>
              <a:t> add1( </a:t>
            </a:r>
            <a:r>
              <a:rPr lang="en-US" altLang="ko-KR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 </a:t>
            </a:r>
            <a:r>
              <a:rPr lang="en-US" altLang="ko-KR" dirty="0">
                <a:latin typeface="Lucida Console" panose="020B0609040504020204" pitchFamily="49" charset="0"/>
              </a:rPr>
              <a:t> x )</a:t>
            </a:r>
          </a:p>
          <a:p>
            <a:pPr lvl="4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dirty="0">
                <a:latin typeface="Lucida Console" panose="020B0609040504020204" pitchFamily="49" charset="0"/>
              </a:rPr>
              <a:t>{ </a:t>
            </a:r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return</a:t>
            </a:r>
            <a:r>
              <a:rPr lang="en-US" altLang="ko-KR" dirty="0">
                <a:latin typeface="Lucida Console" panose="020B0609040504020204" pitchFamily="49" charset="0"/>
              </a:rPr>
              <a:t> x + 1 ; }</a:t>
            </a:r>
          </a:p>
          <a:p>
            <a:pPr>
              <a:lnSpc>
                <a:spcPct val="90000"/>
              </a:lnSpc>
            </a:pPr>
            <a:r>
              <a:rPr lang="ko-KR" altLang="en-US" dirty="0">
                <a:sym typeface="Wingdings" panose="05000000000000000000" pitchFamily="2" charset="2"/>
              </a:rPr>
              <a:t>예쁘게 들여 씁시다</a:t>
            </a:r>
            <a:r>
              <a:rPr lang="en-US" altLang="ko-KR" dirty="0">
                <a:sym typeface="Wingdings" panose="05000000000000000000" pitchFamily="2" charset="2"/>
              </a:rPr>
              <a:t>.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dirty="0">
                <a:latin typeface="Lucida Console" panose="020B0609040504020204" pitchFamily="49" charset="0"/>
              </a:rPr>
              <a:t> add1(</a:t>
            </a:r>
            <a:r>
              <a:rPr lang="en-US" altLang="ko-KR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dirty="0">
                <a:latin typeface="Lucida Console" panose="020B0609040504020204" pitchFamily="49" charset="0"/>
              </a:rPr>
              <a:t> x)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dirty="0">
                <a:latin typeface="Lucida Console" panose="020B0609040504020204" pitchFamily="49" charset="0"/>
              </a:rPr>
              <a:t>{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dirty="0">
                <a:latin typeface="Lucida Console" panose="020B0609040504020204" pitchFamily="49" charset="0"/>
              </a:rPr>
              <a:t>    </a:t>
            </a:r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return</a:t>
            </a:r>
            <a:r>
              <a:rPr lang="en-US" altLang="ko-KR" dirty="0">
                <a:latin typeface="Lucida Console" panose="020B0609040504020204" pitchFamily="49" charset="0"/>
              </a:rPr>
              <a:t> (x + 1);   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dirty="0">
                <a:latin typeface="Lucida Console" panose="020B0609040504020204" pitchFamily="49" charset="0"/>
              </a:rPr>
              <a:t>}</a:t>
            </a:r>
          </a:p>
          <a:p>
            <a:pPr lvl="1">
              <a:lnSpc>
                <a:spcPct val="90000"/>
              </a:lnSpc>
            </a:pPr>
            <a:endParaRPr lang="en-US" altLang="ko-KR" dirty="0">
              <a:sym typeface="Wingdings" panose="05000000000000000000" pitchFamily="2" charset="2"/>
            </a:endParaRPr>
          </a:p>
        </p:txBody>
      </p:sp>
      <p:sp>
        <p:nvSpPr>
          <p:cNvPr id="292868" name="AutoShape 4"/>
          <p:cNvSpPr>
            <a:spLocks/>
          </p:cNvSpPr>
          <p:nvPr/>
        </p:nvSpPr>
        <p:spPr bwMode="auto">
          <a:xfrm>
            <a:off x="5075238" y="1905000"/>
            <a:ext cx="144462" cy="288925"/>
          </a:xfrm>
          <a:prstGeom prst="rightBrace">
            <a:avLst>
              <a:gd name="adj1" fmla="val 16667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800">
                <a:latin typeface="Tahoma" panose="020B0604030504040204" pitchFamily="34" charset="0"/>
                <a:cs typeface="Tahoma" panose="020B0604030504040204" pitchFamily="34" charset="0"/>
              </a:rPr>
              <a:t>함수 헤더</a:t>
            </a:r>
            <a:r>
              <a:rPr lang="en-US" altLang="ko-KR" sz="1800">
                <a:latin typeface="Tahoma" panose="020B0604030504040204" pitchFamily="34" charset="0"/>
                <a:cs typeface="Tahoma" panose="020B0604030504040204" pitchFamily="34" charset="0"/>
              </a:rPr>
              <a:t>(function header)</a:t>
            </a:r>
          </a:p>
        </p:txBody>
      </p:sp>
      <p:sp>
        <p:nvSpPr>
          <p:cNvPr id="292869" name="AutoShape 5"/>
          <p:cNvSpPr>
            <a:spLocks/>
          </p:cNvSpPr>
          <p:nvPr/>
        </p:nvSpPr>
        <p:spPr bwMode="auto">
          <a:xfrm>
            <a:off x="5075238" y="2276475"/>
            <a:ext cx="144462" cy="936625"/>
          </a:xfrm>
          <a:prstGeom prst="rightBrace">
            <a:avLst>
              <a:gd name="adj1" fmla="val 54029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800">
                <a:latin typeface="Tahoma" panose="020B0604030504040204" pitchFamily="34" charset="0"/>
                <a:cs typeface="Tahoma" panose="020B0604030504040204" pitchFamily="34" charset="0"/>
              </a:rPr>
              <a:t>함수 본체</a:t>
            </a:r>
            <a:r>
              <a:rPr lang="en-US" altLang="ko-KR" sz="1800">
                <a:latin typeface="Tahoma" panose="020B0604030504040204" pitchFamily="34" charset="0"/>
                <a:cs typeface="Tahoma" panose="020B0604030504040204" pitchFamily="34" charset="0"/>
              </a:rPr>
              <a:t>(function body)</a:t>
            </a:r>
          </a:p>
        </p:txBody>
      </p:sp>
      <p:grpSp>
        <p:nvGrpSpPr>
          <p:cNvPr id="292891" name="Group 27"/>
          <p:cNvGrpSpPr>
            <a:grpSpLocks/>
          </p:cNvGrpSpPr>
          <p:nvPr/>
        </p:nvGrpSpPr>
        <p:grpSpPr bwMode="auto">
          <a:xfrm>
            <a:off x="5076825" y="4845050"/>
            <a:ext cx="2519363" cy="1241425"/>
            <a:chOff x="3198" y="3052"/>
            <a:chExt cx="1587" cy="782"/>
          </a:xfrm>
        </p:grpSpPr>
        <p:grpSp>
          <p:nvGrpSpPr>
            <p:cNvPr id="292872" name="Group 8"/>
            <p:cNvGrpSpPr>
              <a:grpSpLocks/>
            </p:cNvGrpSpPr>
            <p:nvPr/>
          </p:nvGrpSpPr>
          <p:grpSpPr bwMode="auto">
            <a:xfrm>
              <a:off x="3198" y="3052"/>
              <a:ext cx="1587" cy="782"/>
              <a:chOff x="2517" y="2242"/>
              <a:chExt cx="1587" cy="782"/>
            </a:xfrm>
          </p:grpSpPr>
          <p:sp>
            <p:nvSpPr>
              <p:cNvPr id="292870" name="Freeform 6"/>
              <p:cNvSpPr>
                <a:spLocks/>
              </p:cNvSpPr>
              <p:nvPr/>
            </p:nvSpPr>
            <p:spPr bwMode="auto">
              <a:xfrm>
                <a:off x="2517" y="2251"/>
                <a:ext cx="1088" cy="773"/>
              </a:xfrm>
              <a:custGeom>
                <a:avLst/>
                <a:gdLst>
                  <a:gd name="T0" fmla="*/ 136 w 1088"/>
                  <a:gd name="T1" fmla="*/ 0 h 773"/>
                  <a:gd name="T2" fmla="*/ 227 w 1088"/>
                  <a:gd name="T3" fmla="*/ 136 h 773"/>
                  <a:gd name="T4" fmla="*/ 0 w 1088"/>
                  <a:gd name="T5" fmla="*/ 136 h 773"/>
                  <a:gd name="T6" fmla="*/ 0 w 1088"/>
                  <a:gd name="T7" fmla="*/ 635 h 773"/>
                  <a:gd name="T8" fmla="*/ 1088 w 1088"/>
                  <a:gd name="T9" fmla="*/ 635 h 773"/>
                  <a:gd name="T10" fmla="*/ 1006 w 1088"/>
                  <a:gd name="T11" fmla="*/ 773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88" h="773">
                    <a:moveTo>
                      <a:pt x="136" y="0"/>
                    </a:moveTo>
                    <a:lnTo>
                      <a:pt x="227" y="136"/>
                    </a:lnTo>
                    <a:lnTo>
                      <a:pt x="0" y="136"/>
                    </a:lnTo>
                    <a:lnTo>
                      <a:pt x="0" y="635"/>
                    </a:lnTo>
                    <a:lnTo>
                      <a:pt x="1088" y="635"/>
                    </a:lnTo>
                    <a:lnTo>
                      <a:pt x="1006" y="773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ko-KR" altLang="en-US"/>
              </a:p>
            </p:txBody>
          </p:sp>
          <p:sp>
            <p:nvSpPr>
              <p:cNvPr id="292871" name="Freeform 7"/>
              <p:cNvSpPr>
                <a:spLocks/>
              </p:cNvSpPr>
              <p:nvPr/>
            </p:nvSpPr>
            <p:spPr bwMode="auto">
              <a:xfrm>
                <a:off x="3016" y="2242"/>
                <a:ext cx="1088" cy="778"/>
              </a:xfrm>
              <a:custGeom>
                <a:avLst/>
                <a:gdLst>
                  <a:gd name="T0" fmla="*/ 952 w 1088"/>
                  <a:gd name="T1" fmla="*/ 778 h 778"/>
                  <a:gd name="T2" fmla="*/ 861 w 1088"/>
                  <a:gd name="T3" fmla="*/ 642 h 778"/>
                  <a:gd name="T4" fmla="*/ 1088 w 1088"/>
                  <a:gd name="T5" fmla="*/ 642 h 778"/>
                  <a:gd name="T6" fmla="*/ 1088 w 1088"/>
                  <a:gd name="T7" fmla="*/ 143 h 778"/>
                  <a:gd name="T8" fmla="*/ 0 w 1088"/>
                  <a:gd name="T9" fmla="*/ 143 h 778"/>
                  <a:gd name="T10" fmla="*/ 83 w 1088"/>
                  <a:gd name="T11" fmla="*/ 0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88" h="778">
                    <a:moveTo>
                      <a:pt x="952" y="778"/>
                    </a:moveTo>
                    <a:lnTo>
                      <a:pt x="861" y="642"/>
                    </a:lnTo>
                    <a:lnTo>
                      <a:pt x="1088" y="642"/>
                    </a:lnTo>
                    <a:lnTo>
                      <a:pt x="1088" y="143"/>
                    </a:lnTo>
                    <a:lnTo>
                      <a:pt x="0" y="143"/>
                    </a:lnTo>
                    <a:lnTo>
                      <a:pt x="83" y="0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ko-KR" altLang="en-US"/>
              </a:p>
            </p:txBody>
          </p:sp>
        </p:grpSp>
        <p:sp>
          <p:nvSpPr>
            <p:cNvPr id="292873" name="Text Box 9"/>
            <p:cNvSpPr txBox="1">
              <a:spLocks noChangeArrowheads="1"/>
            </p:cNvSpPr>
            <p:nvPr/>
          </p:nvSpPr>
          <p:spPr bwMode="auto">
            <a:xfrm>
              <a:off x="3742" y="3333"/>
              <a:ext cx="46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ko-KR" sz="1800"/>
                <a:t>add1</a:t>
              </a:r>
            </a:p>
          </p:txBody>
        </p:sp>
      </p:grpSp>
      <p:grpSp>
        <p:nvGrpSpPr>
          <p:cNvPr id="292892" name="Group 28"/>
          <p:cNvGrpSpPr>
            <a:grpSpLocks/>
          </p:cNvGrpSpPr>
          <p:nvPr/>
        </p:nvGrpSpPr>
        <p:grpSpPr bwMode="auto">
          <a:xfrm>
            <a:off x="4932363" y="4359275"/>
            <a:ext cx="742950" cy="647700"/>
            <a:chOff x="3107" y="2746"/>
            <a:chExt cx="468" cy="408"/>
          </a:xfrm>
        </p:grpSpPr>
        <p:sp>
          <p:nvSpPr>
            <p:cNvPr id="292874" name="Text Box 10"/>
            <p:cNvSpPr txBox="1">
              <a:spLocks noChangeArrowheads="1"/>
            </p:cNvSpPr>
            <p:nvPr/>
          </p:nvSpPr>
          <p:spPr bwMode="auto">
            <a:xfrm>
              <a:off x="3107" y="2746"/>
              <a:ext cx="20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800"/>
                <a:t>x</a:t>
              </a:r>
            </a:p>
          </p:txBody>
        </p:sp>
        <p:sp>
          <p:nvSpPr>
            <p:cNvPr id="292877" name="Freeform 13"/>
            <p:cNvSpPr>
              <a:spLocks/>
            </p:cNvSpPr>
            <p:nvPr/>
          </p:nvSpPr>
          <p:spPr bwMode="auto">
            <a:xfrm>
              <a:off x="3288" y="2875"/>
              <a:ext cx="287" cy="279"/>
            </a:xfrm>
            <a:custGeom>
              <a:avLst/>
              <a:gdLst>
                <a:gd name="T0" fmla="*/ 0 w 287"/>
                <a:gd name="T1" fmla="*/ 7 h 279"/>
                <a:gd name="T2" fmla="*/ 136 w 287"/>
                <a:gd name="T3" fmla="*/ 7 h 279"/>
                <a:gd name="T4" fmla="*/ 182 w 287"/>
                <a:gd name="T5" fmla="*/ 7 h 279"/>
                <a:gd name="T6" fmla="*/ 272 w 287"/>
                <a:gd name="T7" fmla="*/ 52 h 279"/>
                <a:gd name="T8" fmla="*/ 272 w 287"/>
                <a:gd name="T9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279">
                  <a:moveTo>
                    <a:pt x="0" y="7"/>
                  </a:moveTo>
                  <a:cubicBezTo>
                    <a:pt x="53" y="7"/>
                    <a:pt x="106" y="7"/>
                    <a:pt x="136" y="7"/>
                  </a:cubicBezTo>
                  <a:cubicBezTo>
                    <a:pt x="166" y="7"/>
                    <a:pt x="159" y="0"/>
                    <a:pt x="182" y="7"/>
                  </a:cubicBezTo>
                  <a:cubicBezTo>
                    <a:pt x="205" y="14"/>
                    <a:pt x="257" y="7"/>
                    <a:pt x="272" y="52"/>
                  </a:cubicBezTo>
                  <a:cubicBezTo>
                    <a:pt x="287" y="97"/>
                    <a:pt x="272" y="241"/>
                    <a:pt x="272" y="279"/>
                  </a:cubicBez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ko-KR" altLang="en-US"/>
            </a:p>
          </p:txBody>
        </p:sp>
      </p:grpSp>
      <p:grpSp>
        <p:nvGrpSpPr>
          <p:cNvPr id="292893" name="Group 29"/>
          <p:cNvGrpSpPr>
            <a:grpSpLocks/>
          </p:cNvGrpSpPr>
          <p:nvPr/>
        </p:nvGrpSpPr>
        <p:grpSpPr bwMode="auto">
          <a:xfrm>
            <a:off x="7019925" y="5942013"/>
            <a:ext cx="1031875" cy="582612"/>
            <a:chOff x="4422" y="3743"/>
            <a:chExt cx="650" cy="367"/>
          </a:xfrm>
        </p:grpSpPr>
        <p:sp>
          <p:nvSpPr>
            <p:cNvPr id="292875" name="Text Box 11"/>
            <p:cNvSpPr txBox="1">
              <a:spLocks noChangeArrowheads="1"/>
            </p:cNvSpPr>
            <p:nvPr/>
          </p:nvSpPr>
          <p:spPr bwMode="auto">
            <a:xfrm>
              <a:off x="4695" y="3879"/>
              <a:ext cx="37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800"/>
                <a:t>x+1</a:t>
              </a:r>
            </a:p>
          </p:txBody>
        </p:sp>
        <p:sp>
          <p:nvSpPr>
            <p:cNvPr id="292878" name="Freeform 14"/>
            <p:cNvSpPr>
              <a:spLocks/>
            </p:cNvSpPr>
            <p:nvPr/>
          </p:nvSpPr>
          <p:spPr bwMode="auto">
            <a:xfrm flipH="1" flipV="1">
              <a:off x="4422" y="3743"/>
              <a:ext cx="287" cy="279"/>
            </a:xfrm>
            <a:custGeom>
              <a:avLst/>
              <a:gdLst>
                <a:gd name="T0" fmla="*/ 0 w 287"/>
                <a:gd name="T1" fmla="*/ 7 h 279"/>
                <a:gd name="T2" fmla="*/ 136 w 287"/>
                <a:gd name="T3" fmla="*/ 7 h 279"/>
                <a:gd name="T4" fmla="*/ 182 w 287"/>
                <a:gd name="T5" fmla="*/ 7 h 279"/>
                <a:gd name="T6" fmla="*/ 272 w 287"/>
                <a:gd name="T7" fmla="*/ 52 h 279"/>
                <a:gd name="T8" fmla="*/ 272 w 287"/>
                <a:gd name="T9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279">
                  <a:moveTo>
                    <a:pt x="0" y="7"/>
                  </a:moveTo>
                  <a:cubicBezTo>
                    <a:pt x="53" y="7"/>
                    <a:pt x="106" y="7"/>
                    <a:pt x="136" y="7"/>
                  </a:cubicBezTo>
                  <a:cubicBezTo>
                    <a:pt x="166" y="7"/>
                    <a:pt x="159" y="0"/>
                    <a:pt x="182" y="7"/>
                  </a:cubicBezTo>
                  <a:cubicBezTo>
                    <a:pt x="205" y="14"/>
                    <a:pt x="257" y="7"/>
                    <a:pt x="272" y="52"/>
                  </a:cubicBezTo>
                  <a:cubicBezTo>
                    <a:pt x="287" y="97"/>
                    <a:pt x="272" y="241"/>
                    <a:pt x="272" y="279"/>
                  </a:cubicBez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 type="arrow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ko-KR" altLang="en-US"/>
            </a:p>
          </p:txBody>
        </p:sp>
      </p:grpSp>
      <p:grpSp>
        <p:nvGrpSpPr>
          <p:cNvPr id="292890" name="Group 26"/>
          <p:cNvGrpSpPr>
            <a:grpSpLocks/>
          </p:cNvGrpSpPr>
          <p:nvPr/>
        </p:nvGrpSpPr>
        <p:grpSpPr bwMode="auto">
          <a:xfrm>
            <a:off x="755650" y="3573463"/>
            <a:ext cx="3894138" cy="690562"/>
            <a:chOff x="476" y="2251"/>
            <a:chExt cx="2453" cy="435"/>
          </a:xfrm>
        </p:grpSpPr>
        <p:sp>
          <p:nvSpPr>
            <p:cNvPr id="292880" name="Oval 16"/>
            <p:cNvSpPr>
              <a:spLocks noChangeArrowheads="1"/>
            </p:cNvSpPr>
            <p:nvPr/>
          </p:nvSpPr>
          <p:spPr bwMode="auto">
            <a:xfrm>
              <a:off x="1477" y="2251"/>
              <a:ext cx="363" cy="181"/>
            </a:xfrm>
            <a:prstGeom prst="ellipse">
              <a:avLst/>
            </a:prstGeom>
            <a:noFill/>
            <a:ln w="19050" algn="ctr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92881" name="Oval 17"/>
            <p:cNvSpPr>
              <a:spLocks noChangeArrowheads="1"/>
            </p:cNvSpPr>
            <p:nvPr/>
          </p:nvSpPr>
          <p:spPr bwMode="auto">
            <a:xfrm>
              <a:off x="2339" y="2478"/>
              <a:ext cx="590" cy="181"/>
            </a:xfrm>
            <a:prstGeom prst="ellipse">
              <a:avLst/>
            </a:prstGeom>
            <a:noFill/>
            <a:ln w="19050" algn="ctr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92884" name="AutoShape 20"/>
            <p:cNvSpPr>
              <a:spLocks/>
            </p:cNvSpPr>
            <p:nvPr/>
          </p:nvSpPr>
          <p:spPr bwMode="auto">
            <a:xfrm>
              <a:off x="476" y="2251"/>
              <a:ext cx="859" cy="208"/>
            </a:xfrm>
            <a:prstGeom prst="callout2">
              <a:avLst>
                <a:gd name="adj1" fmla="val 34616"/>
                <a:gd name="adj2" fmla="val 105588"/>
                <a:gd name="adj3" fmla="val 34616"/>
                <a:gd name="adj4" fmla="val 110944"/>
                <a:gd name="adj5" fmla="val 41347"/>
                <a:gd name="adj6" fmla="val 116296"/>
              </a:avLst>
            </a:prstGeom>
            <a:solidFill>
              <a:srgbClr val="FFF5C9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ko-KR" altLang="en-US" dirty="0" err="1"/>
                <a:t>반환타입</a:t>
              </a:r>
              <a:endParaRPr lang="ko-KR" altLang="en-US" dirty="0"/>
            </a:p>
          </p:txBody>
        </p:sp>
        <p:sp>
          <p:nvSpPr>
            <p:cNvPr id="292885" name="AutoShape 21"/>
            <p:cNvSpPr>
              <a:spLocks/>
            </p:cNvSpPr>
            <p:nvPr/>
          </p:nvSpPr>
          <p:spPr bwMode="auto">
            <a:xfrm>
              <a:off x="476" y="2478"/>
              <a:ext cx="859" cy="208"/>
            </a:xfrm>
            <a:prstGeom prst="callout2">
              <a:avLst>
                <a:gd name="adj1" fmla="val 34616"/>
                <a:gd name="adj2" fmla="val 105588"/>
                <a:gd name="adj3" fmla="val 34616"/>
                <a:gd name="adj4" fmla="val 161116"/>
                <a:gd name="adj5" fmla="val 33171"/>
                <a:gd name="adj6" fmla="val 216648"/>
              </a:avLst>
            </a:prstGeom>
            <a:solidFill>
              <a:srgbClr val="FFF5C9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ko-KR" altLang="en-US" dirty="0"/>
                <a:t>반환 값</a:t>
              </a:r>
            </a:p>
          </p:txBody>
        </p:sp>
      </p:grpSp>
      <p:grpSp>
        <p:nvGrpSpPr>
          <p:cNvPr id="292889" name="Group 25"/>
          <p:cNvGrpSpPr>
            <a:grpSpLocks/>
          </p:cNvGrpSpPr>
          <p:nvPr/>
        </p:nvGrpSpPr>
        <p:grpSpPr bwMode="auto">
          <a:xfrm>
            <a:off x="3851275" y="3500438"/>
            <a:ext cx="3025775" cy="690562"/>
            <a:chOff x="2426" y="2205"/>
            <a:chExt cx="1906" cy="435"/>
          </a:xfrm>
        </p:grpSpPr>
        <p:sp>
          <p:nvSpPr>
            <p:cNvPr id="292879" name="Oval 15"/>
            <p:cNvSpPr>
              <a:spLocks noChangeArrowheads="1"/>
            </p:cNvSpPr>
            <p:nvPr/>
          </p:nvSpPr>
          <p:spPr bwMode="auto">
            <a:xfrm>
              <a:off x="2880" y="2251"/>
              <a:ext cx="227" cy="181"/>
            </a:xfrm>
            <a:prstGeom prst="ellipse">
              <a:avLst/>
            </a:prstGeom>
            <a:noFill/>
            <a:ln w="19050" algn="ctr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92883" name="AutoShape 19"/>
            <p:cNvSpPr>
              <a:spLocks/>
            </p:cNvSpPr>
            <p:nvPr/>
          </p:nvSpPr>
          <p:spPr bwMode="auto">
            <a:xfrm>
              <a:off x="3334" y="2205"/>
              <a:ext cx="998" cy="208"/>
            </a:xfrm>
            <a:prstGeom prst="callout2">
              <a:avLst>
                <a:gd name="adj1" fmla="val 34616"/>
                <a:gd name="adj2" fmla="val -4810"/>
                <a:gd name="adj3" fmla="val 34616"/>
                <a:gd name="adj4" fmla="val -13926"/>
                <a:gd name="adj5" fmla="val 44231"/>
                <a:gd name="adj6" fmla="val -23148"/>
              </a:avLst>
            </a:prstGeom>
            <a:solidFill>
              <a:srgbClr val="FFF5C9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ko-KR" altLang="en-US"/>
                <a:t>매개변수</a:t>
              </a:r>
            </a:p>
          </p:txBody>
        </p:sp>
        <p:sp>
          <p:nvSpPr>
            <p:cNvPr id="292886" name="Oval 22"/>
            <p:cNvSpPr>
              <a:spLocks noChangeArrowheads="1"/>
            </p:cNvSpPr>
            <p:nvPr/>
          </p:nvSpPr>
          <p:spPr bwMode="auto">
            <a:xfrm>
              <a:off x="2426" y="2251"/>
              <a:ext cx="363" cy="181"/>
            </a:xfrm>
            <a:prstGeom prst="ellipse">
              <a:avLst/>
            </a:prstGeom>
            <a:noFill/>
            <a:ln w="19050" algn="ctr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92887" name="AutoShape 23"/>
            <p:cNvSpPr>
              <a:spLocks/>
            </p:cNvSpPr>
            <p:nvPr/>
          </p:nvSpPr>
          <p:spPr bwMode="auto">
            <a:xfrm>
              <a:off x="3334" y="2432"/>
              <a:ext cx="998" cy="208"/>
            </a:xfrm>
            <a:prstGeom prst="callout2">
              <a:avLst>
                <a:gd name="adj1" fmla="val 34616"/>
                <a:gd name="adj2" fmla="val -4810"/>
                <a:gd name="adj3" fmla="val 34616"/>
                <a:gd name="adj4" fmla="val -32968"/>
                <a:gd name="adj5" fmla="val -10579"/>
                <a:gd name="adj6" fmla="val -61324"/>
              </a:avLst>
            </a:prstGeom>
            <a:solidFill>
              <a:srgbClr val="FFF5C9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ko-KR" altLang="en-US"/>
                <a:t>매개변수 타입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92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92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92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2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2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2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2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2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2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2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2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EA8645-967D-44EB-908A-4AC419C09085}" type="slidenum">
              <a:rPr lang="ko-KR" altLang="en-US"/>
              <a:pPr/>
              <a:t>8</a:t>
            </a:fld>
            <a:endParaRPr lang="en-US" altLang="ko-KR"/>
          </a:p>
        </p:txBody>
      </p:sp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return </a:t>
            </a:r>
            <a:r>
              <a:rPr lang="ko-KR" altLang="en-US" dirty="0"/>
              <a:t>문과 반환 </a:t>
            </a:r>
            <a:r>
              <a:rPr lang="ko-KR" altLang="en-US" dirty="0" err="1"/>
              <a:t>자료형</a:t>
            </a:r>
            <a:endParaRPr lang="ko-KR" altLang="en-US" dirty="0"/>
          </a:p>
        </p:txBody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return</a:t>
            </a:r>
            <a:r>
              <a:rPr lang="en-US" altLang="ko-KR" dirty="0"/>
              <a:t> </a:t>
            </a:r>
            <a:r>
              <a:rPr lang="ko-KR" altLang="en-US" dirty="0"/>
              <a:t>문</a:t>
            </a:r>
          </a:p>
          <a:p>
            <a:pPr lvl="1"/>
            <a:r>
              <a:rPr lang="ko-KR" altLang="en-US" dirty="0"/>
              <a:t>형식</a:t>
            </a:r>
            <a:r>
              <a:rPr lang="en-US" altLang="ko-KR" dirty="0"/>
              <a:t>: </a:t>
            </a:r>
            <a:r>
              <a:rPr lang="en-US" altLang="ko-KR" dirty="0">
                <a:solidFill>
                  <a:srgbClr val="0000FF"/>
                </a:solidFill>
                <a:latin typeface="Lucida Console" panose="020B0609040504020204" pitchFamily="49" charset="0"/>
              </a:rPr>
              <a:t>return</a:t>
            </a:r>
            <a:r>
              <a:rPr lang="en-US" altLang="ko-KR" dirty="0"/>
              <a:t> </a:t>
            </a:r>
            <a:r>
              <a:rPr lang="ko-KR" altLang="en-US" dirty="0"/>
              <a:t>수식</a:t>
            </a:r>
            <a:r>
              <a:rPr lang="en-US" altLang="ko-KR" dirty="0"/>
              <a:t>;</a:t>
            </a:r>
          </a:p>
          <a:p>
            <a:pPr lvl="1"/>
            <a:r>
              <a:rPr lang="ko-KR" altLang="en-US" dirty="0"/>
              <a:t>함수가 어떤 값을 돌려주는지 명시함</a:t>
            </a:r>
          </a:p>
          <a:p>
            <a:pPr lvl="1"/>
            <a:r>
              <a:rPr lang="ko-KR" altLang="en-US" dirty="0" err="1"/>
              <a:t>반환값</a:t>
            </a:r>
            <a:r>
              <a:rPr lang="en-US" altLang="ko-KR" dirty="0"/>
              <a:t>(return value)</a:t>
            </a:r>
            <a:r>
              <a:rPr lang="ko-KR" altLang="en-US" dirty="0"/>
              <a:t>은 수식으로 주어지는데 수식에 괄호를 사용하면 이해하기 쉽다</a:t>
            </a:r>
            <a:r>
              <a:rPr lang="en-US" altLang="ko-KR" dirty="0"/>
              <a:t>.</a:t>
            </a:r>
          </a:p>
          <a:p>
            <a:pPr lvl="1"/>
            <a:r>
              <a:rPr lang="ko-KR" altLang="en-US" dirty="0" err="1"/>
              <a:t>반환값은</a:t>
            </a:r>
            <a:r>
              <a:rPr lang="ko-KR" altLang="en-US" dirty="0"/>
              <a:t> 반환형</a:t>
            </a:r>
            <a:r>
              <a:rPr lang="en-US" altLang="ko-KR" dirty="0"/>
              <a:t>(return type)</a:t>
            </a:r>
            <a:r>
              <a:rPr lang="ko-KR" altLang="en-US" dirty="0"/>
              <a:t>과 일치해야 한다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수학 함수와 비교</a:t>
            </a:r>
          </a:p>
          <a:p>
            <a:pPr lvl="1"/>
            <a:r>
              <a:rPr lang="ko-KR" altLang="en-US" dirty="0"/>
              <a:t>인수 </a:t>
            </a:r>
            <a:r>
              <a:rPr lang="ko-KR" altLang="en-US" dirty="0" err="1"/>
              <a:t>자료형</a:t>
            </a:r>
            <a:r>
              <a:rPr lang="en-US" altLang="ko-KR" dirty="0"/>
              <a:t>: </a:t>
            </a:r>
            <a:r>
              <a:rPr lang="ko-KR" altLang="en-US" dirty="0" err="1"/>
              <a:t>정의구역</a:t>
            </a:r>
            <a:endParaRPr lang="ko-KR" altLang="en-US" dirty="0"/>
          </a:p>
          <a:p>
            <a:pPr lvl="1"/>
            <a:r>
              <a:rPr lang="ko-KR" altLang="en-US" dirty="0"/>
              <a:t>반환 </a:t>
            </a:r>
            <a:r>
              <a:rPr lang="ko-KR" altLang="en-US" dirty="0" err="1"/>
              <a:t>자료형</a:t>
            </a:r>
            <a:r>
              <a:rPr lang="en-US" altLang="ko-KR" dirty="0"/>
              <a:t>: </a:t>
            </a:r>
            <a:r>
              <a:rPr lang="ko-KR" altLang="en-US" dirty="0" err="1"/>
              <a:t>공변역</a:t>
            </a:r>
            <a:endParaRPr lang="ko-KR" altLang="en-US" dirty="0"/>
          </a:p>
        </p:txBody>
      </p:sp>
      <p:sp>
        <p:nvSpPr>
          <p:cNvPr id="333829" name="Text Box 5"/>
          <p:cNvSpPr txBox="1">
            <a:spLocks noChangeArrowheads="1"/>
          </p:cNvSpPr>
          <p:nvPr/>
        </p:nvSpPr>
        <p:spPr bwMode="auto">
          <a:xfrm>
            <a:off x="4238625" y="5229225"/>
            <a:ext cx="379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 sz="2800">
                <a:sym typeface="Symbol" panose="05050102010706020507" pitchFamily="18" charset="2"/>
              </a:rPr>
              <a:t></a:t>
            </a:r>
            <a:endParaRPr lang="en-US" altLang="ko-KR" sz="2800"/>
          </a:p>
        </p:txBody>
      </p:sp>
      <p:sp>
        <p:nvSpPr>
          <p:cNvPr id="333831" name="Rectangle 7"/>
          <p:cNvSpPr>
            <a:spLocks noChangeArrowheads="1"/>
          </p:cNvSpPr>
          <p:nvPr/>
        </p:nvSpPr>
        <p:spPr bwMode="auto">
          <a:xfrm>
            <a:off x="1042988" y="4868863"/>
            <a:ext cx="3097212" cy="1223962"/>
          </a:xfrm>
          <a:prstGeom prst="rect">
            <a:avLst/>
          </a:prstGeom>
          <a:solidFill>
            <a:srgbClr val="E5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ko-KR">
                <a:solidFill>
                  <a:srgbClr val="0000FF"/>
                </a:solidFill>
              </a:rPr>
              <a:t>double</a:t>
            </a:r>
            <a:r>
              <a:rPr lang="en-US" altLang="ko-KR"/>
              <a:t> half(</a:t>
            </a:r>
            <a:r>
              <a:rPr lang="en-US" altLang="ko-KR">
                <a:solidFill>
                  <a:srgbClr val="0000FF"/>
                </a:solidFill>
              </a:rPr>
              <a:t>int</a:t>
            </a:r>
            <a:r>
              <a:rPr lang="en-US" altLang="ko-KR"/>
              <a:t> x)</a:t>
            </a:r>
          </a:p>
          <a:p>
            <a:r>
              <a:rPr lang="en-US" altLang="ko-KR">
                <a:solidFill>
                  <a:srgbClr val="5F5F5F"/>
                </a:solidFill>
              </a:rPr>
              <a:t>{</a:t>
            </a:r>
          </a:p>
          <a:p>
            <a:r>
              <a:rPr lang="en-US" altLang="ko-KR">
                <a:solidFill>
                  <a:srgbClr val="5F5F5F"/>
                </a:solidFill>
              </a:rPr>
              <a:t>    return (x / 2.0);</a:t>
            </a:r>
          </a:p>
          <a:p>
            <a:r>
              <a:rPr lang="en-US" altLang="ko-KR">
                <a:solidFill>
                  <a:srgbClr val="5F5F5F"/>
                </a:solidFill>
              </a:rPr>
              <a:t>}</a:t>
            </a:r>
          </a:p>
        </p:txBody>
      </p:sp>
      <p:sp>
        <p:nvSpPr>
          <p:cNvPr id="333832" name="Rectangle 8"/>
          <p:cNvSpPr>
            <a:spLocks noChangeArrowheads="1"/>
          </p:cNvSpPr>
          <p:nvPr/>
        </p:nvSpPr>
        <p:spPr bwMode="auto">
          <a:xfrm>
            <a:off x="4716463" y="4868863"/>
            <a:ext cx="3097212" cy="1223962"/>
          </a:xfrm>
          <a:prstGeom prst="rect">
            <a:avLst/>
          </a:prstGeom>
          <a:solidFill>
            <a:srgbClr val="E5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ko-KR" sz="1800">
                <a:latin typeface="Tahoma" panose="020B0604030504040204" pitchFamily="34" charset="0"/>
                <a:cs typeface="Tahoma" panose="020B0604030504040204" pitchFamily="34" charset="0"/>
              </a:rPr>
              <a:t>half:</a:t>
            </a:r>
            <a:r>
              <a:rPr lang="en-US" altLang="ko-KR" sz="1800">
                <a:solidFill>
                  <a:srgbClr val="0000FF"/>
                </a:solidFill>
              </a:rPr>
              <a:t> int </a:t>
            </a:r>
            <a:r>
              <a:rPr lang="en-US" altLang="ko-KR" sz="1800">
                <a:sym typeface="Wingdings" panose="05000000000000000000" pitchFamily="2" charset="2"/>
              </a:rPr>
              <a:t> </a:t>
            </a:r>
            <a:r>
              <a:rPr lang="en-US" altLang="ko-KR" sz="1800">
                <a:solidFill>
                  <a:srgbClr val="0000FF"/>
                </a:solidFill>
              </a:rPr>
              <a:t>double</a:t>
            </a:r>
          </a:p>
          <a:p>
            <a:pPr lvl="1"/>
            <a:r>
              <a:rPr lang="en-US" altLang="ko-KR" sz="1800">
                <a:solidFill>
                  <a:srgbClr val="5F5F5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where</a:t>
            </a:r>
          </a:p>
          <a:p>
            <a:pPr lvl="1"/>
            <a:r>
              <a:rPr lang="en-US" altLang="ko-KR" sz="1800">
                <a:solidFill>
                  <a:srgbClr val="5F5F5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half(x) = x / 2.0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7028037F-58B7-4ED4-A522-B4FC0209D8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2" y="1399722"/>
            <a:ext cx="8145441" cy="5197928"/>
          </a:xfrm>
          <a:prstGeom prst="rect">
            <a:avLst/>
          </a:prstGeom>
        </p:spPr>
      </p:pic>
      <p:sp>
        <p:nvSpPr>
          <p:cNvPr id="7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88B2D9-A9EC-4625-A2BD-A5407383CE75}" type="slidenum">
              <a:rPr lang="ko-KR" altLang="en-US"/>
              <a:pPr/>
              <a:t>9</a:t>
            </a:fld>
            <a:endParaRPr lang="en-US" altLang="ko-KR"/>
          </a:p>
        </p:txBody>
      </p:sp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add1half.c(1/2)</a:t>
            </a:r>
          </a:p>
        </p:txBody>
      </p:sp>
      <p:sp>
        <p:nvSpPr>
          <p:cNvPr id="294919" name="AutoShape 7"/>
          <p:cNvSpPr>
            <a:spLocks/>
          </p:cNvSpPr>
          <p:nvPr/>
        </p:nvSpPr>
        <p:spPr bwMode="auto">
          <a:xfrm>
            <a:off x="3276600" y="5444703"/>
            <a:ext cx="71438" cy="936625"/>
          </a:xfrm>
          <a:prstGeom prst="rightBrace">
            <a:avLst>
              <a:gd name="adj1" fmla="val 109258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600">
                <a:latin typeface="Tahoma" panose="020B0604030504040204" pitchFamily="34" charset="0"/>
                <a:cs typeface="Tahoma" panose="020B0604030504040204" pitchFamily="34" charset="0"/>
              </a:rPr>
              <a:t>인수 값의 반을 구하는 함수</a:t>
            </a:r>
            <a:endParaRPr lang="en-US" altLang="ko-KR" sz="160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94921" name="AutoShape 9"/>
          <p:cNvSpPr>
            <a:spLocks/>
          </p:cNvSpPr>
          <p:nvPr/>
        </p:nvSpPr>
        <p:spPr bwMode="auto">
          <a:xfrm>
            <a:off x="3276600" y="4149749"/>
            <a:ext cx="71438" cy="936625"/>
          </a:xfrm>
          <a:prstGeom prst="rightBrace">
            <a:avLst>
              <a:gd name="adj1" fmla="val 109258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46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인수보다 하나 큰 값을 구하는 함수</a:t>
            </a:r>
            <a:endParaRPr lang="en-US" altLang="ko-KR" sz="16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4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4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4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4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4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4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4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4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919" grpId="0" animBg="1"/>
      <p:bldP spid="294921" grpId="0" animBg="1"/>
    </p:bldLst>
  </p:timing>
</p:sld>
</file>

<file path=ppt/theme/theme1.xml><?xml version="1.0" encoding="utf-8"?>
<a:theme xmlns:a="http://schemas.openxmlformats.org/drawingml/2006/main" name="2_모자이크">
  <a:themeElements>
    <a:clrScheme name="2_모자이크 7">
      <a:dk1>
        <a:srgbClr val="000000"/>
      </a:dk1>
      <a:lt1>
        <a:srgbClr val="FFFFFF"/>
      </a:lt1>
      <a:dk2>
        <a:srgbClr val="000000"/>
      </a:dk2>
      <a:lt2>
        <a:srgbClr val="CC3300"/>
      </a:lt2>
      <a:accent1>
        <a:srgbClr val="FFCC00"/>
      </a:accent1>
      <a:accent2>
        <a:srgbClr val="CC6600"/>
      </a:accent2>
      <a:accent3>
        <a:srgbClr val="FFFFFF"/>
      </a:accent3>
      <a:accent4>
        <a:srgbClr val="000000"/>
      </a:accent4>
      <a:accent5>
        <a:srgbClr val="FFE2AA"/>
      </a:accent5>
      <a:accent6>
        <a:srgbClr val="B95C00"/>
      </a:accent6>
      <a:hlink>
        <a:srgbClr val="663300"/>
      </a:hlink>
      <a:folHlink>
        <a:srgbClr val="CC9900"/>
      </a:folHlink>
    </a:clrScheme>
    <a:fontScheme name="맑은고딕_Tahoma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5C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ko-KR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anose="020B0609040504020204" pitchFamily="49" charset="0"/>
            <a:ea typeface="굴림" panose="020B0600000101010101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5C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ko-KR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anose="020B0609040504020204" pitchFamily="49" charset="0"/>
            <a:ea typeface="굴림" panose="020B0600000101010101" pitchFamily="50" charset="-127"/>
          </a:defRPr>
        </a:defPPr>
      </a:lstStyle>
    </a:lnDef>
  </a:objectDefaults>
  <a:extraClrSchemeLst>
    <a:extraClrScheme>
      <a:clrScheme name="2_모자이크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BFC1E402B583D243A3C554F6F4F17AB1" ma:contentTypeVersion="8" ma:contentTypeDescription="새 문서를 만듭니다." ma:contentTypeScope="" ma:versionID="9046bd18fe16b2697781b899c80c9df3">
  <xsd:schema xmlns:xsd="http://www.w3.org/2001/XMLSchema" xmlns:xs="http://www.w3.org/2001/XMLSchema" xmlns:p="http://schemas.microsoft.com/office/2006/metadata/properties" xmlns:ns3="14fbc630-f9ee-44d0-8c96-893ff621d69e" targetNamespace="http://schemas.microsoft.com/office/2006/metadata/properties" ma:root="true" ma:fieldsID="38064add94175b8e15f1465fa9a2db5a" ns3:_="">
    <xsd:import namespace="14fbc630-f9ee-44d0-8c96-893ff621d69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bc630-f9ee-44d0-8c96-893ff621d6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168F670-9430-456A-A540-3C331C4A81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fbc630-f9ee-44d0-8c96-893ff621d6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028C84F-6539-4B95-BC7A-911CA89CAE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3E42BF-7642-4758-BA40-C23DDD1FF207}">
  <ds:schemaRefs>
    <ds:schemaRef ds:uri="http://schemas.microsoft.com/office/2006/documentManagement/types"/>
    <ds:schemaRef ds:uri="http://www.w3.org/XML/1998/namespace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14fbc630-f9ee-44d0-8c96-893ff621d69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Box-Tahoma굴림-Violet</Template>
  <TotalTime>233</TotalTime>
  <Words>3079</Words>
  <Application>Microsoft Office PowerPoint</Application>
  <PresentationFormat>화면 슬라이드 쇼(4:3)</PresentationFormat>
  <Paragraphs>511</Paragraphs>
  <Slides>55</Slides>
  <Notes>53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55</vt:i4>
      </vt:variant>
    </vt:vector>
  </HeadingPairs>
  <TitlesOfParts>
    <vt:vector size="63" baseType="lpstr">
      <vt:lpstr>굴림</vt:lpstr>
      <vt:lpstr>맑은 고딕</vt:lpstr>
      <vt:lpstr>Arial</vt:lpstr>
      <vt:lpstr>Lucida Console</vt:lpstr>
      <vt:lpstr>Tahoma</vt:lpstr>
      <vt:lpstr>Times New Roman</vt:lpstr>
      <vt:lpstr>Wingdings</vt:lpstr>
      <vt:lpstr>2_모자이크</vt:lpstr>
      <vt:lpstr>PowerPoint 프레젠테이션</vt:lpstr>
      <vt:lpstr>Chap 08  함수 </vt:lpstr>
      <vt:lpstr>이 장의 내용 </vt:lpstr>
      <vt:lpstr>8.1  함수 개요</vt:lpstr>
      <vt:lpstr>함수 개요</vt:lpstr>
      <vt:lpstr>C 언어에서 함수</vt:lpstr>
      <vt:lpstr>함수 형태</vt:lpstr>
      <vt:lpstr>return 문과 반환 자료형</vt:lpstr>
      <vt:lpstr>add1half.c(1/2)</vt:lpstr>
      <vt:lpstr>add1half.c(2/2)</vt:lpstr>
      <vt:lpstr>함수 프로토타입</vt:lpstr>
      <vt:lpstr>prototype.c</vt:lpstr>
      <vt:lpstr>8.2  프로시저</vt:lpstr>
      <vt:lpstr>void 함수</vt:lpstr>
      <vt:lpstr>void.c(일부)</vt:lpstr>
      <vt:lpstr>작명법에 관한 도움말</vt:lpstr>
      <vt:lpstr>하향식 프로그래밍</vt:lpstr>
      <vt:lpstr>하향식 프로그램밍 예</vt:lpstr>
      <vt:lpstr>topDown2.c(1/2)</vt:lpstr>
      <vt:lpstr>topDown2.c(2/2)</vt:lpstr>
      <vt:lpstr>추상화와 함수</vt:lpstr>
      <vt:lpstr>프로그램 설계 기법</vt:lpstr>
      <vt:lpstr>8.3  함수 호출 메커니즘</vt:lpstr>
      <vt:lpstr>함수 호출과 복귀 개요</vt:lpstr>
      <vt:lpstr>제어흐름과 자료흐름</vt:lpstr>
      <vt:lpstr>제어흐름 예</vt:lpstr>
      <vt:lpstr>자료흐름: 인수전달</vt:lpstr>
      <vt:lpstr>자료흐름: 반환값 전달</vt:lpstr>
      <vt:lpstr>sign.c</vt:lpstr>
      <vt:lpstr>함수호출 메커니즘 정리</vt:lpstr>
      <vt:lpstr>8.4  변수와 유효범위</vt:lpstr>
      <vt:lpstr>유효범위</vt:lpstr>
      <vt:lpstr>유효범위에 따른 변수 분류</vt:lpstr>
      <vt:lpstr>비지역 변수를 통한 데이터 전달</vt:lpstr>
      <vt:lpstr>nonlocal.c</vt:lpstr>
      <vt:lpstr>외부변수란 무엇인가요?</vt:lpstr>
      <vt:lpstr>파일범위 변수</vt:lpstr>
      <vt:lpstr>정적 지역변수</vt:lpstr>
      <vt:lpstr>변수 분류</vt:lpstr>
      <vt:lpstr>8.5  재귀함수</vt:lpstr>
      <vt:lpstr>재귀함수</vt:lpstr>
      <vt:lpstr>fact.c</vt:lpstr>
      <vt:lpstr>재귀함수의 제어흐름</vt:lpstr>
      <vt:lpstr>Key Point</vt:lpstr>
      <vt:lpstr>Key Point 1</vt:lpstr>
      <vt:lpstr>Key Point 2</vt:lpstr>
      <vt:lpstr>Key Point 3</vt:lpstr>
      <vt:lpstr>Key Point 4</vt:lpstr>
      <vt:lpstr>요약(1/4)</vt:lpstr>
      <vt:lpstr>요약(2/4)</vt:lpstr>
      <vt:lpstr>요약(3/4)</vt:lpstr>
      <vt:lpstr>요약(4/4)</vt:lpstr>
      <vt:lpstr>프로그래밍 실습</vt:lpstr>
      <vt:lpstr>▶ 프로그래밍 실습 1 </vt:lpstr>
      <vt:lpstr>▶ 프로그래밍 실습 2</vt:lpstr>
    </vt:vector>
  </TitlesOfParts>
  <Company>부산대학교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08 함수</dc:title>
  <dc:creator>우균</dc:creator>
  <cp:lastModifiedBy>인피니티북스 편집부</cp:lastModifiedBy>
  <cp:revision>230</cp:revision>
  <cp:lastPrinted>1995-10-08T01:49:42Z</cp:lastPrinted>
  <dcterms:created xsi:type="dcterms:W3CDTF">1995-11-01T10:23:08Z</dcterms:created>
  <dcterms:modified xsi:type="dcterms:W3CDTF">2020-09-21T00:56:26Z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0x010100BFC1E402B583D243A3C554F6F4F17AB1</vt:lpwstr>
  </property>
</Properties>
</file>