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787" r:id="rId5"/>
  </p:sldMasterIdLst>
  <p:notesMasterIdLst>
    <p:notesMasterId r:id="rId52"/>
  </p:notesMasterIdLst>
  <p:handoutMasterIdLst>
    <p:handoutMasterId r:id="rId53"/>
  </p:handoutMasterIdLst>
  <p:sldIdLst>
    <p:sldId id="403" r:id="rId6"/>
    <p:sldId id="291" r:id="rId7"/>
    <p:sldId id="352" r:id="rId8"/>
    <p:sldId id="392" r:id="rId9"/>
    <p:sldId id="361" r:id="rId10"/>
    <p:sldId id="362" r:id="rId11"/>
    <p:sldId id="394" r:id="rId12"/>
    <p:sldId id="404" r:id="rId13"/>
    <p:sldId id="353" r:id="rId14"/>
    <p:sldId id="363" r:id="rId15"/>
    <p:sldId id="405" r:id="rId16"/>
    <p:sldId id="406" r:id="rId17"/>
    <p:sldId id="407" r:id="rId18"/>
    <p:sldId id="408" r:id="rId19"/>
    <p:sldId id="409" r:id="rId20"/>
    <p:sldId id="354" r:id="rId21"/>
    <p:sldId id="355" r:id="rId22"/>
    <p:sldId id="410" r:id="rId23"/>
    <p:sldId id="412" r:id="rId24"/>
    <p:sldId id="413" r:id="rId25"/>
    <p:sldId id="358" r:id="rId26"/>
    <p:sldId id="414" r:id="rId27"/>
    <p:sldId id="415" r:id="rId28"/>
    <p:sldId id="416" r:id="rId29"/>
    <p:sldId id="364" r:id="rId30"/>
    <p:sldId id="365" r:id="rId31"/>
    <p:sldId id="417" r:id="rId32"/>
    <p:sldId id="418" r:id="rId33"/>
    <p:sldId id="419" r:id="rId34"/>
    <p:sldId id="420" r:id="rId35"/>
    <p:sldId id="422" r:id="rId36"/>
    <p:sldId id="421" r:id="rId37"/>
    <p:sldId id="423" r:id="rId38"/>
    <p:sldId id="395" r:id="rId39"/>
    <p:sldId id="367" r:id="rId40"/>
    <p:sldId id="371" r:id="rId41"/>
    <p:sldId id="368" r:id="rId42"/>
    <p:sldId id="369" r:id="rId43"/>
    <p:sldId id="370" r:id="rId44"/>
    <p:sldId id="402" r:id="rId45"/>
    <p:sldId id="424" r:id="rId46"/>
    <p:sldId id="401" r:id="rId47"/>
    <p:sldId id="390" r:id="rId48"/>
    <p:sldId id="400" r:id="rId49"/>
    <p:sldId id="351" r:id="rId50"/>
    <p:sldId id="425" r:id="rId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336600"/>
    <a:srgbClr val="009900"/>
    <a:srgbClr val="0000CC"/>
    <a:srgbClr val="FF6600"/>
    <a:srgbClr val="990000"/>
    <a:srgbClr val="FF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94637" autoAdjust="0"/>
  </p:normalViewPr>
  <p:slideViewPr>
    <p:cSldViewPr>
      <p:cViewPr varScale="1">
        <p:scale>
          <a:sx n="108" d="100"/>
          <a:sy n="108" d="100"/>
        </p:scale>
        <p:origin x="98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9498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ableStyles" Target="tableStyle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CAAEA29-C74E-4D7F-AD86-6873065EA05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E951E05-54DE-45D0-A9AC-ECB6B2E3D3BF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767DA39-F665-48B2-A2CE-863D769E6C1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C826A-668C-41E8-BE96-7F92F633E73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483A2B0-F473-48FB-85A4-FC587D84D9B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A743363-227E-401D-B135-BF4159BF4F4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182CC4C-16A9-4EC1-941B-682F6811640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419E696-4836-418C-A81D-5C0D111013A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DF07CE4-B344-42DC-892D-2044C6C4FF8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6AAA207-9D6C-43B9-BDFE-5C36FD55EC8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8723E36-6CE1-4F4F-A116-9C3EAA55245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C0C9AD1-B9A6-47AE-95A3-0F216F4DE08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1508C2A-7F2F-49CC-93F5-F7C184ABD5A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0E5DDF7-C0B4-40FA-90FF-80F2396ECE6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273AEEC-BBAD-4CB7-8D60-027C34BDDE9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BE96B2E-E8E7-4064-8EEA-339771E3121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B09DA78-875F-48CB-9105-E259E119AD3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F26C734-896E-4DAB-9BBA-4B6E0A7B6BD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465FAF3-C7FB-4FB2-991B-9F291F8FBCA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0571B1-6941-4E93-BB3B-66489F8A87C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478DDA0-5968-45D2-A300-C558D8CB4D6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5340E5C-D31D-46D9-BE6A-C89CCC7A8EE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E1B0D01-27B7-4B88-83A9-8299CAB82B6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2B415FD-C8AE-4B5D-8841-2471EBC6C25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6D9EDF0-33AE-4B10-94AB-C828915EFC3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BDF48F1-628D-443B-A8BB-FE815EF672F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F132869-22EA-4598-832D-CC622F0F34F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30B9785-3BC5-447B-955C-9C16402924F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ED2FB6B-BAC1-4447-A799-23F8C5A55FA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202100-B317-4924-A5F9-FCBA69261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97F2A82-04C2-41D6-8BF4-795272EB63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C5FC9F-9FBD-4AD6-807E-6E8C48D9F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F555CF-DB85-41C4-9A5C-369737197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D11E6F4-3C38-4D35-89BD-896E376FB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2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854C1A-28AD-4969-93DA-A80B440F8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B32276D-017E-4057-9DCC-0B94FC071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078DFAC-9FCB-4C70-A768-DED9C587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038F1B-0640-40C9-8E09-506FA70B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05351E-0D1F-4843-9812-6EFAA5B44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4184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99DA5F1-D40A-4A49-A4E3-945B8F105F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C9AEF78-ED34-4747-B921-4A48A5E29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5A8DBDC-E438-4294-805B-01FC0C112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FB27CF-AF4B-47B6-B598-5DB67AA05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F6FC5C4-1165-48B5-A933-86D34D4CE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616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8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ahoma" panose="020B0604030504040204" pitchFamily="34" charset="0"/>
            </a:endParaRPr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22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24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7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9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50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1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51C8B68C-5AB8-446F-9EEF-5DC7CB0D496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09481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FF831-EC7F-4A41-9AE5-39C70CE4E145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2404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19987-32D2-420F-ADFD-91893345064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37351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D1C3D-5116-45EE-B33F-58ECFB04BD5D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12049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F7C70-BFA1-459E-A04D-98FBBBBE49A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1425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CF3C9-1436-4853-BB9C-5A16791A759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82515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2E548-FA0C-4713-8B21-3737941B894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4010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71EF0-5976-4B68-9CFD-D2D53ED69DA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632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7AA52B-F4F9-4B57-BDED-1F44824F5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B230F46-8DB6-4596-B599-1397AD291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BA8AF3-6B31-4408-B884-024AEF1E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43EDFAB-D9D6-4390-B39F-C0A159060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69E259-D022-4D8A-8006-5DA512298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7074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20C05-6583-4597-AF8E-0665A427789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71311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2C26C-F083-4DED-88AC-32FA8B5189C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0299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B4D37-D3D6-426C-B631-0C740C6EE49B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374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C09C79-C4BE-4D9D-8DF5-B898F66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DFE26D-1035-4396-A360-DC025894C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7CB1D3-C7E0-4CF3-9CEE-6C5B89BCC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EE48C3-35AF-484F-92CE-3C145EFF7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8E92FF-B95F-4756-9E55-74EB4EE5C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190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40E8D0-7453-426B-89F5-9DA193393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569E622-0530-476D-9394-BC0705AD1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4A4D550-47EE-4C51-ACD5-01000EE87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D64D996-F83D-499B-8668-0B229D19F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9FD9474-7068-4326-8227-1C0F0CA27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78B2AAF-CF2E-46A4-A912-B982DCFBF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30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078259-D120-42C0-863E-6DA3BCE4C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969826-EFC6-442A-B0C2-8F2861D35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FE7CE97-DB4C-48F4-8ABF-B51FF9C64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C2D7004-D2E0-4665-8EBD-167C71FFA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79C82D1-FDCE-4E2E-BE38-2513DDD908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C4C1B8E-AFB4-4475-A153-9A8CD7F4F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5EC74DA-A211-4EEF-AF5D-37D6C2889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6785FE9-4282-4205-9C77-1541F9B13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0051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B66B71-32CA-4115-B1E6-53A490EAF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A820AA8-0D10-403E-B107-5369541E0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8027194-3D5A-4F76-A88F-25D05F5BA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E4DB269-15FB-4BE0-B3CF-7C875C04D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790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53B4768-38D2-4FD3-8FA0-680731012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D57A888-ACAE-423F-AF53-677430081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91FC255-A41D-452B-83F9-5CF018724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802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03E5C6-0918-4A88-976B-1E858D39D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47EC127-9D0A-4DD8-9FE8-8FEC83ADB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1101251-07E3-43EB-9294-AD3A1C889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CE50FC7-B8D6-451E-AD85-8E53DD272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0A22CD-FEB4-4E59-B58F-E9269FF43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0919029-1DA1-420F-BFC5-2E7D7ACA9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7178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8CA601-DFF7-41FB-B893-9B64C3D79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89F85E-ACAB-473E-87E3-FC4F09A25F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105CD9F-D952-4514-8303-F1A916C00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E0A5C0-45D8-4715-A21A-8174FD4E4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A39B09C-C8D9-4770-BDE8-7DE41425E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43C53CD-EFAF-4BE1-94B1-4125295A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216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33C329A-FFA1-446E-96EC-64E2B5BEE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5539C7-59B3-4273-A219-77C8D4A1B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532D500-55EF-47D6-8763-4F21DD1C42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0649D0-3F22-4FBD-820F-4D2ECF44B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F2B64F-4C03-4CD5-A5BE-4C7A27FE60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E25A-BBCF-47F7-887C-4D0BA9D6C0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874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굴림" panose="020B0600000101010101" pitchFamily="50" charset="-127"/>
              </a:defRPr>
            </a:lvl1pPr>
          </a:lstStyle>
          <a:p>
            <a:pPr>
              <a:defRPr/>
            </a:pPr>
            <a:fld id="{4E5F5365-1EEC-4050-964B-C174F1595EA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hf hdr="0" ftr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17726D4-DF23-4E9D-BB4E-ECE9C9A81BB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if </a:t>
            </a:r>
            <a:r>
              <a:rPr lang="ko-KR" altLang="en-US">
                <a:solidFill>
                  <a:srgbClr val="000000"/>
                </a:solidFill>
              </a:rPr>
              <a:t>문 예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>
                <a:solidFill>
                  <a:srgbClr val="0000CC"/>
                </a:solidFill>
              </a:rPr>
              <a:t>if</a:t>
            </a:r>
            <a:r>
              <a:rPr lang="en-US" altLang="ko-KR" sz="2000"/>
              <a:t> (x &gt; 0)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		printf ("x</a:t>
            </a:r>
            <a:r>
              <a:rPr lang="ko-KR" altLang="en-US" sz="2000"/>
              <a:t>가 양수이다</a:t>
            </a:r>
            <a:r>
              <a:rPr lang="en-US" altLang="ko-KR" sz="2000"/>
              <a:t>.");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 sz="2000"/>
          </a:p>
          <a:p>
            <a:pPr eaLnBrk="1" hangingPunct="1"/>
            <a:r>
              <a:rPr lang="en-US" altLang="ko-KR" sz="2000">
                <a:solidFill>
                  <a:srgbClr val="0000CC"/>
                </a:solidFill>
              </a:rPr>
              <a:t>if</a:t>
            </a:r>
            <a:r>
              <a:rPr lang="en-US" altLang="ko-KR" sz="2000"/>
              <a:t> (a &lt; min)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       	min = a; </a:t>
            </a:r>
          </a:p>
          <a:p>
            <a:pPr lvl="4" eaLnBrk="1" hangingPunct="1"/>
            <a:endParaRPr lang="en-US" altLang="ko-KR" sz="1800"/>
          </a:p>
          <a:p>
            <a:pPr eaLnBrk="1" hangingPunct="1"/>
            <a:r>
              <a:rPr lang="ko-KR" altLang="en-US" sz="2000" b="1">
                <a:solidFill>
                  <a:srgbClr val="FF6600"/>
                </a:solidFill>
              </a:rPr>
              <a:t>주의</a:t>
            </a:r>
            <a:r>
              <a:rPr lang="en-US" altLang="ko-KR" sz="2000" b="1">
                <a:solidFill>
                  <a:srgbClr val="FF6600"/>
                </a:solidFill>
              </a:rPr>
              <a:t>!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ko-KR" altLang="en-US" sz="2000">
                <a:solidFill>
                  <a:srgbClr val="FF6600"/>
                </a:solidFill>
              </a:rPr>
              <a:t>	</a:t>
            </a:r>
            <a:r>
              <a:rPr lang="en-US" altLang="ko-KR" sz="2000">
                <a:solidFill>
                  <a:srgbClr val="FF6600"/>
                </a:solidFill>
              </a:rPr>
              <a:t>C </a:t>
            </a:r>
            <a:r>
              <a:rPr lang="ko-KR" altLang="en-US" sz="2000">
                <a:solidFill>
                  <a:srgbClr val="FF6600"/>
                </a:solidFill>
              </a:rPr>
              <a:t>언어에서는 </a:t>
            </a:r>
            <a:r>
              <a:rPr lang="en-US" altLang="ko-KR" sz="2000">
                <a:solidFill>
                  <a:srgbClr val="FF6600"/>
                </a:solidFill>
              </a:rPr>
              <a:t>0</a:t>
            </a:r>
            <a:r>
              <a:rPr lang="ko-KR" altLang="en-US" sz="2000">
                <a:solidFill>
                  <a:srgbClr val="FF6600"/>
                </a:solidFill>
              </a:rPr>
              <a:t>은 거짓으로 </a:t>
            </a:r>
            <a:r>
              <a:rPr lang="en-US" altLang="ko-KR" sz="2000">
                <a:solidFill>
                  <a:srgbClr val="FF6600"/>
                </a:solidFill>
              </a:rPr>
              <a:t>0 </a:t>
            </a:r>
            <a:r>
              <a:rPr lang="ko-KR" altLang="en-US" sz="2000">
                <a:solidFill>
                  <a:srgbClr val="FF6600"/>
                </a:solidFill>
              </a:rPr>
              <a:t>이외의 값은 모두 참으로 간주한다</a:t>
            </a:r>
            <a:r>
              <a:rPr lang="en-US" altLang="ko-KR" sz="2000">
                <a:solidFill>
                  <a:srgbClr val="FF6600"/>
                </a:solidFill>
              </a:rPr>
              <a:t>.</a:t>
            </a:r>
            <a:r>
              <a:rPr lang="en-US" altLang="ko-KR" sz="200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2000">
                <a:solidFill>
                  <a:srgbClr val="0000CC"/>
                </a:solidFill>
              </a:rPr>
              <a:t>if</a:t>
            </a:r>
            <a:r>
              <a:rPr lang="en-US" altLang="ko-KR" sz="2000"/>
              <a:t> (x)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  		printf("x</a:t>
            </a:r>
            <a:r>
              <a:rPr lang="ko-KR" altLang="en-US" sz="2000"/>
              <a:t>가 </a:t>
            </a:r>
            <a:r>
              <a:rPr lang="en-US" altLang="ko-KR" sz="2000"/>
              <a:t>0</a:t>
            </a:r>
            <a:r>
              <a:rPr lang="ko-KR" altLang="en-US" sz="2000"/>
              <a:t>이 아님“</a:t>
            </a:r>
            <a:r>
              <a:rPr lang="en-US" altLang="ko-KR" sz="2000"/>
              <a:t>); </a:t>
            </a:r>
            <a:endParaRPr lang="ko-KR" altLang="en-US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25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253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F716FD6-6780-4CE6-8709-1861B4C632D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253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7813675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DCD5E32-8940-4091-A6E9-E836C0E71BE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복합문</a:t>
            </a:r>
            <a:r>
              <a:rPr lang="en-US" altLang="ko-KR">
                <a:solidFill>
                  <a:srgbClr val="000000"/>
                </a:solidFill>
              </a:rPr>
              <a:t>(compound statement)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>
                <a:solidFill>
                  <a:srgbClr val="FF0000"/>
                </a:solidFill>
              </a:rPr>
              <a:t>중괄호로 둘러싸인 문장들의 집합</a:t>
            </a:r>
          </a:p>
          <a:p>
            <a:pPr eaLnBrk="1" hangingPunct="1"/>
            <a:r>
              <a:rPr lang="ko-KR" altLang="en-US" sz="2000"/>
              <a:t>필요하면 변수 혹은 상수들을 먼저 선언할 수 있다</a:t>
            </a:r>
            <a:r>
              <a:rPr lang="en-US" altLang="ko-KR" sz="2000"/>
              <a:t>.</a:t>
            </a:r>
          </a:p>
          <a:p>
            <a:pPr eaLnBrk="1" hangingPunct="1"/>
            <a:r>
              <a:rPr lang="ko-KR" altLang="en-US" sz="2000"/>
              <a:t>구문 형식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1800"/>
              <a:t>{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    		</a:t>
            </a:r>
            <a:r>
              <a:rPr lang="ko-KR" altLang="en-US" sz="1800"/>
              <a:t>선언들</a:t>
            </a:r>
            <a:r>
              <a:rPr lang="en-US" altLang="ko-KR" sz="1800"/>
              <a:t>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    		</a:t>
            </a:r>
            <a:r>
              <a:rPr lang="ko-KR" altLang="en-US" sz="1800"/>
              <a:t>문장 </a:t>
            </a:r>
            <a:r>
              <a:rPr lang="en-US" altLang="ko-KR" sz="1800"/>
              <a:t>1;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    		</a:t>
            </a:r>
            <a:r>
              <a:rPr lang="ko-KR" altLang="en-US" sz="1800"/>
              <a:t>문장 </a:t>
            </a:r>
            <a:r>
              <a:rPr lang="en-US" altLang="ko-KR" sz="1800"/>
              <a:t>2;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     	  . . .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    		</a:t>
            </a:r>
            <a:r>
              <a:rPr lang="ko-KR" altLang="en-US" sz="1800"/>
              <a:t>문장 </a:t>
            </a:r>
            <a:r>
              <a:rPr lang="en-US" altLang="ko-KR" sz="1800"/>
              <a:t>n;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	}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ko-KR" sz="1800"/>
          </a:p>
          <a:p>
            <a:pPr eaLnBrk="1" hangingPunct="1"/>
            <a:r>
              <a:rPr lang="ko-KR" altLang="en-US" sz="2000" b="1">
                <a:solidFill>
                  <a:srgbClr val="FF6600"/>
                </a:solidFill>
              </a:rPr>
              <a:t>주의</a:t>
            </a:r>
            <a:r>
              <a:rPr lang="en-US" altLang="ko-KR" sz="2000" b="1">
                <a:solidFill>
                  <a:srgbClr val="FF6600"/>
                </a:solidFill>
              </a:rPr>
              <a:t>! </a:t>
            </a:r>
          </a:p>
          <a:p>
            <a:pPr lvl="1" eaLnBrk="1" hangingPunct="1"/>
            <a:r>
              <a:rPr lang="ko-KR" altLang="en-US" sz="1800">
                <a:solidFill>
                  <a:srgbClr val="FF6600"/>
                </a:solidFill>
              </a:rPr>
              <a:t>복합문도 하나의 문장처럼 사용될 수 있다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복합문 사용 예</a:t>
            </a:r>
          </a:p>
        </p:txBody>
      </p:sp>
      <p:sp>
        <p:nvSpPr>
          <p:cNvPr id="256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/>
              <a:t>if </a:t>
            </a:r>
            <a:r>
              <a:rPr lang="ko-KR" altLang="en-US" sz="2000"/>
              <a:t>문에 복합문 사용</a:t>
            </a:r>
            <a:endParaRPr lang="en-US" altLang="ko-KR" sz="2000">
              <a:solidFill>
                <a:srgbClr val="0000FF"/>
              </a:solidFill>
            </a:endParaRPr>
          </a:p>
          <a:p>
            <a:pPr marL="457200" lvl="1" indent="0">
              <a:buFont typeface="Wingdings" panose="05000000000000000000" pitchFamily="2" charset="2"/>
              <a:buNone/>
            </a:pPr>
            <a:endParaRPr lang="en-US" altLang="ko-KR" sz="1800">
              <a:solidFill>
                <a:srgbClr val="0000FF"/>
              </a:solidFill>
            </a:endParaRP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</a:rPr>
              <a:t>if</a:t>
            </a:r>
            <a:r>
              <a:rPr lang="en-US" altLang="ko-KR" sz="1800"/>
              <a:t> (</a:t>
            </a:r>
            <a:r>
              <a:rPr lang="ko-KR" altLang="en-US" sz="1800"/>
              <a:t>조건식</a:t>
            </a:r>
            <a:r>
              <a:rPr lang="en-US" altLang="ko-KR" sz="1800"/>
              <a:t>)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ko-KR" altLang="en-US" sz="1800"/>
              <a:t>    복합문</a:t>
            </a:r>
            <a:endParaRPr lang="en-US" altLang="ko-KR" sz="1800"/>
          </a:p>
          <a:p>
            <a:pPr marL="457200" lvl="1" indent="0">
              <a:buFont typeface="Wingdings" panose="05000000000000000000" pitchFamily="2" charset="2"/>
              <a:buNone/>
            </a:pPr>
            <a:endParaRPr lang="en-US" altLang="ko-KR" sz="1800"/>
          </a:p>
          <a:p>
            <a:r>
              <a:rPr lang="ko-KR" altLang="en-US" sz="2000"/>
              <a:t>예</a:t>
            </a:r>
            <a:r>
              <a:rPr lang="en-US" altLang="ko-KR" sz="2000"/>
              <a:t>1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</a:rPr>
              <a:t>if</a:t>
            </a:r>
            <a:r>
              <a:rPr lang="en-US" altLang="ko-KR" sz="1800"/>
              <a:t> (score &gt;= 90) {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/>
              <a:t>    printf("A </a:t>
            </a:r>
            <a:r>
              <a:rPr lang="ko-KR" altLang="en-US" sz="1800"/>
              <a:t>학점입니다</a:t>
            </a:r>
            <a:r>
              <a:rPr lang="en-US" altLang="ko-KR" sz="1800"/>
              <a:t>.");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/>
              <a:t>    printf("</a:t>
            </a:r>
            <a:r>
              <a:rPr lang="ko-KR" altLang="en-US" sz="1800"/>
              <a:t>우등생입니다</a:t>
            </a:r>
            <a:r>
              <a:rPr lang="en-US" altLang="ko-KR" sz="1800"/>
              <a:t>.");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/>
              <a:t>}</a:t>
            </a:r>
          </a:p>
          <a:p>
            <a:r>
              <a:rPr lang="ko-KR" altLang="en-US" sz="2000"/>
              <a:t>예</a:t>
            </a:r>
            <a:r>
              <a:rPr lang="en-US" altLang="ko-KR" sz="2000"/>
              <a:t>2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</a:rPr>
              <a:t>if</a:t>
            </a:r>
            <a:r>
              <a:rPr lang="en-US" altLang="ko-KR" sz="1800"/>
              <a:t> (amount &lt;= balance) {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/>
              <a:t>    balance = balance - amount;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/>
              <a:t>    printf("</a:t>
            </a:r>
            <a:r>
              <a:rPr lang="ko-KR" altLang="en-US" sz="1800"/>
              <a:t>현재 잔액</a:t>
            </a:r>
            <a:r>
              <a:rPr lang="en-US" altLang="ko-KR" sz="1800"/>
              <a:t>: \n", balance);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800"/>
              <a:t>}</a:t>
            </a:r>
            <a:endParaRPr lang="ko-KR" altLang="en-US" sz="1800"/>
          </a:p>
        </p:txBody>
      </p:sp>
      <p:sp>
        <p:nvSpPr>
          <p:cNvPr id="2560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FD01976-5F54-4E7B-AF6A-D41907CCD48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66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7A5F49F-78D2-4FEC-92A8-FF1B7A764F6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26630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4029075"/>
            <a:ext cx="775811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39688"/>
            <a:ext cx="7989887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913438"/>
            <a:ext cx="3597275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7.3 if-else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A3BA432-1930-49D9-955F-0CC3AD533CC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21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if-else </a:t>
            </a:r>
            <a:r>
              <a:rPr lang="ko-KR" altLang="en-US">
                <a:solidFill>
                  <a:srgbClr val="000000"/>
                </a:solidFill>
              </a:rPr>
              <a:t>문 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FF6600"/>
                </a:solidFill>
              </a:rPr>
              <a:t>if-else </a:t>
            </a:r>
            <a:r>
              <a:rPr lang="ko-KR" altLang="en-US">
                <a:solidFill>
                  <a:srgbClr val="FF6600"/>
                </a:solidFill>
              </a:rPr>
              <a:t>문은 조건에 따라 실행할 문장을 선택할 수 있다</a:t>
            </a:r>
            <a:r>
              <a:rPr lang="en-US" altLang="ko-KR">
                <a:solidFill>
                  <a:srgbClr val="FF6600"/>
                </a:solidFill>
              </a:rPr>
              <a:t>.</a:t>
            </a:r>
            <a:r>
              <a:rPr lang="en-US" altLang="ko-KR"/>
              <a:t> </a:t>
            </a:r>
            <a:endParaRPr lang="ko-KR" altLang="en-US"/>
          </a:p>
          <a:p>
            <a:pPr eaLnBrk="1" hangingPunct="1"/>
            <a:r>
              <a:rPr lang="ko-KR" altLang="en-US"/>
              <a:t>구문 형식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 sz="1800">
                <a:solidFill>
                  <a:srgbClr val="0000CC"/>
                </a:solidFill>
              </a:rPr>
              <a:t>if</a:t>
            </a:r>
            <a:r>
              <a:rPr lang="en-US" altLang="ko-KR" sz="1800"/>
              <a:t> (</a:t>
            </a:r>
            <a:r>
              <a:rPr lang="ko-KR" altLang="en-US" sz="1800"/>
              <a:t>조건식</a:t>
            </a:r>
            <a:r>
              <a:rPr lang="en-US" altLang="ko-KR" sz="1800"/>
              <a:t>)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    	    </a:t>
            </a:r>
            <a:r>
              <a:rPr lang="ko-KR" altLang="en-US" sz="1800"/>
              <a:t>문장</a:t>
            </a:r>
            <a:r>
              <a:rPr lang="en-US" altLang="ko-KR" sz="1800"/>
              <a:t>1;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	</a:t>
            </a:r>
            <a:r>
              <a:rPr lang="en-US" altLang="ko-KR" sz="1800">
                <a:solidFill>
                  <a:srgbClr val="0000CC"/>
                </a:solidFill>
              </a:rPr>
              <a:t>else</a:t>
            </a:r>
            <a:r>
              <a:rPr lang="en-US" altLang="ko-KR" sz="1800"/>
              <a:t>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1800"/>
              <a:t>    	    </a:t>
            </a:r>
            <a:r>
              <a:rPr lang="ko-KR" altLang="en-US" sz="1800"/>
              <a:t>문장</a:t>
            </a:r>
            <a:r>
              <a:rPr lang="en-US" altLang="ko-KR" sz="1800"/>
              <a:t>2;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ko-KR" altLang="en-US" sz="1800"/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ko-KR" sz="1800"/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ko-KR" altLang="en-US" sz="1800"/>
          </a:p>
          <a:p>
            <a:pPr eaLnBrk="1" hangingPunct="1"/>
            <a:r>
              <a:rPr lang="ko-KR" altLang="en-US"/>
              <a:t>제어 흐름 </a:t>
            </a:r>
          </a:p>
          <a:p>
            <a:pPr lvl="1" eaLnBrk="1" hangingPunct="1"/>
            <a:r>
              <a:rPr lang="ko-KR" altLang="en-US">
                <a:solidFill>
                  <a:srgbClr val="FF0000"/>
                </a:solidFill>
              </a:rPr>
              <a:t>조건식이 참이면 문장</a:t>
            </a:r>
            <a:r>
              <a:rPr lang="en-US" altLang="ko-KR">
                <a:solidFill>
                  <a:srgbClr val="FF0000"/>
                </a:solidFill>
              </a:rPr>
              <a:t>1</a:t>
            </a:r>
            <a:r>
              <a:rPr lang="ko-KR" altLang="en-US">
                <a:solidFill>
                  <a:srgbClr val="FF0000"/>
                </a:solidFill>
              </a:rPr>
              <a:t>을 실행하고</a:t>
            </a:r>
            <a:r>
              <a:rPr lang="en-US" altLang="ko-KR">
                <a:solidFill>
                  <a:srgbClr val="FF0000"/>
                </a:solidFill>
              </a:rPr>
              <a:t>, </a:t>
            </a:r>
            <a:r>
              <a:rPr lang="ko-KR" altLang="en-US">
                <a:solidFill>
                  <a:srgbClr val="FF0000"/>
                </a:solidFill>
              </a:rPr>
              <a:t>거짓이면 문장 </a:t>
            </a:r>
            <a:r>
              <a:rPr lang="en-US" altLang="ko-KR">
                <a:solidFill>
                  <a:srgbClr val="FF0000"/>
                </a:solidFill>
              </a:rPr>
              <a:t>2 </a:t>
            </a:r>
            <a:r>
              <a:rPr lang="ko-KR" altLang="en-US">
                <a:solidFill>
                  <a:srgbClr val="FF0000"/>
                </a:solidFill>
              </a:rPr>
              <a:t>실행</a:t>
            </a:r>
            <a:r>
              <a:rPr lang="en-US" altLang="ko-KR">
                <a:solidFill>
                  <a:srgbClr val="FF0000"/>
                </a:solidFill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>
              <a:solidFill>
                <a:srgbClr val="FF0000"/>
              </a:solidFill>
            </a:endParaRPr>
          </a:p>
          <a:p>
            <a:pPr eaLnBrk="1" hangingPunct="1"/>
            <a:endParaRPr lang="ko-KR" altLang="en-US"/>
          </a:p>
        </p:txBody>
      </p:sp>
      <p:sp>
        <p:nvSpPr>
          <p:cNvPr id="29702" name="AutoShape 5" descr="PIC13D"/>
          <p:cNvSpPr>
            <a:spLocks noChangeAspect="1" noChangeArrowheads="1"/>
          </p:cNvSpPr>
          <p:nvPr/>
        </p:nvSpPr>
        <p:spPr bwMode="auto">
          <a:xfrm>
            <a:off x="3783013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</a:endParaRPr>
          </a:p>
        </p:txBody>
      </p:sp>
      <p:sp>
        <p:nvSpPr>
          <p:cNvPr id="29703" name="AutoShape 7" descr="PIC13F"/>
          <p:cNvSpPr>
            <a:spLocks noChangeAspect="1" noChangeArrowheads="1"/>
          </p:cNvSpPr>
          <p:nvPr/>
        </p:nvSpPr>
        <p:spPr bwMode="auto">
          <a:xfrm>
            <a:off x="3783013" y="3148013"/>
            <a:ext cx="3165475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</a:endParaRPr>
          </a:p>
        </p:txBody>
      </p:sp>
      <p:sp>
        <p:nvSpPr>
          <p:cNvPr id="29704" name="AutoShape 11" descr="PIC14E"/>
          <p:cNvSpPr>
            <a:spLocks noChangeAspect="1" noChangeArrowheads="1"/>
          </p:cNvSpPr>
          <p:nvPr/>
        </p:nvSpPr>
        <p:spPr bwMode="auto">
          <a:xfrm>
            <a:off x="3783013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</a:endParaRPr>
          </a:p>
        </p:txBody>
      </p:sp>
      <p:pic>
        <p:nvPicPr>
          <p:cNvPr id="29705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060575"/>
            <a:ext cx="318135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6092A16-DDDE-48CF-8EC2-09F56B73ABF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if-else </a:t>
            </a:r>
            <a:r>
              <a:rPr lang="ko-KR" altLang="en-US">
                <a:solidFill>
                  <a:srgbClr val="000000"/>
                </a:solidFill>
              </a:rPr>
              <a:t>문 예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a, b </a:t>
            </a:r>
            <a:r>
              <a:rPr lang="ko-KR" altLang="en-US"/>
              <a:t>값 중  작은 값을 </a:t>
            </a:r>
            <a:r>
              <a:rPr lang="en-US" altLang="ko-KR"/>
              <a:t>min</a:t>
            </a:r>
            <a:r>
              <a:rPr lang="ko-KR" altLang="en-US"/>
              <a:t>에 대입하는 문장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 sz="2000">
                <a:solidFill>
                  <a:srgbClr val="0000CC"/>
                </a:solidFill>
              </a:rPr>
              <a:t>if </a:t>
            </a:r>
            <a:r>
              <a:rPr lang="en-US" altLang="ko-KR" sz="2000"/>
              <a:t>(a &lt; b)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    		min = a;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	</a:t>
            </a:r>
            <a:r>
              <a:rPr lang="en-US" altLang="ko-KR" sz="2000">
                <a:solidFill>
                  <a:srgbClr val="0000CC"/>
                </a:solidFill>
              </a:rPr>
              <a:t>else</a:t>
            </a:r>
            <a:r>
              <a:rPr lang="en-US" altLang="ko-KR" sz="2000"/>
              <a:t>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    		min = b; </a:t>
            </a:r>
            <a:endParaRPr lang="ko-KR" altLang="en-US" sz="2000"/>
          </a:p>
        </p:txBody>
      </p:sp>
      <p:sp>
        <p:nvSpPr>
          <p:cNvPr id="31750" name="AutoShape 5" descr="PIC150"/>
          <p:cNvSpPr>
            <a:spLocks noChangeAspect="1" noChangeArrowheads="1"/>
          </p:cNvSpPr>
          <p:nvPr/>
        </p:nvSpPr>
        <p:spPr bwMode="auto">
          <a:xfrm>
            <a:off x="3783013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</a:endParaRPr>
          </a:p>
        </p:txBody>
      </p:sp>
      <p:pic>
        <p:nvPicPr>
          <p:cNvPr id="31751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13" y="2314575"/>
            <a:ext cx="3513137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37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379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B9132E1-5BA5-49A4-A3C3-F175A9AD833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379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3975"/>
            <a:ext cx="7900988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5726113"/>
            <a:ext cx="798195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553075"/>
            <a:ext cx="28686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4819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67EEC8-161E-4BAC-8031-2F09AE3CFA3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4821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3188" y="3513138"/>
            <a:ext cx="3857625" cy="622300"/>
          </a:xfrm>
        </p:spPr>
      </p:pic>
      <p:pic>
        <p:nvPicPr>
          <p:cNvPr id="34822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106363"/>
            <a:ext cx="7869237" cy="659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5876925"/>
            <a:ext cx="31226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Chap 06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조건문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3543300" y="4098925"/>
            <a:ext cx="226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>
                <a:latin typeface="Lucida Console" panose="020B0609040504020204" pitchFamily="49" charset="0"/>
              </a:rPr>
              <a:t>©</a:t>
            </a:r>
            <a:r>
              <a:rPr lang="ko-KR" altLang="en-US">
                <a:latin typeface="Lucida Console" panose="020B0609040504020204" pitchFamily="49" charset="0"/>
              </a:rPr>
              <a:t>우균</a:t>
            </a:r>
            <a:r>
              <a:rPr lang="en-US" altLang="ko-KR">
                <a:latin typeface="Lucida Console" panose="020B0609040504020204" pitchFamily="49" charset="0"/>
              </a:rPr>
              <a:t>, </a:t>
            </a:r>
            <a:r>
              <a:rPr lang="ko-KR" altLang="en-US">
                <a:latin typeface="Lucida Console" panose="020B0609040504020204" pitchFamily="49" charset="0"/>
              </a:rPr>
              <a:t>창병모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6.4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중첩 </a:t>
            </a: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if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BFD7E72-1059-4E1E-BA09-457D992AE73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중첩된 </a:t>
            </a:r>
            <a:r>
              <a:rPr lang="en-US" altLang="ko-KR">
                <a:solidFill>
                  <a:srgbClr val="000000"/>
                </a:solidFill>
              </a:rPr>
              <a:t>if(nested if)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dirty="0">
                <a:solidFill>
                  <a:srgbClr val="FF0000"/>
                </a:solidFill>
              </a:rPr>
              <a:t>if </a:t>
            </a:r>
            <a:r>
              <a:rPr lang="ko-KR" altLang="en-US" dirty="0">
                <a:solidFill>
                  <a:srgbClr val="FF0000"/>
                </a:solidFill>
              </a:rPr>
              <a:t>문 내에 또 다른 </a:t>
            </a:r>
            <a:r>
              <a:rPr lang="en-US" altLang="ko-KR" dirty="0">
                <a:solidFill>
                  <a:srgbClr val="FF0000"/>
                </a:solidFill>
              </a:rPr>
              <a:t>if </a:t>
            </a:r>
            <a:r>
              <a:rPr lang="ko-KR" altLang="en-US" dirty="0">
                <a:solidFill>
                  <a:srgbClr val="FF0000"/>
                </a:solidFill>
              </a:rPr>
              <a:t>문을 포함할 수 있다</a:t>
            </a:r>
            <a:r>
              <a:rPr lang="en-US" altLang="ko-KR" dirty="0">
                <a:solidFill>
                  <a:srgbClr val="FF0000"/>
                </a:solidFill>
              </a:rPr>
              <a:t>. </a:t>
            </a:r>
          </a:p>
          <a:p>
            <a:pPr lvl="1" eaLnBrk="1" hangingPunct="1">
              <a:defRPr/>
            </a:pPr>
            <a:r>
              <a:rPr lang="ko-KR" altLang="en-US" dirty="0"/>
              <a:t>이미 결정한 사항에 기초하여 또 다른 결정을 할 수 있다</a:t>
            </a:r>
            <a:r>
              <a:rPr lang="en-US" altLang="ko-KR" dirty="0"/>
              <a:t>. </a:t>
            </a:r>
          </a:p>
          <a:p>
            <a:pPr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ko-KR" altLang="en-US" dirty="0"/>
              <a:t>예</a:t>
            </a:r>
            <a:r>
              <a:rPr lang="en-US" altLang="ko-KR" dirty="0"/>
              <a:t>if (a &lt; b)</a:t>
            </a:r>
          </a:p>
          <a:p>
            <a:pPr>
              <a:defRPr/>
            </a:pPr>
            <a:r>
              <a:rPr lang="ko-KR" altLang="en-US" dirty="0"/>
              <a:t>예</a:t>
            </a:r>
            <a:endParaRPr lang="en-US" altLang="ko-KR" dirty="0"/>
          </a:p>
          <a:p>
            <a:pPr marL="457200" lvl="1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FF"/>
                </a:solidFill>
              </a:rPr>
              <a:t>if</a:t>
            </a:r>
            <a:r>
              <a:rPr lang="en-US" altLang="ko-KR" dirty="0"/>
              <a:t> (a &lt; b)</a:t>
            </a:r>
          </a:p>
          <a:p>
            <a:pPr marL="457200" lvl="1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en-US" altLang="ko-KR" dirty="0">
                <a:solidFill>
                  <a:srgbClr val="0000FF"/>
                </a:solidFill>
              </a:rPr>
              <a:t>if</a:t>
            </a:r>
            <a:r>
              <a:rPr lang="en-US" altLang="ko-KR" dirty="0"/>
              <a:t> (a &lt; c)</a:t>
            </a:r>
          </a:p>
          <a:p>
            <a:pPr marL="457200" lvl="1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    min = a;</a:t>
            </a:r>
          </a:p>
          <a:p>
            <a:pPr marL="457200" lvl="1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else</a:t>
            </a:r>
          </a:p>
          <a:p>
            <a:pPr marL="457200" lvl="1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    min = c;</a:t>
            </a:r>
          </a:p>
          <a:p>
            <a:pPr marL="457200" lvl="1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dirty="0"/>
              <a:t>else .....</a:t>
            </a:r>
            <a:endParaRPr lang="ko-KR" altLang="en-US" dirty="0"/>
          </a:p>
        </p:txBody>
      </p:sp>
      <p:pic>
        <p:nvPicPr>
          <p:cNvPr id="3789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349500"/>
            <a:ext cx="6335712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중첩 </a:t>
            </a:r>
            <a:r>
              <a:rPr lang="en-US" altLang="ko-KR"/>
              <a:t>if-else </a:t>
            </a:r>
            <a:r>
              <a:rPr lang="ko-KR" altLang="en-US"/>
              <a:t>문의 예</a:t>
            </a:r>
          </a:p>
        </p:txBody>
      </p:sp>
      <p:pic>
        <p:nvPicPr>
          <p:cNvPr id="39939" name="내용 개체 틀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916113"/>
            <a:ext cx="6246813" cy="3673475"/>
          </a:xfrm>
        </p:spPr>
      </p:pic>
      <p:sp>
        <p:nvSpPr>
          <p:cNvPr id="3994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587965E-4E10-46EE-84C8-3EA5FA813CA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09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FA1F23-7E37-4E9D-83B1-FED4C114EF7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0966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8129588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19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198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9319298-6979-4B6B-A6A9-D42019F0495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199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435100"/>
            <a:ext cx="7989888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A27619-8A73-45C2-B4E9-F8246813D0E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중첩된 </a:t>
            </a:r>
            <a:r>
              <a:rPr lang="en-US" altLang="ko-KR">
                <a:solidFill>
                  <a:srgbClr val="000000"/>
                </a:solidFill>
              </a:rPr>
              <a:t>if </a:t>
            </a:r>
            <a:r>
              <a:rPr lang="ko-KR" altLang="en-US">
                <a:solidFill>
                  <a:srgbClr val="000000"/>
                </a:solidFill>
              </a:rPr>
              <a:t>문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>
                <a:solidFill>
                  <a:srgbClr val="FF6600"/>
                </a:solidFill>
              </a:rPr>
              <a:t>중첩된 </a:t>
            </a:r>
            <a:r>
              <a:rPr lang="en-US" altLang="ko-KR" sz="2000">
                <a:solidFill>
                  <a:srgbClr val="FF6600"/>
                </a:solidFill>
              </a:rPr>
              <a:t>if </a:t>
            </a:r>
            <a:r>
              <a:rPr lang="ko-KR" altLang="en-US" sz="2000">
                <a:solidFill>
                  <a:srgbClr val="FF6600"/>
                </a:solidFill>
              </a:rPr>
              <a:t>문에서</a:t>
            </a:r>
            <a:r>
              <a:rPr lang="en-US" altLang="ko-KR" sz="2000">
                <a:solidFill>
                  <a:srgbClr val="FF6600"/>
                </a:solidFill>
              </a:rPr>
              <a:t>, else </a:t>
            </a:r>
            <a:r>
              <a:rPr lang="ko-KR" altLang="en-US" sz="2000">
                <a:solidFill>
                  <a:srgbClr val="FF6600"/>
                </a:solidFill>
              </a:rPr>
              <a:t>절은 짝이 없는 가장 가까운 </a:t>
            </a:r>
            <a:r>
              <a:rPr lang="en-US" altLang="ko-KR" sz="2000">
                <a:solidFill>
                  <a:srgbClr val="FF6600"/>
                </a:solidFill>
              </a:rPr>
              <a:t>if</a:t>
            </a:r>
            <a:r>
              <a:rPr lang="ko-KR" altLang="en-US" sz="2000">
                <a:solidFill>
                  <a:srgbClr val="FF6600"/>
                </a:solidFill>
              </a:rPr>
              <a:t>와 짝이 된다</a:t>
            </a:r>
            <a:r>
              <a:rPr lang="en-US" altLang="ko-KR" sz="2000">
                <a:solidFill>
                  <a:srgbClr val="FF6600"/>
                </a:solidFill>
              </a:rPr>
              <a:t>.</a:t>
            </a:r>
            <a:r>
              <a:rPr lang="en-US" altLang="ko-KR">
                <a:solidFill>
                  <a:srgbClr val="FF6600"/>
                </a:solidFill>
              </a:rPr>
              <a:t> </a:t>
            </a:r>
            <a:endParaRPr lang="ko-KR" altLang="en-US">
              <a:solidFill>
                <a:srgbClr val="FF6600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if</a:t>
            </a:r>
            <a:r>
              <a:rPr lang="en-US" altLang="ko-KR"/>
              <a:t> (a &lt; b)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  </a:t>
            </a:r>
            <a:r>
              <a:rPr lang="en-US" altLang="ko-KR">
                <a:solidFill>
                  <a:srgbClr val="0000CC"/>
                </a:solidFill>
              </a:rPr>
              <a:t>if</a:t>
            </a:r>
            <a:r>
              <a:rPr lang="en-US" altLang="ko-KR"/>
              <a:t> (a &lt; c)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    min = a;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</a:t>
            </a:r>
            <a:r>
              <a:rPr lang="en-US" altLang="ko-KR">
                <a:solidFill>
                  <a:srgbClr val="0000CC"/>
                </a:solidFill>
              </a:rPr>
              <a:t>   else</a:t>
            </a:r>
            <a:r>
              <a:rPr lang="en-US" altLang="ko-KR"/>
              <a:t>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    min = c; </a:t>
            </a:r>
            <a:endParaRPr lang="ko-KR" altLang="en-US"/>
          </a:p>
          <a:p>
            <a:pPr eaLnBrk="1" hangingPunct="1"/>
            <a:r>
              <a:rPr lang="en-US" altLang="ko-KR" sz="2000">
                <a:solidFill>
                  <a:srgbClr val="FF6600"/>
                </a:solidFill>
              </a:rPr>
              <a:t>vs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if</a:t>
            </a:r>
            <a:r>
              <a:rPr lang="en-US" altLang="ko-KR"/>
              <a:t> (a &lt; b)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{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en-US" altLang="ko-KR">
                <a:solidFill>
                  <a:srgbClr val="0000CC"/>
                </a:solidFill>
              </a:rPr>
              <a:t>if</a:t>
            </a:r>
            <a:r>
              <a:rPr lang="en-US" altLang="ko-KR"/>
              <a:t> (a &lt; c)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   min = a;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}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else</a:t>
            </a:r>
            <a:r>
              <a:rPr lang="en-US" altLang="ko-KR"/>
              <a:t> min = c; </a:t>
            </a:r>
            <a:endParaRPr lang="ko-KR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81FDE61-E279-460E-8394-65555D1BD1F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3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다중선택 </a:t>
            </a:r>
            <a:r>
              <a:rPr lang="en-US" altLang="ko-KR">
                <a:solidFill>
                  <a:srgbClr val="000000"/>
                </a:solidFill>
              </a:rPr>
              <a:t>if </a:t>
            </a:r>
            <a:r>
              <a:rPr lang="ko-KR" altLang="en-US">
                <a:solidFill>
                  <a:srgbClr val="000000"/>
                </a:solidFill>
              </a:rPr>
              <a:t>문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형식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if</a:t>
            </a:r>
            <a:r>
              <a:rPr lang="en-US" altLang="ko-KR"/>
              <a:t> (</a:t>
            </a:r>
            <a:r>
              <a:rPr lang="ko-KR" altLang="en-US"/>
              <a:t>조건식</a:t>
            </a:r>
            <a:r>
              <a:rPr lang="en-US" altLang="ko-KR"/>
              <a:t>1)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 </a:t>
            </a:r>
            <a:r>
              <a:rPr lang="ko-KR" altLang="en-US"/>
              <a:t>문장</a:t>
            </a:r>
            <a:r>
              <a:rPr lang="en-US" altLang="ko-KR"/>
              <a:t>1;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else if</a:t>
            </a:r>
            <a:r>
              <a:rPr lang="en-US" altLang="ko-KR"/>
              <a:t> (</a:t>
            </a:r>
            <a:r>
              <a:rPr lang="ko-KR" altLang="en-US"/>
              <a:t>조건식</a:t>
            </a:r>
            <a:r>
              <a:rPr lang="en-US" altLang="ko-KR"/>
              <a:t>2) 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 </a:t>
            </a:r>
            <a:r>
              <a:rPr lang="ko-KR" altLang="en-US"/>
              <a:t>문장</a:t>
            </a:r>
            <a:r>
              <a:rPr lang="en-US" altLang="ko-KR"/>
              <a:t>2;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  ...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CC"/>
                </a:solidFill>
              </a:rPr>
              <a:t>else if</a:t>
            </a:r>
            <a:r>
              <a:rPr lang="en-US" altLang="ko-KR"/>
              <a:t> (</a:t>
            </a:r>
            <a:r>
              <a:rPr lang="ko-KR" altLang="en-US"/>
              <a:t>조건식</a:t>
            </a:r>
            <a:r>
              <a:rPr lang="en-US" altLang="ko-KR"/>
              <a:t>n)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    </a:t>
            </a:r>
            <a:r>
              <a:rPr lang="ko-KR" altLang="en-US"/>
              <a:t>문장</a:t>
            </a:r>
            <a:r>
              <a:rPr lang="en-US" altLang="ko-KR"/>
              <a:t>n;   </a:t>
            </a:r>
            <a:endParaRPr lang="ko-KR" altLang="en-US"/>
          </a:p>
        </p:txBody>
      </p:sp>
      <p:pic>
        <p:nvPicPr>
          <p:cNvPr id="4506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7754937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rgbClr val="000000"/>
                </a:solidFill>
              </a:rPr>
              <a:t>다중선택 </a:t>
            </a:r>
            <a:r>
              <a:rPr lang="en-US" altLang="ko-KR">
                <a:solidFill>
                  <a:srgbClr val="000000"/>
                </a:solidFill>
              </a:rPr>
              <a:t>if </a:t>
            </a:r>
            <a:r>
              <a:rPr lang="ko-KR" altLang="en-US">
                <a:solidFill>
                  <a:srgbClr val="000000"/>
                </a:solidFill>
              </a:rPr>
              <a:t>문의 실행 흐름</a:t>
            </a:r>
            <a:endParaRPr lang="ko-KR" altLang="en-US"/>
          </a:p>
        </p:txBody>
      </p:sp>
      <p:pic>
        <p:nvPicPr>
          <p:cNvPr id="47107" name="내용 개체 틀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628775"/>
            <a:ext cx="3816350" cy="4071938"/>
          </a:xfrm>
        </p:spPr>
      </p:pic>
      <p:sp>
        <p:nvSpPr>
          <p:cNvPr id="4710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B961307-562E-4240-8099-4B7E38B5E7B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81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813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E72E1F8-66CF-4AEA-A21E-ED265832CD4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813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4163"/>
            <a:ext cx="7600950" cy="617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91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915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49399BE-8BDD-4B4B-976D-111274E117E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915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7732712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53E05B6-F585-4977-A7D2-DCB773EA8CC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이 장의 내용</a:t>
            </a:r>
            <a:r>
              <a:rPr lang="ko-KR" altLang="en-US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실행 흐름</a:t>
            </a:r>
          </a:p>
          <a:p>
            <a:r>
              <a:rPr lang="en-US" altLang="ko-KR" b="1"/>
              <a:t>if </a:t>
            </a:r>
            <a:r>
              <a:rPr lang="ko-KR" altLang="en-US"/>
              <a:t>문</a:t>
            </a:r>
          </a:p>
          <a:p>
            <a:r>
              <a:rPr lang="en-US" altLang="ko-KR" b="1"/>
              <a:t>if-else </a:t>
            </a:r>
            <a:r>
              <a:rPr lang="ko-KR" altLang="en-US"/>
              <a:t>문</a:t>
            </a:r>
          </a:p>
          <a:p>
            <a:r>
              <a:rPr lang="ko-KR" altLang="en-US"/>
              <a:t>중첩 </a:t>
            </a:r>
            <a:r>
              <a:rPr lang="en-US" altLang="ko-KR" b="1"/>
              <a:t>if </a:t>
            </a:r>
            <a:r>
              <a:rPr lang="ko-KR" altLang="en-US"/>
              <a:t>문</a:t>
            </a:r>
          </a:p>
          <a:p>
            <a:r>
              <a:rPr lang="ko-KR" altLang="en-US"/>
              <a:t>조건 연산자</a:t>
            </a:r>
          </a:p>
          <a:p>
            <a:r>
              <a:rPr lang="en-US" altLang="ko-KR" b="1"/>
              <a:t>switch </a:t>
            </a:r>
            <a:r>
              <a:rPr lang="ko-KR" altLang="en-US"/>
              <a:t>문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6.5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조건 연산자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조건 연산자</a:t>
            </a:r>
          </a:p>
        </p:txBody>
      </p:sp>
      <p:sp>
        <p:nvSpPr>
          <p:cNvPr id="522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조건 연산자</a:t>
            </a:r>
            <a:endParaRPr lang="en-US" altLang="ko-KR"/>
          </a:p>
          <a:p>
            <a:pPr lvl="1"/>
            <a:r>
              <a:rPr lang="ko-KR" altLang="en-US"/>
              <a:t>조건식 </a:t>
            </a:r>
            <a:r>
              <a:rPr lang="en-US" altLang="ko-KR"/>
              <a:t>? </a:t>
            </a:r>
            <a:r>
              <a:rPr lang="ko-KR" altLang="en-US"/>
              <a:t>수식</a:t>
            </a:r>
            <a:r>
              <a:rPr lang="en-US" altLang="ko-KR"/>
              <a:t>1 : </a:t>
            </a:r>
            <a:r>
              <a:rPr lang="ko-KR" altLang="en-US"/>
              <a:t>수식</a:t>
            </a:r>
            <a:r>
              <a:rPr lang="en-US" altLang="ko-KR"/>
              <a:t>2</a:t>
            </a:r>
          </a:p>
          <a:p>
            <a:pPr lvl="1"/>
            <a:r>
              <a:rPr lang="ko-KR" altLang="en-US"/>
              <a:t>조건식의 값에 따라 결과값을 양자택일하는 역할을 한다</a:t>
            </a:r>
            <a:endParaRPr lang="en-US" altLang="ko-KR"/>
          </a:p>
          <a:p>
            <a:r>
              <a:rPr lang="ko-KR" altLang="en-US"/>
              <a:t>예</a:t>
            </a:r>
            <a:r>
              <a:rPr lang="en-US" altLang="ko-KR"/>
              <a:t>: c ? a : b</a:t>
            </a:r>
            <a:endParaRPr lang="ko-KR" altLang="en-US"/>
          </a:p>
        </p:txBody>
      </p:sp>
      <p:sp>
        <p:nvSpPr>
          <p:cNvPr id="5222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A0AB80D-D5D3-41C3-B605-6605FA91D2E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223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357563"/>
            <a:ext cx="5383212" cy="274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3251" name="내용 개체 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825" y="4632325"/>
            <a:ext cx="7788275" cy="1397000"/>
          </a:xfrm>
        </p:spPr>
      </p:pic>
      <p:sp>
        <p:nvSpPr>
          <p:cNvPr id="5325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ACA63FD-25CC-48A7-AEB4-A9D37426BD3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325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1138"/>
            <a:ext cx="7764462" cy="44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5676900"/>
            <a:ext cx="3560762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427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427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114602D-422B-4A09-A7E7-8E0FC1D935C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427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7739062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6.6 switch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85BE99C-260A-453A-98C2-FD5A9996B4E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 </a:t>
            </a:r>
            <a:r>
              <a:rPr lang="en-US" altLang="ko-KR">
                <a:solidFill>
                  <a:srgbClr val="000000"/>
                </a:solidFill>
              </a:rPr>
              <a:t>switch </a:t>
            </a:r>
            <a:r>
              <a:rPr lang="ko-KR" altLang="en-US">
                <a:solidFill>
                  <a:srgbClr val="000000"/>
                </a:solidFill>
              </a:rPr>
              <a:t>문 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>
                <a:solidFill>
                  <a:srgbClr val="0000FF"/>
                </a:solidFill>
              </a:rPr>
              <a:t>switch </a:t>
            </a:r>
            <a:r>
              <a:rPr lang="ko-KR" altLang="en-US">
                <a:solidFill>
                  <a:srgbClr val="0000FF"/>
                </a:solidFill>
              </a:rPr>
              <a:t>문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정수 수식의 값에 따라 여러 경우 중에서 한 경우를 선택하여 실행한다</a:t>
            </a:r>
            <a:r>
              <a:rPr lang="en-US" altLang="ko-KR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>
                <a:solidFill>
                  <a:srgbClr val="0000FF"/>
                </a:solidFill>
              </a:rPr>
              <a:t>switch</a:t>
            </a:r>
            <a:r>
              <a:rPr lang="en-US" altLang="ko-KR"/>
              <a:t> </a:t>
            </a:r>
            <a:r>
              <a:rPr lang="ko-KR" altLang="en-US"/>
              <a:t>문의 문장 구조</a:t>
            </a:r>
            <a:endParaRPr lang="en-US" altLang="ko-KR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</a:rPr>
              <a:t>switch</a:t>
            </a:r>
            <a:r>
              <a:rPr lang="en-US" altLang="ko-KR"/>
              <a:t> ( </a:t>
            </a:r>
            <a:r>
              <a:rPr lang="ko-KR" altLang="en-US"/>
              <a:t>수식 </a:t>
            </a:r>
            <a:r>
              <a:rPr lang="en-US" altLang="ko-KR"/>
              <a:t>) {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en-US" altLang="ko-KR">
                <a:solidFill>
                  <a:srgbClr val="0000FF"/>
                </a:solidFill>
              </a:rPr>
              <a:t>case</a:t>
            </a:r>
            <a:r>
              <a:rPr lang="en-US" altLang="ko-KR"/>
              <a:t> </a:t>
            </a:r>
            <a:r>
              <a:rPr lang="ko-KR" altLang="en-US"/>
              <a:t>상수</a:t>
            </a:r>
            <a:r>
              <a:rPr lang="en-US" altLang="ko-KR"/>
              <a:t>1: </a:t>
            </a:r>
            <a:r>
              <a:rPr lang="ko-KR" altLang="en-US"/>
              <a:t>문장들</a:t>
            </a:r>
            <a:r>
              <a:rPr lang="en-US" altLang="ko-KR"/>
              <a:t>1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en-US" altLang="ko-KR">
                <a:solidFill>
                  <a:srgbClr val="0000FF"/>
                </a:solidFill>
              </a:rPr>
              <a:t>case</a:t>
            </a:r>
            <a:r>
              <a:rPr lang="en-US" altLang="ko-KR"/>
              <a:t> </a:t>
            </a:r>
            <a:r>
              <a:rPr lang="ko-KR" altLang="en-US"/>
              <a:t>상수</a:t>
            </a:r>
            <a:r>
              <a:rPr lang="en-US" altLang="ko-KR"/>
              <a:t>2: </a:t>
            </a:r>
            <a:r>
              <a:rPr lang="ko-KR" altLang="en-US"/>
              <a:t>문장들</a:t>
            </a:r>
            <a:r>
              <a:rPr lang="en-US" altLang="ko-KR"/>
              <a:t>2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        ...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en-US" altLang="ko-KR">
                <a:solidFill>
                  <a:srgbClr val="0000FF"/>
                </a:solidFill>
              </a:rPr>
              <a:t>case </a:t>
            </a:r>
            <a:r>
              <a:rPr lang="ko-KR" altLang="en-US"/>
              <a:t>상수</a:t>
            </a:r>
            <a:r>
              <a:rPr lang="en-US" altLang="ko-KR"/>
              <a:t>n: </a:t>
            </a:r>
            <a:r>
              <a:rPr lang="ko-KR" altLang="en-US"/>
              <a:t>문장들</a:t>
            </a:r>
            <a:r>
              <a:rPr lang="en-US" altLang="ko-KR"/>
              <a:t>n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    </a:t>
            </a:r>
            <a:r>
              <a:rPr lang="en-US" altLang="ko-KR">
                <a:solidFill>
                  <a:srgbClr val="0000FF"/>
                </a:solidFill>
              </a:rPr>
              <a:t>default </a:t>
            </a:r>
            <a:r>
              <a:rPr lang="en-US" altLang="ko-KR"/>
              <a:t>  : </a:t>
            </a:r>
            <a:r>
              <a:rPr lang="ko-KR" altLang="en-US"/>
              <a:t>문장들</a:t>
            </a:r>
            <a:r>
              <a:rPr lang="en-US" altLang="ko-KR"/>
              <a:t>n+1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}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ko-KR" altLang="en-US"/>
          </a:p>
        </p:txBody>
      </p:sp>
      <p:pic>
        <p:nvPicPr>
          <p:cNvPr id="5735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357563"/>
            <a:ext cx="3292475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E3E5DCC-5DA9-4CAD-957C-2162C8CCF64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38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switch </a:t>
            </a:r>
            <a:r>
              <a:rPr lang="ko-KR" altLang="en-US">
                <a:solidFill>
                  <a:srgbClr val="000000"/>
                </a:solidFill>
              </a:rPr>
              <a:t>문</a:t>
            </a:r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1412875"/>
            <a:ext cx="4546600" cy="4824413"/>
          </a:xfrm>
        </p:spPr>
        <p:txBody>
          <a:bodyPr/>
          <a:lstStyle/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switch</a:t>
            </a:r>
            <a:r>
              <a:rPr lang="en-US" altLang="ko-KR"/>
              <a:t> </a:t>
            </a:r>
            <a:r>
              <a:rPr lang="ko-KR" altLang="en-US"/>
              <a:t>문의 실행 흐름</a:t>
            </a:r>
            <a:endParaRPr lang="en-US" altLang="ko-KR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(1) </a:t>
            </a:r>
            <a:r>
              <a:rPr lang="ko-KR" altLang="en-US" sz="2000"/>
              <a:t>수식의 값을 계산한다</a:t>
            </a:r>
            <a:r>
              <a:rPr lang="en-US" altLang="ko-KR" sz="2000"/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(2) </a:t>
            </a:r>
            <a:r>
              <a:rPr lang="ko-KR" altLang="en-US" sz="2000"/>
              <a:t>수식의 값을 각 </a:t>
            </a:r>
            <a:r>
              <a:rPr lang="en-US" altLang="ko-KR" sz="2000"/>
              <a:t>case</a:t>
            </a:r>
            <a:r>
              <a:rPr lang="ko-KR" altLang="en-US" sz="2000"/>
              <a:t>의 상수 값과 비교한다</a:t>
            </a:r>
            <a:r>
              <a:rPr lang="en-US" altLang="ko-KR" sz="2000"/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(3) </a:t>
            </a:r>
            <a:r>
              <a:rPr lang="ko-KR" altLang="en-US" sz="2000"/>
              <a:t>일치된 </a:t>
            </a:r>
            <a:r>
              <a:rPr lang="en-US" altLang="ko-KR" sz="2000"/>
              <a:t>case </a:t>
            </a:r>
            <a:r>
              <a:rPr lang="ko-KR" altLang="en-US" sz="2000"/>
              <a:t>값이 있으면 그 </a:t>
            </a:r>
            <a:r>
              <a:rPr lang="en-US" altLang="ko-KR" sz="2000"/>
              <a:t>case </a:t>
            </a:r>
            <a:r>
              <a:rPr lang="ko-KR" altLang="en-US" sz="2000"/>
              <a:t>절의 문장들을 실행한다</a:t>
            </a:r>
            <a:r>
              <a:rPr lang="en-US" altLang="ko-KR" sz="2000"/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    (3.1) </a:t>
            </a:r>
            <a:r>
              <a:rPr lang="ko-KR" altLang="en-US" sz="2000"/>
              <a:t>그 </a:t>
            </a:r>
            <a:r>
              <a:rPr lang="en-US" altLang="ko-KR" sz="2000"/>
              <a:t>case </a:t>
            </a:r>
            <a:r>
              <a:rPr lang="ko-KR" altLang="en-US" sz="2000"/>
              <a:t>절의 마지막 문장이 </a:t>
            </a:r>
            <a:r>
              <a:rPr lang="en-US" altLang="ko-KR" sz="2000"/>
              <a:t>break</a:t>
            </a:r>
            <a:r>
              <a:rPr lang="ko-KR" altLang="en-US" sz="2000"/>
              <a:t>이면 </a:t>
            </a:r>
            <a:r>
              <a:rPr lang="en-US" altLang="ko-KR" sz="2000"/>
              <a:t>switch </a:t>
            </a:r>
            <a:r>
              <a:rPr lang="ko-KR" altLang="en-US" sz="2000"/>
              <a:t>문을 빠져 나온다</a:t>
            </a:r>
            <a:r>
              <a:rPr lang="en-US" altLang="ko-KR" sz="2000"/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    (3.2) </a:t>
            </a:r>
            <a:r>
              <a:rPr lang="ko-KR" altLang="en-US" sz="2000"/>
              <a:t>그렇지 않은 경우에는 다음 </a:t>
            </a:r>
            <a:r>
              <a:rPr lang="en-US" altLang="ko-KR" sz="2000"/>
              <a:t>case </a:t>
            </a:r>
            <a:r>
              <a:rPr lang="ko-KR" altLang="en-US" sz="2000"/>
              <a:t>절의 문장들을 실행한다</a:t>
            </a:r>
            <a:r>
              <a:rPr lang="en-US" altLang="ko-KR" sz="2000"/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2000"/>
              <a:t>(4) </a:t>
            </a:r>
            <a:r>
              <a:rPr lang="ko-KR" altLang="en-US" sz="2000"/>
              <a:t>일치된 </a:t>
            </a:r>
            <a:r>
              <a:rPr lang="en-US" altLang="ko-KR" sz="2000"/>
              <a:t>case </a:t>
            </a:r>
            <a:r>
              <a:rPr lang="ko-KR" altLang="en-US" sz="2000"/>
              <a:t>값이 없으면 </a:t>
            </a:r>
            <a:r>
              <a:rPr lang="en-US" altLang="ko-KR" sz="2000"/>
              <a:t>default </a:t>
            </a:r>
            <a:r>
              <a:rPr lang="ko-KR" altLang="en-US" sz="2000"/>
              <a:t>절의 문장들을 실행한다</a:t>
            </a:r>
            <a:r>
              <a:rPr lang="en-US" altLang="ko-KR" sz="2000"/>
              <a:t>. </a:t>
            </a:r>
            <a:endParaRPr lang="ko-KR" altLang="en-US" sz="2000"/>
          </a:p>
        </p:txBody>
      </p:sp>
      <p:pic>
        <p:nvPicPr>
          <p:cNvPr id="5939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398588"/>
            <a:ext cx="3581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8EB74E9-2A3D-412B-8E72-1C22E2F8DC9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switch </a:t>
            </a:r>
            <a:r>
              <a:rPr lang="ko-KR" altLang="en-US">
                <a:solidFill>
                  <a:srgbClr val="000000"/>
                </a:solidFill>
              </a:rPr>
              <a:t>문 이용한 학점 수 계산</a:t>
            </a:r>
          </a:p>
        </p:txBody>
      </p:sp>
      <p:sp>
        <p:nvSpPr>
          <p:cNvPr id="61445" name="내용 개체 틀 1"/>
          <p:cNvSpPr>
            <a:spLocks noGrp="1"/>
          </p:cNvSpPr>
          <p:nvPr>
            <p:ph idx="1"/>
          </p:nvPr>
        </p:nvSpPr>
        <p:spPr>
          <a:xfrm>
            <a:off x="457200" y="1420813"/>
            <a:ext cx="8229600" cy="4824412"/>
          </a:xfrm>
        </p:spPr>
        <p:txBody>
          <a:bodyPr/>
          <a:lstStyle/>
          <a:p>
            <a:pPr marL="57150" indent="0"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0000FF"/>
                </a:solidFill>
              </a:rPr>
              <a:t>switch</a:t>
            </a:r>
            <a:r>
              <a:rPr lang="en-US" altLang="ko-KR" sz="1800"/>
              <a:t> (grade) {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>
                <a:solidFill>
                  <a:srgbClr val="0000FF"/>
                </a:solidFill>
              </a:rPr>
              <a:t>case</a:t>
            </a:r>
            <a:r>
              <a:rPr lang="en-US" altLang="ko-KR" sz="1400"/>
              <a:t> 'A':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ACount = ACount + 1;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</a:t>
            </a:r>
            <a:r>
              <a:rPr lang="en-US" altLang="ko-KR" sz="1400">
                <a:solidFill>
                  <a:srgbClr val="0000FF"/>
                </a:solidFill>
              </a:rPr>
              <a:t>break</a:t>
            </a:r>
            <a:r>
              <a:rPr lang="en-US" altLang="ko-KR" sz="1400"/>
              <a:t>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>
                <a:solidFill>
                  <a:srgbClr val="0000FF"/>
                </a:solidFill>
              </a:rPr>
              <a:t>case</a:t>
            </a:r>
            <a:r>
              <a:rPr lang="en-US" altLang="ko-KR" sz="1400"/>
              <a:t> 'B':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BCount = BCount +1;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</a:t>
            </a:r>
            <a:r>
              <a:rPr lang="en-US" altLang="ko-KR" sz="1400">
                <a:solidFill>
                  <a:srgbClr val="0000FF"/>
                </a:solidFill>
              </a:rPr>
              <a:t>break</a:t>
            </a:r>
            <a:r>
              <a:rPr lang="en-US" altLang="ko-KR" sz="1400"/>
              <a:t>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>
                <a:solidFill>
                  <a:srgbClr val="0000FF"/>
                </a:solidFill>
              </a:rPr>
              <a:t>case</a:t>
            </a:r>
            <a:r>
              <a:rPr lang="en-US" altLang="ko-KR" sz="1400"/>
              <a:t> 'C':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CCount = CCount + 1;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</a:t>
            </a:r>
            <a:r>
              <a:rPr lang="en-US" altLang="ko-KR" sz="1400">
                <a:solidFill>
                  <a:srgbClr val="0000FF"/>
                </a:solidFill>
              </a:rPr>
              <a:t> break</a:t>
            </a:r>
            <a:r>
              <a:rPr lang="en-US" altLang="ko-KR" sz="1400"/>
              <a:t>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>
                <a:solidFill>
                  <a:srgbClr val="0000FF"/>
                </a:solidFill>
              </a:rPr>
              <a:t>case</a:t>
            </a:r>
            <a:r>
              <a:rPr lang="en-US" altLang="ko-KR" sz="1400"/>
              <a:t> 'D':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DCount = DCount + 1;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</a:t>
            </a:r>
            <a:r>
              <a:rPr lang="en-US" altLang="ko-KR" sz="1400">
                <a:solidFill>
                  <a:srgbClr val="0000FF"/>
                </a:solidFill>
              </a:rPr>
              <a:t> break</a:t>
            </a:r>
            <a:r>
              <a:rPr lang="en-US" altLang="ko-KR" sz="1400"/>
              <a:t>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>
                <a:solidFill>
                  <a:srgbClr val="0000FF"/>
                </a:solidFill>
              </a:rPr>
              <a:t>case</a:t>
            </a:r>
            <a:r>
              <a:rPr lang="en-US" altLang="ko-KR" sz="1400"/>
              <a:t> 'F':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FCount = FCount + 1;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</a:t>
            </a:r>
            <a:r>
              <a:rPr lang="en-US" altLang="ko-KR" sz="1400">
                <a:solidFill>
                  <a:srgbClr val="0000FF"/>
                </a:solidFill>
              </a:rPr>
              <a:t> break</a:t>
            </a:r>
            <a:r>
              <a:rPr lang="en-US" altLang="ko-KR" sz="1400"/>
              <a:t>;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>
                <a:solidFill>
                  <a:srgbClr val="0000FF"/>
                </a:solidFill>
              </a:rPr>
              <a:t>default</a:t>
            </a:r>
            <a:r>
              <a:rPr lang="en-US" altLang="ko-KR" sz="1400"/>
              <a:t>: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 sz="1400"/>
              <a:t>	printf("</a:t>
            </a:r>
            <a:r>
              <a:rPr lang="ko-KR" altLang="en-US" sz="1400"/>
              <a:t>오류</a:t>
            </a:r>
            <a:r>
              <a:rPr lang="en-US" altLang="ko-KR" sz="1400"/>
              <a:t>: %c </a:t>
            </a:r>
            <a:r>
              <a:rPr lang="ko-KR" altLang="en-US" sz="1400"/>
              <a:t>학점은 없습니다</a:t>
            </a:r>
            <a:r>
              <a:rPr lang="en-US" altLang="ko-KR" sz="1400"/>
              <a:t>.", grade);</a:t>
            </a:r>
          </a:p>
          <a:p>
            <a:pPr marL="57150" indent="0">
              <a:buFont typeface="Wingdings" panose="05000000000000000000" pitchFamily="2" charset="2"/>
              <a:buNone/>
            </a:pPr>
            <a:r>
              <a:rPr lang="en-US" altLang="ko-KR" sz="1800"/>
              <a:t>}</a:t>
            </a:r>
            <a:endParaRPr lang="ko-KR" altLang="en-US" sz="18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0705A0E-465F-4472-92BB-B52E167C9A6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CC"/>
                </a:solidFill>
              </a:rPr>
              <a:t>char</a:t>
            </a:r>
            <a:r>
              <a:rPr lang="en-US" altLang="ko-KR"/>
              <a:t> </a:t>
            </a:r>
            <a:r>
              <a:rPr lang="ko-KR" altLang="en-US"/>
              <a:t>형 변수 </a:t>
            </a:r>
            <a:r>
              <a:rPr lang="en-US" altLang="ko-KR"/>
              <a:t>grade</a:t>
            </a:r>
            <a:r>
              <a:rPr lang="ko-KR" altLang="en-US"/>
              <a:t>에 따라 해당 학점의 수 증가하는 코드</a:t>
            </a:r>
            <a:r>
              <a:rPr lang="en-US" altLang="ko-KR"/>
              <a:t> </a:t>
            </a:r>
          </a:p>
          <a:p>
            <a:pPr eaLnBrk="1" hangingPunct="1"/>
            <a:r>
              <a:rPr lang="en-US" altLang="ko-KR"/>
              <a:t>ACount</a:t>
            </a:r>
            <a:r>
              <a:rPr lang="ko-KR" altLang="en-US"/>
              <a:t>부터 </a:t>
            </a:r>
            <a:r>
              <a:rPr lang="en-US" altLang="ko-KR"/>
              <a:t>FCount</a:t>
            </a:r>
            <a:r>
              <a:rPr lang="ko-KR" altLang="en-US"/>
              <a:t>는 </a:t>
            </a:r>
            <a:r>
              <a:rPr lang="en-US" altLang="ko-KR">
                <a:solidFill>
                  <a:srgbClr val="0000CC"/>
                </a:solidFill>
              </a:rPr>
              <a:t>int</a:t>
            </a:r>
            <a:r>
              <a:rPr lang="en-US" altLang="ko-KR"/>
              <a:t> </a:t>
            </a:r>
            <a:r>
              <a:rPr lang="ko-KR" altLang="en-US"/>
              <a:t>변수</a:t>
            </a:r>
          </a:p>
          <a:p>
            <a:pPr eaLnBrk="1" hangingPunct="1"/>
            <a:r>
              <a:rPr lang="ko-KR" altLang="en-US"/>
              <a:t>보통 </a:t>
            </a:r>
            <a:r>
              <a:rPr lang="en-US" altLang="ko-KR">
                <a:solidFill>
                  <a:srgbClr val="0000CC"/>
                </a:solidFill>
              </a:rPr>
              <a:t>switch</a:t>
            </a:r>
            <a:r>
              <a:rPr lang="en-US" altLang="ko-KR"/>
              <a:t> </a:t>
            </a:r>
            <a:r>
              <a:rPr lang="ko-KR" altLang="en-US"/>
              <a:t>문을 벗어나기 위해 각 </a:t>
            </a:r>
            <a:r>
              <a:rPr lang="en-US" altLang="ko-KR">
                <a:solidFill>
                  <a:srgbClr val="0000CC"/>
                </a:solidFill>
              </a:rPr>
              <a:t>case</a:t>
            </a:r>
            <a:r>
              <a:rPr lang="en-US" altLang="ko-KR"/>
              <a:t> </a:t>
            </a:r>
            <a:r>
              <a:rPr lang="ko-KR" altLang="en-US"/>
              <a:t>절의 마지막에 </a:t>
            </a:r>
            <a:r>
              <a:rPr lang="en-US" altLang="ko-KR">
                <a:solidFill>
                  <a:srgbClr val="0000CC"/>
                </a:solidFill>
              </a:rPr>
              <a:t>break</a:t>
            </a:r>
            <a:r>
              <a:rPr lang="en-US" altLang="ko-KR"/>
              <a:t> </a:t>
            </a:r>
            <a:r>
              <a:rPr lang="ko-KR" altLang="en-US"/>
              <a:t>문을 사용한다</a:t>
            </a:r>
            <a:r>
              <a:rPr lang="en-US" altLang="ko-KR"/>
              <a:t>. </a:t>
            </a:r>
            <a:endParaRPr lang="ko-KR" altLang="en-US"/>
          </a:p>
        </p:txBody>
      </p:sp>
      <p:sp>
        <p:nvSpPr>
          <p:cNvPr id="6349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switch </a:t>
            </a:r>
            <a:r>
              <a:rPr lang="ko-KR" altLang="en-US">
                <a:solidFill>
                  <a:srgbClr val="000000"/>
                </a:solidFill>
              </a:rPr>
              <a:t>문 이용한 학점 수 계산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141F2CA-BBEF-4245-84B0-07A650EB00F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5540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65541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7783512" cy="611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6.1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실행 흐름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675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6758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2EF4583-44E1-43C2-BB43-AF685C24850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7590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4813"/>
            <a:ext cx="7589837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8611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732629-1025-4DAA-AAC6-C477A1DBE93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68613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775493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</a:rPr>
              <a:t>Key Point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C4D4BC-D0A9-4087-B9C8-45F2C9456D5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Key Point 1 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2000"/>
              <a:t>C </a:t>
            </a:r>
            <a:r>
              <a:rPr lang="ko-KR" altLang="en-US" sz="2000"/>
              <a:t>언어에서 조건문</a:t>
            </a:r>
            <a:r>
              <a:rPr lang="en-US" altLang="ko-KR" sz="2000"/>
              <a:t>, </a:t>
            </a:r>
            <a:r>
              <a:rPr lang="ko-KR" altLang="en-US" sz="2000"/>
              <a:t>루프</a:t>
            </a:r>
            <a:r>
              <a:rPr lang="en-US" altLang="ko-KR" sz="2000"/>
              <a:t>, </a:t>
            </a:r>
            <a:r>
              <a:rPr lang="ko-KR" altLang="en-US" sz="2000"/>
              <a:t>분기문</a:t>
            </a:r>
            <a:r>
              <a:rPr lang="en-US" altLang="ko-KR" sz="2000"/>
              <a:t>, </a:t>
            </a:r>
            <a:r>
              <a:rPr lang="ko-KR" altLang="en-US" sz="2000"/>
              <a:t>함수 호출 등은 실행 흐름을 변경한다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루프는 특정 문장을 여러 번 반복해서 실행하게 한다</a:t>
            </a:r>
            <a:r>
              <a:rPr lang="en-US" altLang="ko-KR" sz="2000"/>
              <a:t>.</a:t>
            </a:r>
          </a:p>
          <a:p>
            <a:r>
              <a:rPr lang="en-US" altLang="ko-KR" sz="2000"/>
              <a:t>if </a:t>
            </a:r>
            <a:r>
              <a:rPr lang="ko-KR" altLang="en-US" sz="2000"/>
              <a:t>문은 조건에 따라 문장의 실행을 선택한다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복합문도 하나의 문장처럼 사용될 수 있다</a:t>
            </a:r>
          </a:p>
          <a:p>
            <a:r>
              <a:rPr lang="en-US" altLang="ko-KR" sz="2000"/>
              <a:t>if-else </a:t>
            </a:r>
            <a:r>
              <a:rPr lang="ko-KR" altLang="en-US" sz="2000"/>
              <a:t>문은 조건에 따라 문장의 실행을 선택할 수 있다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중첩 </a:t>
            </a:r>
            <a:r>
              <a:rPr lang="en-US" altLang="ko-KR" sz="2000"/>
              <a:t>if </a:t>
            </a:r>
            <a:r>
              <a:rPr lang="ko-KR" altLang="en-US" sz="2000"/>
              <a:t>문에서</a:t>
            </a:r>
            <a:r>
              <a:rPr lang="en-US" altLang="ko-KR" sz="2000"/>
              <a:t>, else </a:t>
            </a:r>
            <a:r>
              <a:rPr lang="ko-KR" altLang="en-US" sz="2000"/>
              <a:t>절은 짝이 없는 가장 가까운 </a:t>
            </a:r>
            <a:r>
              <a:rPr lang="en-US" altLang="ko-KR" sz="2000"/>
              <a:t>if</a:t>
            </a:r>
            <a:r>
              <a:rPr lang="ko-KR" altLang="en-US" sz="2000"/>
              <a:t>와 짝이 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조건 연산자를 사용한 수식 </a:t>
            </a:r>
            <a:r>
              <a:rPr lang="en-US" altLang="ko-KR" sz="2000"/>
              <a:t>c ? a: b</a:t>
            </a:r>
            <a:r>
              <a:rPr lang="ko-KR" altLang="en-US" sz="2000"/>
              <a:t>의 값은 </a:t>
            </a:r>
            <a:r>
              <a:rPr lang="en-US" altLang="ko-KR" sz="2000"/>
              <a:t>c</a:t>
            </a:r>
            <a:r>
              <a:rPr lang="ko-KR" altLang="en-US" sz="2000"/>
              <a:t>가 참</a:t>
            </a:r>
            <a:r>
              <a:rPr lang="en-US" altLang="ko-KR" sz="2000"/>
              <a:t>(c≠0)</a:t>
            </a:r>
            <a:r>
              <a:rPr lang="ko-KR" altLang="en-US" sz="2000"/>
              <a:t>일 때 </a:t>
            </a:r>
            <a:r>
              <a:rPr lang="en-US" altLang="ko-KR" sz="2000"/>
              <a:t>a</a:t>
            </a:r>
            <a:r>
              <a:rPr lang="ko-KR" altLang="en-US" sz="2000"/>
              <a:t>가 되고 </a:t>
            </a:r>
            <a:r>
              <a:rPr lang="en-US" altLang="ko-KR" sz="2000"/>
              <a:t>c</a:t>
            </a:r>
            <a:r>
              <a:rPr lang="ko-KR" altLang="en-US" sz="2000"/>
              <a:t>가 거짓</a:t>
            </a:r>
            <a:r>
              <a:rPr lang="en-US" altLang="ko-KR" sz="2000"/>
              <a:t>(c=0)</a:t>
            </a:r>
            <a:r>
              <a:rPr lang="ko-KR" altLang="en-US" sz="2000"/>
              <a:t>일 때 </a:t>
            </a:r>
            <a:r>
              <a:rPr lang="en-US" altLang="ko-KR" sz="2000"/>
              <a:t>b</a:t>
            </a:r>
            <a:r>
              <a:rPr lang="ko-KR" altLang="en-US" sz="2000"/>
              <a:t>가 된다</a:t>
            </a:r>
            <a:r>
              <a:rPr lang="en-US" altLang="ko-KR" sz="2000"/>
              <a:t>.</a:t>
            </a:r>
          </a:p>
          <a:p>
            <a:r>
              <a:rPr lang="en-US" altLang="ko-KR" sz="2000"/>
              <a:t>switch </a:t>
            </a:r>
            <a:r>
              <a:rPr lang="ko-KR" altLang="en-US" sz="2000"/>
              <a:t>문은 정수 수식의 값에 따라서 여러 개의 경우 중에서 한 경우를 선택하여 실행한다</a:t>
            </a:r>
            <a:r>
              <a:rPr lang="en-US" altLang="ko-KR" sz="2000"/>
              <a:t>.</a:t>
            </a:r>
          </a:p>
          <a:p>
            <a:r>
              <a:rPr lang="ko-KR" altLang="en-US" sz="2000"/>
              <a:t>보통 </a:t>
            </a:r>
            <a:r>
              <a:rPr lang="en-US" altLang="ko-KR" sz="2000"/>
              <a:t>switch </a:t>
            </a:r>
            <a:r>
              <a:rPr lang="ko-KR" altLang="en-US" sz="2000"/>
              <a:t>문을 벗어나기 위해 각 </a:t>
            </a:r>
            <a:r>
              <a:rPr lang="en-US" altLang="ko-KR" sz="2000"/>
              <a:t>case </a:t>
            </a:r>
            <a:r>
              <a:rPr lang="ko-KR" altLang="en-US" sz="2000"/>
              <a:t>절의 마지막에 </a:t>
            </a:r>
            <a:r>
              <a:rPr lang="en-US" altLang="ko-KR" sz="2000"/>
              <a:t>break </a:t>
            </a:r>
            <a:r>
              <a:rPr lang="ko-KR" altLang="en-US" sz="2000"/>
              <a:t>문을 사용한다</a:t>
            </a:r>
            <a:r>
              <a:rPr lang="en-US" altLang="ko-KR" sz="2000"/>
              <a:t>.</a:t>
            </a:r>
            <a:endParaRPr lang="en-US" altLang="ko-KR" sz="2000" b="1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실습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734F76A-5A20-4C88-B132-1D4D567621E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936625"/>
          </a:xfrm>
        </p:spPr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▶ 프로그래밍 실습 </a:t>
            </a:r>
            <a:r>
              <a:rPr lang="en-US" altLang="ko-KR">
                <a:solidFill>
                  <a:srgbClr val="000000"/>
                </a:solidFill>
              </a:rPr>
              <a:t>1</a:t>
            </a:r>
            <a:r>
              <a:rPr lang="ko-KR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95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dirty="0"/>
              <a:t>다음 표는 인천국제공항 주차장의 주차요금 계산 규칙이다</a:t>
            </a:r>
            <a:r>
              <a:rPr lang="en-US" altLang="ko-KR" dirty="0"/>
              <a:t>. </a:t>
            </a:r>
          </a:p>
          <a:p>
            <a:pPr>
              <a:defRPr/>
            </a:pPr>
            <a:endParaRPr lang="en-US" altLang="ko-KR" dirty="0"/>
          </a:p>
          <a:p>
            <a:pPr>
              <a:defRPr/>
            </a:pPr>
            <a:endParaRPr lang="en-US" altLang="ko-KR" dirty="0"/>
          </a:p>
          <a:p>
            <a:pPr>
              <a:defRPr/>
            </a:pPr>
            <a:endParaRPr lang="en-US" altLang="ko-KR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>
              <a:defRPr/>
            </a:pPr>
            <a:r>
              <a:rPr lang="ko-KR" altLang="en-US" dirty="0"/>
              <a:t>이 계산 규칙에 따라 주차요금을 계산하는 프로그램을 작성해보자</a:t>
            </a:r>
            <a:r>
              <a:rPr lang="en-US" altLang="ko-KR" dirty="0"/>
              <a:t>. </a:t>
            </a:r>
            <a:r>
              <a:rPr lang="ko-KR" altLang="en-US" dirty="0"/>
              <a:t>입력은 </a:t>
            </a:r>
            <a:r>
              <a:rPr lang="ko-KR" altLang="en-US" dirty="0" err="1"/>
              <a:t>주차시간을</a:t>
            </a:r>
            <a:r>
              <a:rPr lang="ko-KR" altLang="en-US" dirty="0"/>
              <a:t> </a:t>
            </a:r>
            <a:r>
              <a:rPr lang="ko-KR" altLang="en-US" dirty="0" err="1"/>
              <a:t>분단위로</a:t>
            </a:r>
            <a:r>
              <a:rPr lang="ko-KR" altLang="en-US" dirty="0"/>
              <a:t> 받는다</a:t>
            </a:r>
            <a:r>
              <a:rPr lang="en-US" altLang="ko-KR" dirty="0"/>
              <a:t>. </a:t>
            </a:r>
          </a:p>
          <a:p>
            <a:pPr eaLnBrk="1" hangingPunct="1">
              <a:defRPr/>
            </a:pPr>
            <a:endParaRPr lang="en-US" altLang="ko-KR" dirty="0"/>
          </a:p>
        </p:txBody>
      </p:sp>
      <p:pic>
        <p:nvPicPr>
          <p:cNvPr id="7578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492375"/>
            <a:ext cx="5834062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rgbClr val="000000"/>
                </a:solidFill>
              </a:rPr>
              <a:t>프로그래밍 실습 </a:t>
            </a:r>
            <a:r>
              <a:rPr lang="en-US" altLang="ko-KR">
                <a:solidFill>
                  <a:srgbClr val="000000"/>
                </a:solidFill>
              </a:rPr>
              <a:t>2</a:t>
            </a:r>
            <a:endParaRPr lang="ko-KR" altLang="en-US"/>
          </a:p>
        </p:txBody>
      </p:sp>
      <p:sp>
        <p:nvSpPr>
          <p:cNvPr id="778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근로소득세를 계산하는 프로그램을 작성하시오</a:t>
            </a:r>
            <a:r>
              <a:rPr lang="en-US" altLang="ko-KR"/>
              <a:t>. </a:t>
            </a:r>
            <a:r>
              <a:rPr lang="ko-KR" altLang="en-US"/>
              <a:t>이 프로그램은 사용자로부터 과세 표준 금액을 입력받아 근로소득세를 계산하여 출력한다</a:t>
            </a:r>
            <a:r>
              <a:rPr lang="en-US" altLang="ko-KR"/>
              <a:t>. </a:t>
            </a:r>
          </a:p>
          <a:p>
            <a:r>
              <a:rPr lang="ko-KR" altLang="en-US"/>
              <a:t>근로소득세율은 다음 표와 같다</a:t>
            </a:r>
            <a:r>
              <a:rPr lang="en-US" altLang="ko-KR"/>
              <a:t>.</a:t>
            </a:r>
            <a:endParaRPr lang="ko-KR" altLang="en-US"/>
          </a:p>
        </p:txBody>
      </p:sp>
      <p:sp>
        <p:nvSpPr>
          <p:cNvPr id="7782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71F384-EFA7-40CF-894A-11AF0CD3362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77830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292475"/>
            <a:ext cx="7237413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1" name="TextBox 6"/>
          <p:cNvSpPr txBox="1">
            <a:spLocks noChangeArrowheads="1"/>
          </p:cNvSpPr>
          <p:nvPr/>
        </p:nvSpPr>
        <p:spPr bwMode="auto">
          <a:xfrm>
            <a:off x="6084888" y="5861050"/>
            <a:ext cx="1719262" cy="2921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30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  <a:r>
              <a:rPr lang="ko-KR" altLang="en-US" sz="1300">
                <a:latin typeface="맑은 고딕" panose="020B0503020000020004" pitchFamily="50" charset="-127"/>
                <a:ea typeface="맑은 고딕" panose="020B0503020000020004" pitchFamily="50" charset="-127"/>
              </a:rPr>
              <a:t>억원 초과액 </a:t>
            </a:r>
            <a:r>
              <a:rPr lang="en-US" altLang="ko-KR" sz="1300">
                <a:latin typeface="맑은 고딕" panose="020B0503020000020004" pitchFamily="50" charset="-127"/>
                <a:ea typeface="맑은 고딕" panose="020B0503020000020004" pitchFamily="50" charset="-127"/>
              </a:rPr>
              <a:t>x 42%</a:t>
            </a:r>
            <a:endParaRPr lang="ko-KR" altLang="en-US" sz="13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B55AA41-07E6-4BDE-8F9A-4A5E8D0AF49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제어 흐름</a:t>
            </a:r>
            <a:r>
              <a:rPr lang="en-US" altLang="ko-KR">
                <a:solidFill>
                  <a:srgbClr val="000000"/>
                </a:solidFill>
              </a:rPr>
              <a:t>(flow of control) 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제어 흐름이란 </a:t>
            </a:r>
            <a:r>
              <a:rPr lang="en-US" altLang="ko-KR"/>
              <a:t>?</a:t>
            </a:r>
          </a:p>
          <a:p>
            <a:pPr lvl="1" eaLnBrk="1" hangingPunct="1"/>
            <a:r>
              <a:rPr lang="ko-KR" altLang="en-US"/>
              <a:t>프로그램에서 실행되는 문장들의</a:t>
            </a:r>
            <a:r>
              <a:rPr lang="ko-KR" altLang="en-US">
                <a:solidFill>
                  <a:srgbClr val="CC00FF"/>
                </a:solidFill>
              </a:rPr>
              <a:t> </a:t>
            </a:r>
            <a:r>
              <a:rPr lang="ko-KR" altLang="en-US">
                <a:solidFill>
                  <a:srgbClr val="FF00FF"/>
                </a:solidFill>
              </a:rPr>
              <a:t>실행 순서</a:t>
            </a:r>
          </a:p>
          <a:p>
            <a:pPr lvl="1" eaLnBrk="1" hangingPunct="1"/>
            <a:r>
              <a:rPr lang="ko-KR" altLang="en-US"/>
              <a:t>특별히 지정하지 않으면</a:t>
            </a:r>
            <a:r>
              <a:rPr lang="en-US" altLang="ko-KR"/>
              <a:t>, </a:t>
            </a:r>
            <a:r>
              <a:rPr lang="ko-KR" altLang="en-US"/>
              <a:t>프로그램의 실행은  첫 번째 문장에서 시작하여 한 번에 한 문장씩 순차적으로 실행된다 </a:t>
            </a:r>
          </a:p>
          <a:p>
            <a:pPr eaLnBrk="1" hangingPunct="1"/>
            <a:r>
              <a:rPr lang="ko-KR" altLang="en-US"/>
              <a:t>제어 구조</a:t>
            </a:r>
            <a:r>
              <a:rPr lang="en-US" altLang="ko-KR"/>
              <a:t>(control construct)</a:t>
            </a:r>
          </a:p>
          <a:p>
            <a:pPr lvl="1" eaLnBrk="1" hangingPunct="1"/>
            <a:r>
              <a:rPr lang="ko-KR" altLang="en-US"/>
              <a:t>프로그램에서 실행되는 문장들의 </a:t>
            </a:r>
            <a:r>
              <a:rPr lang="ko-KR" altLang="en-US">
                <a:solidFill>
                  <a:srgbClr val="FF00FF"/>
                </a:solidFill>
              </a:rPr>
              <a:t>실행 순서를 제어하는 문장</a:t>
            </a:r>
            <a:endParaRPr lang="en-US" altLang="ko-KR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589EBA0-37DD-42D0-B4BC-9281832B881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000000"/>
                </a:solidFill>
              </a:rPr>
              <a:t>제어 구조</a:t>
            </a:r>
            <a:r>
              <a:rPr lang="en-US" altLang="ko-KR">
                <a:solidFill>
                  <a:srgbClr val="000000"/>
                </a:solidFill>
              </a:rPr>
              <a:t>(control construct)</a:t>
            </a: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507413" cy="4824413"/>
          </a:xfrm>
        </p:spPr>
        <p:txBody>
          <a:bodyPr/>
          <a:lstStyle/>
          <a:p>
            <a:pPr eaLnBrk="1" hangingPunct="1"/>
            <a:r>
              <a:rPr lang="en-US" altLang="ko-KR" sz="2000">
                <a:solidFill>
                  <a:srgbClr val="FF6600"/>
                </a:solidFill>
              </a:rPr>
              <a:t>C </a:t>
            </a:r>
            <a:r>
              <a:rPr lang="ko-KR" altLang="en-US" sz="2000">
                <a:solidFill>
                  <a:srgbClr val="FF6600"/>
                </a:solidFill>
              </a:rPr>
              <a:t>언어 제어구조</a:t>
            </a:r>
          </a:p>
          <a:p>
            <a:pPr lvl="1" eaLnBrk="1" hangingPunct="1"/>
            <a:r>
              <a:rPr lang="ko-KR" altLang="en-US" sz="1800"/>
              <a:t>조건문</a:t>
            </a:r>
            <a:r>
              <a:rPr lang="en-US" altLang="ko-KR" sz="1800"/>
              <a:t>, </a:t>
            </a:r>
            <a:r>
              <a:rPr lang="ko-KR" altLang="en-US" sz="1800"/>
              <a:t>루프</a:t>
            </a:r>
            <a:r>
              <a:rPr lang="en-US" altLang="ko-KR" sz="1800"/>
              <a:t>, </a:t>
            </a:r>
            <a:r>
              <a:rPr lang="ko-KR" altLang="en-US" sz="1800"/>
              <a:t>분기문</a:t>
            </a:r>
            <a:r>
              <a:rPr lang="en-US" altLang="ko-KR" sz="1800"/>
              <a:t>, </a:t>
            </a:r>
            <a:r>
              <a:rPr lang="ko-KR" altLang="en-US" sz="1800"/>
              <a:t>함수 호출 등은 </a:t>
            </a:r>
            <a:r>
              <a:rPr lang="ko-KR" altLang="en-US" sz="1800">
                <a:solidFill>
                  <a:srgbClr val="FF00FF"/>
                </a:solidFill>
              </a:rPr>
              <a:t>제어 흐름</a:t>
            </a:r>
            <a:r>
              <a:rPr lang="en-US" altLang="ko-KR" sz="1800">
                <a:solidFill>
                  <a:srgbClr val="FF00FF"/>
                </a:solidFill>
              </a:rPr>
              <a:t>, </a:t>
            </a:r>
            <a:r>
              <a:rPr lang="ko-KR" altLang="en-US" sz="1800">
                <a:solidFill>
                  <a:srgbClr val="FF00FF"/>
                </a:solidFill>
              </a:rPr>
              <a:t>즉 실행 순서를 변경한다</a:t>
            </a:r>
            <a:r>
              <a:rPr lang="en-US" altLang="ko-KR" sz="1800">
                <a:solidFill>
                  <a:srgbClr val="FF6600"/>
                </a:solidFill>
              </a:rPr>
              <a:t>.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 sz="1800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 sz="2000"/>
              <a:t>조건문</a:t>
            </a:r>
            <a:r>
              <a:rPr lang="en-US" altLang="ko-KR" sz="2000"/>
              <a:t>(conditional statement) </a:t>
            </a:r>
          </a:p>
          <a:p>
            <a:pPr lvl="1" eaLnBrk="1" hangingPunct="1"/>
            <a:r>
              <a:rPr lang="en-US" altLang="ko-KR" sz="1800">
                <a:solidFill>
                  <a:srgbClr val="0000CC"/>
                </a:solidFill>
              </a:rPr>
              <a:t>if</a:t>
            </a:r>
            <a:r>
              <a:rPr lang="en-US" altLang="ko-KR" sz="1800"/>
              <a:t> </a:t>
            </a:r>
            <a:r>
              <a:rPr lang="ko-KR" altLang="en-US" sz="1800"/>
              <a:t>문</a:t>
            </a:r>
            <a:r>
              <a:rPr lang="en-US" altLang="ko-KR" sz="1800"/>
              <a:t>, </a:t>
            </a:r>
            <a:r>
              <a:rPr lang="en-US" altLang="ko-KR" sz="1800">
                <a:solidFill>
                  <a:srgbClr val="0000CC"/>
                </a:solidFill>
              </a:rPr>
              <a:t>if-else </a:t>
            </a:r>
            <a:r>
              <a:rPr lang="ko-KR" altLang="en-US" sz="1800"/>
              <a:t>문</a:t>
            </a:r>
            <a:r>
              <a:rPr lang="en-US" altLang="ko-KR" sz="1800"/>
              <a:t>, </a:t>
            </a:r>
            <a:r>
              <a:rPr lang="en-US" altLang="ko-KR" sz="1800">
                <a:solidFill>
                  <a:srgbClr val="0000CC"/>
                </a:solidFill>
              </a:rPr>
              <a:t>switch</a:t>
            </a:r>
            <a:r>
              <a:rPr lang="en-US" altLang="ko-KR" sz="1800"/>
              <a:t> </a:t>
            </a:r>
            <a:r>
              <a:rPr lang="ko-KR" altLang="en-US" sz="1800"/>
              <a:t>문 </a:t>
            </a:r>
          </a:p>
          <a:p>
            <a:pPr lvl="1" eaLnBrk="1" hangingPunct="1"/>
            <a:r>
              <a:rPr lang="en-US" altLang="ko-KR" sz="1800">
                <a:solidFill>
                  <a:srgbClr val="FF6600"/>
                </a:solidFill>
              </a:rPr>
              <a:t>if </a:t>
            </a:r>
            <a:r>
              <a:rPr lang="ko-KR" altLang="en-US" sz="1800">
                <a:solidFill>
                  <a:srgbClr val="FF6600"/>
                </a:solidFill>
              </a:rPr>
              <a:t>문은 조건에 따라 실행할 문장을 선택한다</a:t>
            </a:r>
            <a:r>
              <a:rPr lang="en-US" altLang="ko-KR" sz="1800">
                <a:solidFill>
                  <a:srgbClr val="FF6600"/>
                </a:solidFill>
              </a:rPr>
              <a:t>.</a:t>
            </a:r>
            <a:endParaRPr lang="ko-KR" altLang="en-US" sz="1800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 sz="2000"/>
              <a:t>반복문</a:t>
            </a:r>
            <a:r>
              <a:rPr lang="en-US" altLang="ko-KR" sz="2000"/>
              <a:t>(repetition statement) </a:t>
            </a:r>
            <a:r>
              <a:rPr lang="ko-KR" altLang="en-US" sz="2000"/>
              <a:t>혹은 루프</a:t>
            </a:r>
            <a:r>
              <a:rPr lang="en-US" altLang="ko-KR" sz="2000"/>
              <a:t>(loop)</a:t>
            </a:r>
            <a:endParaRPr lang="ko-KR" altLang="en-US" sz="2000"/>
          </a:p>
          <a:p>
            <a:pPr lvl="1" eaLnBrk="1" hangingPunct="1"/>
            <a:r>
              <a:rPr lang="en-US" altLang="ko-KR" sz="1800">
                <a:solidFill>
                  <a:srgbClr val="0000CC"/>
                </a:solidFill>
              </a:rPr>
              <a:t>while</a:t>
            </a:r>
            <a:r>
              <a:rPr lang="en-US" altLang="ko-KR" sz="1800"/>
              <a:t> </a:t>
            </a:r>
            <a:r>
              <a:rPr lang="ko-KR" altLang="en-US" sz="1800"/>
              <a:t>문</a:t>
            </a:r>
            <a:r>
              <a:rPr lang="en-US" altLang="ko-KR" sz="1800"/>
              <a:t>, </a:t>
            </a:r>
            <a:r>
              <a:rPr lang="en-US" altLang="ko-KR" sz="1800">
                <a:solidFill>
                  <a:srgbClr val="0000CC"/>
                </a:solidFill>
              </a:rPr>
              <a:t>for</a:t>
            </a:r>
            <a:r>
              <a:rPr lang="en-US" altLang="ko-KR" sz="1800"/>
              <a:t> </a:t>
            </a:r>
            <a:r>
              <a:rPr lang="ko-KR" altLang="en-US" sz="1800"/>
              <a:t>문</a:t>
            </a:r>
            <a:r>
              <a:rPr lang="en-US" altLang="ko-KR" sz="1800"/>
              <a:t>, </a:t>
            </a:r>
            <a:r>
              <a:rPr lang="en-US" altLang="ko-KR" sz="1800">
                <a:solidFill>
                  <a:srgbClr val="0000CC"/>
                </a:solidFill>
              </a:rPr>
              <a:t>do-while</a:t>
            </a:r>
            <a:r>
              <a:rPr lang="en-US" altLang="ko-KR" sz="1800"/>
              <a:t> </a:t>
            </a:r>
            <a:r>
              <a:rPr lang="ko-KR" altLang="en-US" sz="1800"/>
              <a:t>문</a:t>
            </a:r>
          </a:p>
          <a:p>
            <a:pPr lvl="1" eaLnBrk="1" hangingPunct="1"/>
            <a:r>
              <a:rPr lang="ko-KR" altLang="en-US" sz="1800">
                <a:solidFill>
                  <a:srgbClr val="FF6600"/>
                </a:solidFill>
              </a:rPr>
              <a:t>루프는 특정 문장을 여러 번 반복해서 실행하게 한다</a:t>
            </a:r>
            <a:r>
              <a:rPr lang="en-US" altLang="ko-KR" sz="1800">
                <a:solidFill>
                  <a:srgbClr val="FF6600"/>
                </a:solidFill>
              </a:rPr>
              <a:t>. </a:t>
            </a:r>
            <a:endParaRPr lang="ko-KR" altLang="en-US" sz="1800"/>
          </a:p>
          <a:p>
            <a:pPr eaLnBrk="1" hangingPunct="1"/>
            <a:r>
              <a:rPr lang="ko-KR" altLang="en-US" sz="2000"/>
              <a:t>분기문</a:t>
            </a:r>
            <a:r>
              <a:rPr lang="en-US" altLang="ko-KR" sz="2000"/>
              <a:t>(branching statement) </a:t>
            </a:r>
          </a:p>
          <a:p>
            <a:pPr lvl="1" eaLnBrk="1" hangingPunct="1"/>
            <a:r>
              <a:rPr lang="en-US" altLang="ko-KR" sz="1800">
                <a:solidFill>
                  <a:srgbClr val="0000CC"/>
                </a:solidFill>
              </a:rPr>
              <a:t>goto</a:t>
            </a:r>
            <a:r>
              <a:rPr lang="en-US" altLang="ko-KR" sz="1800"/>
              <a:t> </a:t>
            </a:r>
            <a:r>
              <a:rPr lang="ko-KR" altLang="en-US" sz="1800"/>
              <a:t>문</a:t>
            </a:r>
            <a:r>
              <a:rPr lang="en-US" altLang="ko-KR" sz="1800"/>
              <a:t>, </a:t>
            </a:r>
            <a:r>
              <a:rPr lang="en-US" altLang="ko-KR" sz="1800">
                <a:solidFill>
                  <a:srgbClr val="0000CC"/>
                </a:solidFill>
              </a:rPr>
              <a:t>return </a:t>
            </a:r>
            <a:r>
              <a:rPr lang="ko-KR" altLang="en-US" sz="1800"/>
              <a:t>문</a:t>
            </a:r>
            <a:r>
              <a:rPr lang="en-US" altLang="ko-KR" sz="1800"/>
              <a:t>, </a:t>
            </a:r>
            <a:r>
              <a:rPr lang="en-US" altLang="ko-KR" sz="1800">
                <a:solidFill>
                  <a:srgbClr val="0000CC"/>
                </a:solidFill>
              </a:rPr>
              <a:t>break</a:t>
            </a:r>
            <a:r>
              <a:rPr lang="en-US" altLang="ko-KR" sz="1800"/>
              <a:t> </a:t>
            </a:r>
            <a:r>
              <a:rPr lang="ko-KR" altLang="en-US" sz="1800"/>
              <a:t>문</a:t>
            </a:r>
            <a:r>
              <a:rPr lang="en-US" altLang="ko-KR" sz="1800"/>
              <a:t>, </a:t>
            </a:r>
            <a:r>
              <a:rPr lang="en-US" altLang="ko-KR" sz="1800">
                <a:solidFill>
                  <a:srgbClr val="0000CC"/>
                </a:solidFill>
              </a:rPr>
              <a:t>continue</a:t>
            </a:r>
            <a:r>
              <a:rPr lang="en-US" altLang="ko-KR" sz="1800"/>
              <a:t> </a:t>
            </a:r>
            <a:r>
              <a:rPr lang="ko-KR" altLang="en-US" sz="1800"/>
              <a:t>문 </a:t>
            </a:r>
          </a:p>
          <a:p>
            <a:pPr eaLnBrk="1" hangingPunct="1"/>
            <a:r>
              <a:rPr lang="ko-KR" altLang="en-US" sz="2000"/>
              <a:t>함수 호출</a:t>
            </a:r>
            <a:r>
              <a:rPr lang="en-US" altLang="ko-KR" sz="2000"/>
              <a:t>(function call) </a:t>
            </a:r>
          </a:p>
          <a:p>
            <a:pPr eaLnBrk="1" hangingPunct="1"/>
            <a:endParaRPr lang="ko-KR" altLang="en-US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1763713" y="17526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7.2 if </a:t>
            </a:r>
            <a:r>
              <a:rPr lang="ko-KR" altLang="en-US" sz="46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조건문</a:t>
            </a:r>
          </a:p>
        </p:txBody>
      </p:sp>
      <p:sp>
        <p:nvSpPr>
          <p:cNvPr id="174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조건에 따른 선택의 예</a:t>
            </a:r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ACE7E98-7531-49CE-8DB5-476E6EF65AC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17414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349500"/>
            <a:ext cx="3241675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517D08C-716A-48CD-8C56-A54258D8D4AF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15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rgbClr val="000000"/>
                </a:solidFill>
              </a:rPr>
              <a:t>if </a:t>
            </a:r>
            <a:r>
              <a:rPr lang="ko-KR" altLang="en-US">
                <a:solidFill>
                  <a:srgbClr val="000000"/>
                </a:solidFill>
              </a:rPr>
              <a:t>문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/>
              <a:t>형식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	</a:t>
            </a:r>
            <a:r>
              <a:rPr lang="en-US" altLang="ko-KR" sz="2000" dirty="0">
                <a:solidFill>
                  <a:srgbClr val="0000CC"/>
                </a:solidFill>
              </a:rPr>
              <a:t>if</a:t>
            </a:r>
            <a:r>
              <a:rPr lang="en-US" altLang="ko-KR" sz="2000" dirty="0"/>
              <a:t> (</a:t>
            </a:r>
            <a:r>
              <a:rPr lang="ko-KR" altLang="en-US" sz="2000" dirty="0"/>
              <a:t>조건식</a:t>
            </a:r>
            <a:r>
              <a:rPr lang="en-US" altLang="ko-KR" sz="2000" dirty="0"/>
              <a:t>)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ko-KR" sz="2000" dirty="0"/>
              <a:t>       </a:t>
            </a:r>
            <a:r>
              <a:rPr lang="ko-KR" altLang="en-US" sz="2000" dirty="0"/>
              <a:t>문장</a:t>
            </a:r>
            <a:r>
              <a:rPr lang="en-US" altLang="ko-KR" sz="2000" dirty="0"/>
              <a:t>1;</a:t>
            </a:r>
            <a:r>
              <a:rPr lang="en-US" altLang="ko-KR" dirty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>
              <a:defRPr/>
            </a:pPr>
            <a:r>
              <a:rPr lang="ko-KR" altLang="en-US" dirty="0"/>
              <a:t>예</a:t>
            </a:r>
            <a:endParaRPr lang="en-US" altLang="ko-KR" dirty="0"/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0000CC"/>
                </a:solidFill>
              </a:rPr>
              <a:t>if</a:t>
            </a:r>
            <a:r>
              <a:rPr lang="en-US" altLang="ko-KR" dirty="0"/>
              <a:t> (x &gt; 0)</a:t>
            </a:r>
          </a:p>
          <a:p>
            <a:pPr marL="40005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en-US" altLang="ko-KR" dirty="0" err="1"/>
              <a:t>printf</a:t>
            </a:r>
            <a:r>
              <a:rPr lang="en-US" altLang="ko-KR" dirty="0"/>
              <a:t>("x</a:t>
            </a:r>
            <a:r>
              <a:rPr lang="ko-KR" altLang="en-US" dirty="0"/>
              <a:t>가 양수이다</a:t>
            </a:r>
            <a:r>
              <a:rPr lang="en-US" altLang="ko-KR" dirty="0"/>
              <a:t>.");</a:t>
            </a:r>
          </a:p>
          <a:p>
            <a:pPr eaLnBrk="1" hangingPunct="1">
              <a:defRPr/>
            </a:pPr>
            <a:r>
              <a:rPr lang="ko-KR" altLang="en-US" dirty="0"/>
              <a:t>제어 흐름</a:t>
            </a:r>
          </a:p>
          <a:p>
            <a:pPr lvl="1" eaLnBrk="1" hangingPunct="1">
              <a:defRPr/>
            </a:pPr>
            <a:r>
              <a:rPr lang="ko-KR" altLang="en-US" dirty="0"/>
              <a:t>조건식이 참이면 문장</a:t>
            </a:r>
            <a:r>
              <a:rPr lang="en-US" altLang="ko-KR" dirty="0"/>
              <a:t>1</a:t>
            </a:r>
            <a:r>
              <a:rPr lang="ko-KR" altLang="en-US" dirty="0"/>
              <a:t>을 실행하고</a:t>
            </a:r>
            <a:r>
              <a:rPr lang="en-US" altLang="ko-KR" dirty="0"/>
              <a:t>, </a:t>
            </a:r>
            <a:r>
              <a:rPr lang="ko-KR" altLang="en-US" dirty="0"/>
              <a:t>다음 문장으로 진행</a:t>
            </a:r>
          </a:p>
          <a:p>
            <a:pPr lvl="1" eaLnBrk="1" hangingPunct="1">
              <a:defRPr/>
            </a:pPr>
            <a:r>
              <a:rPr lang="ko-KR" altLang="en-US" dirty="0"/>
              <a:t>조건식이 거짓이면 문장</a:t>
            </a:r>
            <a:r>
              <a:rPr lang="en-US" altLang="ko-KR" dirty="0"/>
              <a:t>1</a:t>
            </a:r>
            <a:r>
              <a:rPr lang="ko-KR" altLang="en-US" dirty="0"/>
              <a:t>을 실행하지 않고</a:t>
            </a:r>
            <a:r>
              <a:rPr lang="en-US" altLang="ko-KR" dirty="0"/>
              <a:t>, </a:t>
            </a:r>
            <a:r>
              <a:rPr lang="ko-KR" altLang="en-US" dirty="0"/>
              <a:t>다음 문장으로 진행</a:t>
            </a:r>
            <a:endParaRPr lang="en-US" altLang="ko-KR" dirty="0"/>
          </a:p>
        </p:txBody>
      </p:sp>
      <p:pic>
        <p:nvPicPr>
          <p:cNvPr id="1843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557338"/>
            <a:ext cx="201612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모자이크">
  <a:themeElements>
    <a:clrScheme name="2_모자이크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03A7F8-CDC5-41B6-B307-E76F4BBD13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E73D848-AFE4-485C-B6FC-6FD3553C35D7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14fbc630-f9ee-44d0-8c96-893ff621d69e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A4D8660-DFF9-4EEC-BAE1-D586547D52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392</TotalTime>
  <Words>1555</Words>
  <Application>Microsoft Office PowerPoint</Application>
  <PresentationFormat>화면 슬라이드 쇼(4:3)</PresentationFormat>
  <Paragraphs>330</Paragraphs>
  <Slides>46</Slides>
  <Notes>27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46</vt:i4>
      </vt:variant>
    </vt:vector>
  </HeadingPairs>
  <TitlesOfParts>
    <vt:vector size="55" baseType="lpstr"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Office 테마</vt:lpstr>
      <vt:lpstr>2_모자이크</vt:lpstr>
      <vt:lpstr>PowerPoint 프레젠테이션</vt:lpstr>
      <vt:lpstr>PowerPoint 프레젠테이션</vt:lpstr>
      <vt:lpstr>이 장의 내용 </vt:lpstr>
      <vt:lpstr>PowerPoint 프레젠테이션</vt:lpstr>
      <vt:lpstr>제어 흐름(flow of control) </vt:lpstr>
      <vt:lpstr>제어 구조(control construct)</vt:lpstr>
      <vt:lpstr>PowerPoint 프레젠테이션</vt:lpstr>
      <vt:lpstr>조건문</vt:lpstr>
      <vt:lpstr>if 문</vt:lpstr>
      <vt:lpstr>if 문 예</vt:lpstr>
      <vt:lpstr>PowerPoint 프레젠테이션</vt:lpstr>
      <vt:lpstr>복합문(compound statement)</vt:lpstr>
      <vt:lpstr>복합문 사용 예</vt:lpstr>
      <vt:lpstr>PowerPoint 프레젠테이션</vt:lpstr>
      <vt:lpstr>PowerPoint 프레젠테이션</vt:lpstr>
      <vt:lpstr>if-else 문 </vt:lpstr>
      <vt:lpstr>if-else 문 예</vt:lpstr>
      <vt:lpstr>PowerPoint 프레젠테이션</vt:lpstr>
      <vt:lpstr>PowerPoint 프레젠테이션</vt:lpstr>
      <vt:lpstr>PowerPoint 프레젠테이션</vt:lpstr>
      <vt:lpstr>중첩된 if(nested if)</vt:lpstr>
      <vt:lpstr>중첩 if-else 문의 예</vt:lpstr>
      <vt:lpstr>PowerPoint 프레젠테이션</vt:lpstr>
      <vt:lpstr>PowerPoint 프레젠테이션</vt:lpstr>
      <vt:lpstr>중첩된 if 문</vt:lpstr>
      <vt:lpstr>다중선택 if 문</vt:lpstr>
      <vt:lpstr>다중선택 if 문의 실행 흐름</vt:lpstr>
      <vt:lpstr>PowerPoint 프레젠테이션</vt:lpstr>
      <vt:lpstr>PowerPoint 프레젠테이션</vt:lpstr>
      <vt:lpstr>PowerPoint 프레젠테이션</vt:lpstr>
      <vt:lpstr>조건 연산자</vt:lpstr>
      <vt:lpstr>PowerPoint 프레젠테이션</vt:lpstr>
      <vt:lpstr>PowerPoint 프레젠테이션</vt:lpstr>
      <vt:lpstr>PowerPoint 프레젠테이션</vt:lpstr>
      <vt:lpstr> switch 문 </vt:lpstr>
      <vt:lpstr>switch 문</vt:lpstr>
      <vt:lpstr>switch 문 이용한 학점 수 계산</vt:lpstr>
      <vt:lpstr>switch 문 이용한 학점 수 계산</vt:lpstr>
      <vt:lpstr>PowerPoint 프레젠테이션</vt:lpstr>
      <vt:lpstr>PowerPoint 프레젠테이션</vt:lpstr>
      <vt:lpstr>PowerPoint 프레젠테이션</vt:lpstr>
      <vt:lpstr>PowerPoint 프레젠테이션</vt:lpstr>
      <vt:lpstr>Key Point 1 </vt:lpstr>
      <vt:lpstr>PowerPoint 프레젠테이션</vt:lpstr>
      <vt:lpstr>▶ 프로그래밍 실습 1 </vt:lpstr>
      <vt:lpstr>프로그래밍 실습 2</vt:lpstr>
    </vt:vector>
  </TitlesOfParts>
  <Company>숙명여자대학교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07 제어구조</dc:title>
  <dc:creator>창병모</dc:creator>
  <cp:lastModifiedBy>인피니티북스 편집부</cp:lastModifiedBy>
  <cp:revision>257</cp:revision>
  <cp:lastPrinted>1995-10-08T01:49:42Z</cp:lastPrinted>
  <dcterms:created xsi:type="dcterms:W3CDTF">1995-11-01T10:23:08Z</dcterms:created>
  <dcterms:modified xsi:type="dcterms:W3CDTF">2020-09-21T00:56:02Z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