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7" r:id="rId1"/>
  </p:sldMasterIdLst>
  <p:notesMasterIdLst>
    <p:notesMasterId r:id="rId58"/>
  </p:notesMasterIdLst>
  <p:handoutMasterIdLst>
    <p:handoutMasterId r:id="rId59"/>
  </p:handoutMasterIdLst>
  <p:sldIdLst>
    <p:sldId id="420" r:id="rId2"/>
    <p:sldId id="291" r:id="rId3"/>
    <p:sldId id="352" r:id="rId4"/>
    <p:sldId id="390" r:id="rId5"/>
    <p:sldId id="353" r:id="rId6"/>
    <p:sldId id="357" r:id="rId7"/>
    <p:sldId id="359" r:id="rId8"/>
    <p:sldId id="360" r:id="rId9"/>
    <p:sldId id="361" r:id="rId10"/>
    <p:sldId id="362" r:id="rId11"/>
    <p:sldId id="391" r:id="rId12"/>
    <p:sldId id="419" r:id="rId13"/>
    <p:sldId id="364" r:id="rId14"/>
    <p:sldId id="365" r:id="rId15"/>
    <p:sldId id="366" r:id="rId16"/>
    <p:sldId id="396" r:id="rId17"/>
    <p:sldId id="355" r:id="rId18"/>
    <p:sldId id="367" r:id="rId19"/>
    <p:sldId id="368" r:id="rId20"/>
    <p:sldId id="369" r:id="rId21"/>
    <p:sldId id="397" r:id="rId22"/>
    <p:sldId id="370" r:id="rId23"/>
    <p:sldId id="399" r:id="rId24"/>
    <p:sldId id="400" r:id="rId25"/>
    <p:sldId id="401" r:id="rId26"/>
    <p:sldId id="402" r:id="rId27"/>
    <p:sldId id="415" r:id="rId28"/>
    <p:sldId id="416" r:id="rId29"/>
    <p:sldId id="404" r:id="rId30"/>
    <p:sldId id="373" r:id="rId31"/>
    <p:sldId id="408" r:id="rId32"/>
    <p:sldId id="405" r:id="rId33"/>
    <p:sldId id="403" r:id="rId34"/>
    <p:sldId id="374" r:id="rId35"/>
    <p:sldId id="406" r:id="rId36"/>
    <p:sldId id="407" r:id="rId37"/>
    <p:sldId id="393" r:id="rId38"/>
    <p:sldId id="378" r:id="rId39"/>
    <p:sldId id="380" r:id="rId40"/>
    <p:sldId id="383" r:id="rId41"/>
    <p:sldId id="409" r:id="rId42"/>
    <p:sldId id="410" r:id="rId43"/>
    <p:sldId id="382" r:id="rId44"/>
    <p:sldId id="412" r:id="rId45"/>
    <p:sldId id="411" r:id="rId46"/>
    <p:sldId id="384" r:id="rId47"/>
    <p:sldId id="413" r:id="rId48"/>
    <p:sldId id="414" r:id="rId49"/>
    <p:sldId id="417" r:id="rId50"/>
    <p:sldId id="394" r:id="rId51"/>
    <p:sldId id="385" r:id="rId52"/>
    <p:sldId id="386" r:id="rId53"/>
    <p:sldId id="395" r:id="rId54"/>
    <p:sldId id="387" r:id="rId55"/>
    <p:sldId id="389" r:id="rId56"/>
    <p:sldId id="388" r:id="rId5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b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b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b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b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5">
          <p15:clr>
            <a:srgbClr val="A4A3A4"/>
          </p15:clr>
        </p15:guide>
        <p15:guide id="2" pos="144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6666FF"/>
    <a:srgbClr val="9933FF"/>
    <a:srgbClr val="FF6600"/>
    <a:srgbClr val="990000"/>
    <a:srgbClr val="FFFF00"/>
    <a:srgbClr val="FF33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60" autoAdjust="0"/>
  </p:normalViewPr>
  <p:slideViewPr>
    <p:cSldViewPr>
      <p:cViewPr varScale="1">
        <p:scale>
          <a:sx n="114" d="100"/>
          <a:sy n="114" d="100"/>
        </p:scale>
        <p:origin x="1524" y="96"/>
      </p:cViewPr>
      <p:guideLst>
        <p:guide orient="horz" pos="2285"/>
        <p:guide pos="144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69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1.xml"/><Relationship Id="rId7" Type="http://schemas.openxmlformats.org/officeDocument/2006/relationships/slide" Target="slides/slide53.xml"/><Relationship Id="rId2" Type="http://schemas.openxmlformats.org/officeDocument/2006/relationships/slide" Target="slides/slide4.xml"/><Relationship Id="rId1" Type="http://schemas.openxmlformats.org/officeDocument/2006/relationships/slide" Target="slides/slide2.xml"/><Relationship Id="rId6" Type="http://schemas.openxmlformats.org/officeDocument/2006/relationships/slide" Target="slides/slide50.xml"/><Relationship Id="rId5" Type="http://schemas.openxmlformats.org/officeDocument/2006/relationships/slide" Target="slides/slide37.xml"/><Relationship Id="rId4" Type="http://schemas.openxmlformats.org/officeDocument/2006/relationships/slide" Target="slides/slide2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8C97388-206F-43A0-B22B-C89A5BB16723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ko-KR" noProof="0"/>
              <a:t>마스터 문자열 유형 편집</a:t>
            </a:r>
          </a:p>
          <a:p>
            <a:pPr lvl="1"/>
            <a:r>
              <a:rPr lang="ko-KR" altLang="ko-KR" noProof="0"/>
              <a:t>둘째 수준</a:t>
            </a:r>
          </a:p>
          <a:p>
            <a:pPr lvl="2"/>
            <a:r>
              <a:rPr lang="ko-KR" altLang="ko-KR" noProof="0"/>
              <a:t>셋째 수준</a:t>
            </a:r>
          </a:p>
          <a:p>
            <a:pPr lvl="3"/>
            <a:r>
              <a:rPr lang="ko-KR" altLang="ko-KR" noProof="0"/>
              <a:t>넷째 수준</a:t>
            </a:r>
          </a:p>
          <a:p>
            <a:pPr lvl="4"/>
            <a:r>
              <a:rPr lang="ko-KR" altLang="ko-KR" noProof="0"/>
              <a:t>다섯째 수준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D5AF524-8DEA-421D-897A-861E0A3DFA66}" type="slidenum">
              <a:rPr lang="ko-KR" altLang="ko-KR"/>
              <a:pPr>
                <a:defRPr/>
              </a:pPr>
              <a:t>‹#›</a:t>
            </a:fld>
            <a:endParaRPr lang="ko-KR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45278112-06AD-4B22-AFE1-A63405038C30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49E82FB0-5265-4FD2-BD6B-85DD15FAC555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80AE978C-5F1B-473E-BBCF-9E28AD8D0F65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439938D-2A51-4126-AEA7-E5BCD8F65E39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FD6A004-E67E-4024-A618-9303D99ED09E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C0DD3EE8-3173-40ED-95DC-F1665BFDB6BE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A5B8B4A-AE4E-400D-BB9E-DEA0643FAC31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1278954E-3AE9-40CF-8BC7-1F6BD9ECE1BD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F88B3B9-389D-46E9-9757-488C3F8AFFD0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4E60556-51DF-4F16-9AF2-5FFA402FE1D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A72B739-D3F3-4969-86B1-9525003E4E7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1C5FBCC-8DE9-444B-9CF3-CAE4FE47FDFD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4D8845EC-612B-447A-BEBA-CD72F8CF7EC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1923739B-1436-484B-B722-23075190BEB5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84A9F574-FDCE-4B11-A2B0-8E184CC8F72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51092F1C-1275-45A6-BF0E-BBB7E865CC0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FF3211A-5742-4CEF-9D95-520E15F5F0F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1B56D53-1B72-4CBF-AD4D-1FA2941DF05D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E274C4A5-FED1-41DE-A944-41FCDD9ACB6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FA53C93-688A-47E0-887D-630E7DF740B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BDB320-5CA7-418C-B7B7-08BF0A9DE44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14EB321-CB80-4E8C-A43E-0E84599B19A6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A81E6E7-02B3-4D60-877D-FD52903121F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5D389BE-A969-4E2E-81DB-1CD296E84F8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512A1F8-CA3D-4D7D-BFC6-B2867673230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23447305-AFD5-4208-8E81-E7E21E1C085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ACB00BC-76BB-473F-BADE-BAC67EDB5DB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F9B41D9-7C02-4213-BB89-CEA62A9D433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EE19FFD6-ECCE-4ACD-8783-DEACE8DED9A4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D2DD551-5AC9-481B-B1A5-F3D92090DA8C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E7BC4F9-7247-4568-ACC2-60FC5CDBE531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4F7FDB1-3028-4C89-8DBD-06BB14DBE1F5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EDCF826A-ACCC-4C5F-8C52-4B305515AC0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26BD8A1-8ECC-407C-BD42-8799077C0890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E7D36928-FDAA-40B8-888C-8131A51F2AF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CACC57B0-A1A2-449C-9375-E7E11281AF8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 b="0">
                <a:latin typeface="Tahoma" panose="020B0604030504040204" pitchFamily="34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7" name="Rectangle 5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 b="0">
                  <a:latin typeface="Tahoma" panose="020B0604030504040204" pitchFamily="34" charset="0"/>
                </a:endParaRPr>
              </a:p>
            </p:txBody>
          </p:sp>
          <p:grpSp>
            <p:nvGrpSpPr>
              <p:cNvPr id="8" name="Group 6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9" name="Group 7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11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2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3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4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5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6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7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8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10" name="Rectangle 16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hangingPunct="1">
                    <a:defRPr/>
                  </a:pPr>
                  <a:endParaRPr kumimoji="0" lang="ko-KR" altLang="en-US" sz="2400" b="0">
                    <a:latin typeface="Tahoma" panose="020B0604030504040204" pitchFamily="34" charset="0"/>
                  </a:endParaRPr>
                </a:p>
              </p:txBody>
            </p:sp>
          </p:grpSp>
        </p:grpSp>
      </p:grp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0" y="1747838"/>
            <a:ext cx="582613" cy="6334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 b="0">
              <a:latin typeface="Tahoma" panose="020B0604030504040204" pitchFamily="34" charset="0"/>
            </a:endParaRPr>
          </a:p>
        </p:txBody>
      </p:sp>
      <p:grpSp>
        <p:nvGrpSpPr>
          <p:cNvPr id="20" name="Group 2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1" name="Rectangle 24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 b="0">
                <a:latin typeface="Tahoma" panose="020B0604030504040204" pitchFamily="34" charset="0"/>
              </a:endParaRPr>
            </a:p>
          </p:txBody>
        </p:sp>
        <p:grpSp>
          <p:nvGrpSpPr>
            <p:cNvPr id="22" name="Group 25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23" name="Rectangle 26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 b="0">
                  <a:latin typeface="Tahoma" panose="020B0604030504040204" pitchFamily="34" charset="0"/>
                </a:endParaRPr>
              </a:p>
            </p:txBody>
          </p:sp>
          <p:grpSp>
            <p:nvGrpSpPr>
              <p:cNvPr id="24" name="Group 27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25" name="Group 28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27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8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9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0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1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3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4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26" name="Rectangle 37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hangingPunct="1">
                    <a:defRPr/>
                  </a:pPr>
                  <a:endParaRPr kumimoji="0" lang="ko-KR" altLang="en-US" sz="2400" b="0">
                    <a:latin typeface="Tahoma" panose="020B0604030504040204" pitchFamily="34" charset="0"/>
                  </a:endParaRPr>
                </a:p>
              </p:txBody>
            </p:sp>
          </p:grpSp>
        </p:grpSp>
      </p:grpSp>
      <p:grpSp>
        <p:nvGrpSpPr>
          <p:cNvPr id="35" name="Group 38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6" name="Rectangle 39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 b="0">
                <a:latin typeface="Times New Roman" panose="02020603050405020304" pitchFamily="18" charset="0"/>
              </a:endParaRPr>
            </a:p>
          </p:txBody>
        </p:sp>
        <p:grpSp>
          <p:nvGrpSpPr>
            <p:cNvPr id="37" name="Group 40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8" name="Rectangle 41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b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 b="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39" name="Group 42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40" name="Group 43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42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3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4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9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b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 b="0">
                      <a:latin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41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b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hangingPunct="1">
                    <a:defRPr/>
                  </a:pPr>
                  <a:endParaRPr kumimoji="0" lang="ko-KR" altLang="en-US" sz="2400" b="0">
                    <a:latin typeface="Times New Roman" panose="02020603050405020304" pitchFamily="18" charset="0"/>
                  </a:endParaRPr>
                </a:p>
              </p:txBody>
            </p:sp>
          </p:grpSp>
        </p:grpSp>
      </p:grpSp>
      <p:sp>
        <p:nvSpPr>
          <p:cNvPr id="323605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1763713" y="1773238"/>
            <a:ext cx="7227887" cy="1727200"/>
          </a:xfrm>
        </p:spPr>
        <p:txBody>
          <a:bodyPr/>
          <a:lstStyle>
            <a:lvl1pPr>
              <a:defRPr sz="46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noProof="0"/>
              <a:t>마스터 제목 스타일 편집</a:t>
            </a:r>
          </a:p>
        </p:txBody>
      </p:sp>
      <p:sp>
        <p:nvSpPr>
          <p:cNvPr id="323606" name="Rectangle 2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005263"/>
            <a:ext cx="6019800" cy="2014537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noProof="0"/>
              <a:t>마스터 부제목 스타일 편집</a:t>
            </a:r>
          </a:p>
        </p:txBody>
      </p:sp>
      <p:sp>
        <p:nvSpPr>
          <p:cNvPr id="50" name="Rectangle 1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1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F9126D5A-0361-445D-A018-CB6CCEFF41E9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03297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BA0F0-F047-4DA3-8586-6B2309F0464C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21746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9769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9769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3A669-C8D7-46FA-86F8-69EEA13AEA42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12119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94035-8A64-4B8B-86C3-49A3783AECFD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47290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2DB1F-8F7F-4F11-9AFF-D742A6102EEC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74192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5933D-6008-4E23-8D22-27973B350371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5062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FD151-4C34-4661-A522-0555FF77B9E4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35523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45D82-A73A-4FEF-936B-530079A71C6E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4499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78AB5-6DE4-498F-ADA4-334B77D24C11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47759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696B4-E3F6-460B-8DA8-73A0CFA9BD69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89875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B3534-FE01-4B87-835B-9E01CF8C571D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0936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latinLnBrk="1" hangingPunct="1">
              <a:defRPr kumimoji="0" sz="1200" b="0">
                <a:latin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 b="0">
                <a:latin typeface="굴림" panose="020B0600000101010101" pitchFamily="50" charset="-127"/>
              </a:defRPr>
            </a:lvl1pPr>
          </a:lstStyle>
          <a:p>
            <a:pPr>
              <a:defRPr/>
            </a:pPr>
            <a:fld id="{7789E862-CE89-480A-80D6-E4FA4D61907E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285750" cy="533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endParaRPr kumimoji="0" lang="ko-KR" altLang="en-US" sz="2400" b="0">
              <a:latin typeface="Times New Roman" panose="02020603050405020304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84213" y="134938"/>
            <a:ext cx="8459787" cy="6985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 b="0">
              <a:latin typeface="Times New Roman" panose="02020603050405020304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09575" y="134938"/>
            <a:ext cx="138113" cy="141287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b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7688" y="0"/>
            <a:ext cx="139700" cy="1381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b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547688" y="134938"/>
            <a:ext cx="139700" cy="1412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b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274638" y="274638"/>
            <a:ext cx="136525" cy="13811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b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1763" y="136525"/>
            <a:ext cx="141287" cy="1381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 b="0">
              <a:latin typeface="Times New Roman" panose="02020603050405020304" pitchFamily="18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09575" y="271463"/>
            <a:ext cx="138113" cy="13811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b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74638" y="40957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b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22575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kumimoji="0" sz="1200" b="0">
                <a:latin typeface="+mn-ea"/>
              </a:defRPr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 b="0">
              <a:latin typeface="Times New Roman" panose="02020603050405020304" pitchFamily="18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 b="0">
              <a:latin typeface="Times New Roman" panose="02020603050405020304" pitchFamily="18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 b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hf hdr="0" ftr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맑은 고딕" panose="020B0503020000020004" pitchFamily="50" charset="-127"/>
          <a:ea typeface="맑은 고딕" panose="020B0503020000020004" pitchFamily="50" charset="-127"/>
          <a:cs typeface="Tahoma" pitchFamily="34" charset="0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맑은 고딕" panose="020B0503020000020004" pitchFamily="50" charset="-127"/>
          <a:ea typeface="맑은 고딕" panose="020B0503020000020004" pitchFamily="50" charset="-127"/>
          <a:cs typeface="Tahoma" pitchFamily="34" charset="0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맑은 고딕" panose="020B0503020000020004" pitchFamily="50" charset="-127"/>
          <a:ea typeface="맑은 고딕" panose="020B0503020000020004" pitchFamily="50" charset="-127"/>
          <a:cs typeface="Tahoma" pitchFamily="34" charset="0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맑은 고딕" panose="020B0503020000020004" pitchFamily="50" charset="-127"/>
          <a:ea typeface="맑은 고딕" panose="020B0503020000020004" pitchFamily="50" charset="-127"/>
          <a:cs typeface="Tahoma" pitchFamily="34" charset="0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9pPr>
    </p:titleStyle>
    <p:bodyStyle>
      <a:lvl1pPr marL="342900" indent="-342900" algn="l" rtl="0" eaLnBrk="0" fontAlgn="base" latinLnBrk="1" hangingPunct="0">
        <a:spcBef>
          <a:spcPct val="5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kumimoji="1" sz="24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kumimoji="1" sz="20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kumimoji="1" sz="20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kumimoji="1" sz="20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D7EB360-66DD-468D-AF31-E5ECEB54D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170" y="20950"/>
            <a:ext cx="4917659" cy="4464496"/>
          </a:xfrm>
          <a:prstGeom prst="rect">
            <a:avLst/>
          </a:prstGeom>
        </p:spPr>
      </p:pic>
      <p:pic>
        <p:nvPicPr>
          <p:cNvPr id="7" name="그림 6" descr="표지판, 그리기이(가) 표시된 사진&#10;&#10;자동 생성된 설명">
            <a:extLst>
              <a:ext uri="{FF2B5EF4-FFF2-40B4-BE49-F238E27FC236}">
                <a16:creationId xmlns:a16="http://schemas.microsoft.com/office/drawing/2014/main" id="{F9E2F7D4-6BD9-4F28-BCE5-4729574EB2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155" y="6124655"/>
            <a:ext cx="1870846" cy="6396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1710EB-7F6E-47E1-99ED-93D6A79F3044}"/>
              </a:ext>
            </a:extLst>
          </p:cNvPr>
          <p:cNvSpPr txBox="1"/>
          <p:nvPr/>
        </p:nvSpPr>
        <p:spPr>
          <a:xfrm>
            <a:off x="739665" y="4508828"/>
            <a:ext cx="736291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본 강의자료는 교수님의 원활한 강의를 돕기 위해</a:t>
            </a:r>
            <a:r>
              <a:rPr lang="en-US" altLang="ko-KR" sz="1100" dirty="0"/>
              <a:t> </a:t>
            </a:r>
            <a:r>
              <a:rPr lang="ko-KR" altLang="en-US" sz="1100" dirty="0"/>
              <a:t>출판사와 저자의 노력으로 만들어진 보조 자료입니다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강의자료는 교재의 핵심적인 내용만 담고 있어</a:t>
            </a:r>
            <a:r>
              <a:rPr lang="en-US" altLang="ko-KR" sz="1100" dirty="0"/>
              <a:t> </a:t>
            </a:r>
            <a:r>
              <a:rPr lang="ko-KR" altLang="en-US" sz="1100" dirty="0"/>
              <a:t>교재와 함께 사용할 때 학습에 더 큰 시너지 효과를 얻을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특히 본문 예제</a:t>
            </a:r>
            <a:r>
              <a:rPr lang="en-US" altLang="ko-KR" sz="1100" dirty="0"/>
              <a:t>, </a:t>
            </a:r>
            <a:r>
              <a:rPr lang="ko-KR" altLang="en-US" sz="1100" dirty="0"/>
              <a:t>연습문제 등을 각종 시험에 활용한다면</a:t>
            </a:r>
            <a:r>
              <a:rPr lang="en-US" altLang="ko-KR" sz="1100" dirty="0"/>
              <a:t> </a:t>
            </a:r>
            <a:r>
              <a:rPr lang="ko-KR" altLang="en-US" sz="1100" dirty="0"/>
              <a:t>학생들의 학업 성취도 향상에 큰 도움이 될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교수님의 알찬 강의는 새로운 콘텐츠 개발과 출판 문화 발전에 큰 힘이 되고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/>
              <a:t>   감사합니다</a:t>
            </a:r>
            <a:r>
              <a:rPr lang="en-US" altLang="ko-KR" sz="1100" dirty="0"/>
              <a:t>.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2701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003C898-9D88-4C0E-BCF1-1DD594C02CB3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파일 닫기</a:t>
            </a:r>
            <a:r>
              <a:rPr lang="ko-KR" altLang="en-US">
                <a:solidFill>
                  <a:srgbClr val="6666FF"/>
                </a:solidFill>
              </a:rPr>
              <a:t> 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파일을 열어서 사용한 후에는 파일을 닫아야 한다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en-US" altLang="ko-KR">
                <a:solidFill>
                  <a:srgbClr val="FF00FF"/>
                </a:solidFill>
              </a:rPr>
              <a:t>int fclose(FILE *fp ); </a:t>
            </a:r>
          </a:p>
          <a:p>
            <a:pPr lvl="1" eaLnBrk="1" hangingPunct="1"/>
            <a:r>
              <a:rPr lang="en-US" altLang="ko-KR"/>
              <a:t>fp</a:t>
            </a:r>
            <a:r>
              <a:rPr lang="ko-KR" altLang="en-US"/>
              <a:t>는 </a:t>
            </a:r>
            <a:r>
              <a:rPr lang="en-US" altLang="ko-KR"/>
              <a:t>fopen </a:t>
            </a:r>
            <a:r>
              <a:rPr lang="ko-KR" altLang="en-US"/>
              <a:t>함수에서 받았던 포인터</a:t>
            </a:r>
          </a:p>
          <a:p>
            <a:pPr lvl="1" eaLnBrk="1" hangingPunct="1"/>
            <a:r>
              <a:rPr lang="ko-KR" altLang="en-US"/>
              <a:t>닫기에 성공하면 </a:t>
            </a:r>
            <a:r>
              <a:rPr lang="en-US" altLang="ko-KR"/>
              <a:t>0, </a:t>
            </a:r>
            <a:r>
              <a:rPr lang="ko-KR" altLang="en-US"/>
              <a:t>오류일 때는 </a:t>
            </a:r>
            <a:r>
              <a:rPr lang="en-US" altLang="ko-KR"/>
              <a:t>EOF( -1)</a:t>
            </a:r>
            <a:r>
              <a:rPr lang="ko-KR" altLang="en-US"/>
              <a:t>를 반환한다</a:t>
            </a:r>
            <a:r>
              <a:rPr lang="en-US" altLang="ko-KR"/>
              <a:t>. </a:t>
            </a:r>
            <a:br>
              <a:rPr lang="en-US" altLang="ko-KR"/>
            </a:br>
            <a:endParaRPr lang="en-US" altLang="ko-KR"/>
          </a:p>
          <a:p>
            <a:pPr eaLnBrk="1" hangingPunct="1"/>
            <a:r>
              <a:rPr lang="ko-KR" altLang="en-US"/>
              <a:t>예</a:t>
            </a:r>
          </a:p>
          <a:p>
            <a:pPr lvl="1" eaLnBrk="1" hangingPunct="1"/>
            <a:r>
              <a:rPr lang="en-US" altLang="ko-KR"/>
              <a:t>fclose(fp); </a:t>
            </a:r>
            <a:endParaRPr lang="ko-KR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chemeClr val="tx1"/>
                </a:solidFill>
              </a:rPr>
              <a:t>14.2 </a:t>
            </a:r>
            <a:r>
              <a:rPr lang="ko-KR" altLang="en-US">
                <a:solidFill>
                  <a:schemeClr val="tx1"/>
                </a:solidFill>
              </a:rPr>
              <a:t>텍스트 파일 입출력</a:t>
            </a:r>
            <a:endParaRPr lang="ko-KR" alt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solidFill>
                  <a:schemeClr val="tx1"/>
                </a:solidFill>
              </a:rPr>
              <a:t>파일 입출력 함수</a:t>
            </a:r>
            <a:r>
              <a:rPr lang="ko-KR" altLang="en-US">
                <a:solidFill>
                  <a:srgbClr val="6666FF"/>
                </a:solidFill>
              </a:rPr>
              <a:t> </a:t>
            </a:r>
            <a:endParaRPr lang="ko-KR" altLang="en-US"/>
          </a:p>
        </p:txBody>
      </p:sp>
      <p:sp>
        <p:nvSpPr>
          <p:cNvPr id="2560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문자 단위 입출력</a:t>
            </a:r>
            <a:endParaRPr lang="en-US" altLang="ko-KR"/>
          </a:p>
          <a:p>
            <a:r>
              <a:rPr lang="ko-KR" altLang="en-US"/>
              <a:t>문자열</a:t>
            </a:r>
            <a:r>
              <a:rPr lang="en-US" altLang="ko-KR"/>
              <a:t>(</a:t>
            </a:r>
            <a:r>
              <a:rPr lang="ko-KR" altLang="en-US"/>
              <a:t>줄</a:t>
            </a:r>
            <a:r>
              <a:rPr lang="en-US" altLang="ko-KR"/>
              <a:t>) </a:t>
            </a:r>
            <a:r>
              <a:rPr lang="ko-KR" altLang="en-US"/>
              <a:t>단위 입출력</a:t>
            </a:r>
            <a:endParaRPr lang="en-US" altLang="ko-KR"/>
          </a:p>
          <a:p>
            <a:r>
              <a:rPr lang="ko-KR" altLang="en-US"/>
              <a:t>자료형 포맷 입출력</a:t>
            </a:r>
          </a:p>
          <a:p>
            <a:endParaRPr lang="ko-KR" altLang="en-US"/>
          </a:p>
        </p:txBody>
      </p:sp>
      <p:sp>
        <p:nvSpPr>
          <p:cNvPr id="2560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F70F651-B5DF-453D-948B-76568AD743A2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2560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141663"/>
            <a:ext cx="6805613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B974409-E533-4E72-953B-BCE0A0EA2FC4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문자 단위 입출력</a:t>
            </a:r>
            <a:r>
              <a:rPr lang="ko-KR" altLang="en-US">
                <a:solidFill>
                  <a:srgbClr val="6666FF"/>
                </a:solidFill>
              </a:rPr>
              <a:t> 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fgetc() </a:t>
            </a:r>
            <a:r>
              <a:rPr lang="ko-KR" altLang="en-US"/>
              <a:t>함수와 </a:t>
            </a:r>
            <a:r>
              <a:rPr lang="en-US" altLang="ko-KR"/>
              <a:t>fputc() </a:t>
            </a:r>
            <a:r>
              <a:rPr lang="ko-KR" altLang="en-US"/>
              <a:t>함수</a:t>
            </a:r>
          </a:p>
          <a:p>
            <a:pPr lvl="1" eaLnBrk="1" hangingPunct="1"/>
            <a:r>
              <a:rPr lang="ko-KR" altLang="en-US">
                <a:solidFill>
                  <a:srgbClr val="FF0000"/>
                </a:solidFill>
              </a:rPr>
              <a:t>파일에 문자 단위 입출력을 할 수 있다</a:t>
            </a:r>
            <a:r>
              <a:rPr lang="en-US" altLang="ko-KR">
                <a:solidFill>
                  <a:srgbClr val="FF0000"/>
                </a:solidFill>
              </a:rPr>
              <a:t>. </a:t>
            </a:r>
            <a:br>
              <a:rPr lang="en-US" altLang="ko-KR">
                <a:solidFill>
                  <a:srgbClr val="FF6600"/>
                </a:solidFill>
              </a:rPr>
            </a:br>
            <a:endParaRPr lang="en-US" altLang="ko-KR">
              <a:solidFill>
                <a:srgbClr val="FF6600"/>
              </a:solidFill>
            </a:endParaRPr>
          </a:p>
          <a:p>
            <a:pPr eaLnBrk="1" hangingPunct="1"/>
            <a:r>
              <a:rPr lang="en-US" altLang="ko-KR"/>
              <a:t>int fgetc(FILE *fp); </a:t>
            </a:r>
          </a:p>
          <a:p>
            <a:pPr lvl="1" eaLnBrk="1" hangingPunct="1"/>
            <a:r>
              <a:rPr lang="ko-KR" altLang="en-US">
                <a:solidFill>
                  <a:srgbClr val="FF3300"/>
                </a:solidFill>
              </a:rPr>
              <a:t>이 함수는 </a:t>
            </a:r>
            <a:r>
              <a:rPr lang="en-US" altLang="ko-KR">
                <a:solidFill>
                  <a:srgbClr val="FF3300"/>
                </a:solidFill>
              </a:rPr>
              <a:t>fp</a:t>
            </a:r>
            <a:r>
              <a:rPr lang="ko-KR" altLang="en-US">
                <a:solidFill>
                  <a:srgbClr val="FF3300"/>
                </a:solidFill>
              </a:rPr>
              <a:t>가 지정한 파일에서 한 문자를 읽어서 반환한다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ko-KR" altLang="en-US"/>
              <a:t>파일 끝에 도달했을 경우에는 </a:t>
            </a:r>
            <a:r>
              <a:rPr lang="en-US" altLang="ko-KR"/>
              <a:t>EOF(-1)</a:t>
            </a:r>
            <a:r>
              <a:rPr lang="ko-KR" altLang="en-US"/>
              <a:t>를 반환한다</a:t>
            </a:r>
            <a:r>
              <a:rPr lang="en-US" altLang="ko-KR"/>
              <a:t>. </a:t>
            </a:r>
          </a:p>
          <a:p>
            <a:pPr lvl="1" eaLnBrk="1" hangingPunct="1"/>
            <a:endParaRPr lang="en-US" altLang="ko-KR"/>
          </a:p>
          <a:p>
            <a:pPr eaLnBrk="1" hangingPunct="1"/>
            <a:r>
              <a:rPr lang="en-US" altLang="ko-KR"/>
              <a:t>Int fputc(int c, FILE *fp); </a:t>
            </a:r>
          </a:p>
          <a:p>
            <a:pPr lvl="1" eaLnBrk="1" hangingPunct="1"/>
            <a:r>
              <a:rPr lang="ko-KR" altLang="en-US">
                <a:solidFill>
                  <a:srgbClr val="FF3300"/>
                </a:solidFill>
              </a:rPr>
              <a:t>이</a:t>
            </a:r>
            <a:r>
              <a:rPr lang="en-US" altLang="ko-KR">
                <a:solidFill>
                  <a:srgbClr val="FF3300"/>
                </a:solidFill>
              </a:rPr>
              <a:t> </a:t>
            </a:r>
            <a:r>
              <a:rPr lang="ko-KR" altLang="en-US">
                <a:solidFill>
                  <a:srgbClr val="FF3300"/>
                </a:solidFill>
              </a:rPr>
              <a:t>함수는 파일에 한 문자씩 출력하는 함수</a:t>
            </a:r>
          </a:p>
          <a:p>
            <a:pPr lvl="1" eaLnBrk="1" hangingPunct="1"/>
            <a:r>
              <a:rPr lang="ko-KR" altLang="en-US"/>
              <a:t>반환값으로 출력하는 문자 반환</a:t>
            </a:r>
          </a:p>
          <a:p>
            <a:pPr lvl="1" eaLnBrk="1" hangingPunct="1"/>
            <a:r>
              <a:rPr lang="ko-KR" altLang="en-US"/>
              <a:t>출력시 오류가 발생하면 </a:t>
            </a:r>
            <a:r>
              <a:rPr lang="en-US" altLang="ko-KR"/>
              <a:t>EOF(-1)</a:t>
            </a:r>
            <a:r>
              <a:rPr lang="ko-KR" altLang="en-US"/>
              <a:t> 반환</a:t>
            </a:r>
            <a:endParaRPr lang="ko-KR" altLang="en-US"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70D44CF-F620-4A2B-A3CA-C7CD66922931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ko-KR">
              <a:solidFill>
                <a:schemeClr val="tx1"/>
              </a:solidFill>
            </a:endParaRPr>
          </a:p>
        </p:txBody>
      </p:sp>
      <p:sp>
        <p:nvSpPr>
          <p:cNvPr id="28677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28678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96850"/>
            <a:ext cx="7343775" cy="654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94695EC-9318-459A-872A-CCAE5A28859B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ko-KR">
              <a:solidFill>
                <a:srgbClr val="6666FF"/>
              </a:solidFill>
            </a:endParaRPr>
          </a:p>
        </p:txBody>
      </p:sp>
      <p:pic>
        <p:nvPicPr>
          <p:cNvPr id="30725" name="내용 개체 틀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5588" y="2998788"/>
            <a:ext cx="6092825" cy="1651000"/>
          </a:xfrm>
        </p:spPr>
      </p:pic>
      <p:pic>
        <p:nvPicPr>
          <p:cNvPr id="30726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7362825" cy="631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실행 결과</a:t>
            </a:r>
          </a:p>
        </p:txBody>
      </p:sp>
      <p:pic>
        <p:nvPicPr>
          <p:cNvPr id="32771" name="내용 개체 틀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1557338"/>
            <a:ext cx="6677025" cy="1247775"/>
          </a:xfrm>
        </p:spPr>
      </p:pic>
      <p:sp>
        <p:nvSpPr>
          <p:cNvPr id="3277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598F9CE-0EA7-48B7-88AF-CA117B1761C5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32058B3-BDFF-4D82-AECF-04696E901321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33796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33797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863"/>
            <a:ext cx="7439025" cy="656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내용 개체 틀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3799" name="그림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6130925"/>
            <a:ext cx="4630738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EF68F33-FE6C-461B-B4EE-2BC9ADC2656C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기타 파일 관련 함수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35846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1484313"/>
            <a:ext cx="8043862" cy="235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462A5C8-61D3-4C74-A304-0923AC2A34AC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줄 단위 입출력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sz="2000"/>
              <a:t>fgets() </a:t>
            </a:r>
            <a:r>
              <a:rPr lang="ko-KR" altLang="en-US" sz="2000"/>
              <a:t>함수와 </a:t>
            </a:r>
            <a:r>
              <a:rPr lang="en-US" altLang="ko-KR" sz="2000"/>
              <a:t>fputs() </a:t>
            </a:r>
            <a:r>
              <a:rPr lang="ko-KR" altLang="en-US" sz="2000"/>
              <a:t>함수</a:t>
            </a:r>
          </a:p>
          <a:p>
            <a:pPr lvl="1" eaLnBrk="1" hangingPunct="1"/>
            <a:r>
              <a:rPr lang="ko-KR" altLang="en-US" sz="1800">
                <a:solidFill>
                  <a:srgbClr val="FF6600"/>
                </a:solidFill>
              </a:rPr>
              <a:t> </a:t>
            </a:r>
            <a:r>
              <a:rPr lang="ko-KR" altLang="en-US" sz="1800">
                <a:solidFill>
                  <a:srgbClr val="FF0000"/>
                </a:solidFill>
              </a:rPr>
              <a:t>텍스트 파일에서 한 줄씩 읽거나 쓸 수 있다</a:t>
            </a:r>
            <a:r>
              <a:rPr lang="en-US" altLang="ko-KR" sz="1800">
                <a:solidFill>
                  <a:srgbClr val="FF0000"/>
                </a:solidFill>
              </a:rPr>
              <a:t>. </a:t>
            </a:r>
          </a:p>
          <a:p>
            <a:pPr eaLnBrk="1" hangingPunct="1"/>
            <a:r>
              <a:rPr lang="en-US" altLang="ko-KR" sz="2000"/>
              <a:t>char* fgets(char *s, int n, FILE *fp); </a:t>
            </a:r>
          </a:p>
          <a:p>
            <a:pPr lvl="1" eaLnBrk="1" hangingPunct="1"/>
            <a:r>
              <a:rPr lang="ko-KR" altLang="en-US" sz="1800">
                <a:solidFill>
                  <a:srgbClr val="FF3300"/>
                </a:solidFill>
              </a:rPr>
              <a:t>파일로부터 한 줄을 읽어서 문자열 포인터 </a:t>
            </a:r>
            <a:r>
              <a:rPr lang="en-US" altLang="ko-KR" sz="1800">
                <a:solidFill>
                  <a:srgbClr val="FF3300"/>
                </a:solidFill>
              </a:rPr>
              <a:t>s</a:t>
            </a:r>
            <a:r>
              <a:rPr lang="ko-KR" altLang="en-US" sz="1800">
                <a:solidFill>
                  <a:srgbClr val="FF3300"/>
                </a:solidFill>
              </a:rPr>
              <a:t>에 저장하고 </a:t>
            </a:r>
            <a:r>
              <a:rPr lang="en-US" altLang="ko-KR" sz="1800">
                <a:solidFill>
                  <a:srgbClr val="FF3300"/>
                </a:solidFill>
              </a:rPr>
              <a:t>s</a:t>
            </a:r>
            <a:r>
              <a:rPr lang="ko-KR" altLang="en-US" sz="1800">
                <a:solidFill>
                  <a:srgbClr val="FF3300"/>
                </a:solidFill>
              </a:rPr>
              <a:t>를 반환</a:t>
            </a:r>
          </a:p>
          <a:p>
            <a:pPr lvl="1" eaLnBrk="1" hangingPunct="1"/>
            <a:r>
              <a:rPr lang="ko-KR" altLang="en-US" sz="1800"/>
              <a:t>줄바꿈문자</a:t>
            </a:r>
            <a:r>
              <a:rPr lang="en-US" altLang="ko-KR" sz="1800"/>
              <a:t>(＇\n＇)</a:t>
            </a:r>
            <a:r>
              <a:rPr lang="ko-KR" altLang="en-US" sz="1800"/>
              <a:t>나 </a:t>
            </a:r>
            <a:r>
              <a:rPr lang="en-US" altLang="ko-KR" sz="1800"/>
              <a:t>EOF</a:t>
            </a:r>
            <a:r>
              <a:rPr lang="ko-KR" altLang="en-US" sz="1800"/>
              <a:t>를 만날 때까지 파일로부터 최대 </a:t>
            </a:r>
            <a:r>
              <a:rPr lang="en-US" altLang="ko-KR" sz="1800"/>
              <a:t>n-1 </a:t>
            </a:r>
            <a:r>
              <a:rPr lang="ko-KR" altLang="en-US" sz="1800"/>
              <a:t>개의 문자를 읽고 읽어온 데이터의 끝에는 </a:t>
            </a:r>
            <a:r>
              <a:rPr lang="en-US" altLang="ko-KR" sz="1800"/>
              <a:t>NULL </a:t>
            </a:r>
            <a:r>
              <a:rPr lang="ko-KR" altLang="en-US" sz="1800"/>
              <a:t>문자를 붙여준다</a:t>
            </a:r>
            <a:r>
              <a:rPr lang="en-US" altLang="ko-KR" sz="1800"/>
              <a:t>. </a:t>
            </a:r>
          </a:p>
          <a:p>
            <a:pPr lvl="1" eaLnBrk="1" hangingPunct="1"/>
            <a:r>
              <a:rPr lang="ko-KR" altLang="en-US" sz="1800"/>
              <a:t>파일을 읽는 중 파일 끝 혹은 오류가 발생하면 </a:t>
            </a:r>
            <a:r>
              <a:rPr lang="en-US" altLang="ko-KR" sz="1800"/>
              <a:t>NULL </a:t>
            </a:r>
            <a:r>
              <a:rPr lang="ko-KR" altLang="en-US" sz="1800"/>
              <a:t>포인터 반환</a:t>
            </a:r>
            <a:r>
              <a:rPr lang="en-US" altLang="ko-KR" sz="1800"/>
              <a:t>. </a:t>
            </a:r>
          </a:p>
          <a:p>
            <a:pPr lvl="3" eaLnBrk="1" hangingPunct="1"/>
            <a:endParaRPr lang="en-US" altLang="ko-KR" sz="1800"/>
          </a:p>
          <a:p>
            <a:pPr eaLnBrk="1" hangingPunct="1"/>
            <a:r>
              <a:rPr lang="en-US" altLang="ko-KR" sz="2000"/>
              <a:t>int fputs(const char *s, FILE *fp); </a:t>
            </a:r>
          </a:p>
          <a:p>
            <a:pPr lvl="1" eaLnBrk="1" hangingPunct="1"/>
            <a:r>
              <a:rPr lang="ko-KR" altLang="en-US" sz="1800">
                <a:solidFill>
                  <a:srgbClr val="FF3300"/>
                </a:solidFill>
              </a:rPr>
              <a:t>문자열 </a:t>
            </a:r>
            <a:r>
              <a:rPr lang="en-US" altLang="ko-KR" sz="1800">
                <a:solidFill>
                  <a:srgbClr val="FF3300"/>
                </a:solidFill>
              </a:rPr>
              <a:t>s</a:t>
            </a:r>
            <a:r>
              <a:rPr lang="ko-KR" altLang="en-US" sz="1800">
                <a:solidFill>
                  <a:srgbClr val="FF3300"/>
                </a:solidFill>
              </a:rPr>
              <a:t>를 파일 포인터 </a:t>
            </a:r>
            <a:r>
              <a:rPr lang="en-US" altLang="ko-KR" sz="1800">
                <a:solidFill>
                  <a:srgbClr val="FF3300"/>
                </a:solidFill>
              </a:rPr>
              <a:t>fp</a:t>
            </a:r>
            <a:r>
              <a:rPr lang="ko-KR" altLang="en-US" sz="1800">
                <a:solidFill>
                  <a:srgbClr val="FF3300"/>
                </a:solidFill>
              </a:rPr>
              <a:t>가 가리키는 파일에 출력</a:t>
            </a:r>
            <a:endParaRPr lang="en-US" altLang="ko-KR" sz="1800">
              <a:solidFill>
                <a:srgbClr val="FF3300"/>
              </a:solidFill>
            </a:endParaRPr>
          </a:p>
          <a:p>
            <a:pPr lvl="1" eaLnBrk="1" hangingPunct="1"/>
            <a:r>
              <a:rPr lang="ko-KR" altLang="en-US" sz="1800"/>
              <a:t>성공적으로 출력한 경우에는 출력한 바이트 수를 반환</a:t>
            </a:r>
            <a:r>
              <a:rPr lang="en-US" altLang="ko-KR" sz="1800"/>
              <a:t> </a:t>
            </a:r>
          </a:p>
          <a:p>
            <a:pPr lvl="1" eaLnBrk="1" hangingPunct="1"/>
            <a:r>
              <a:rPr lang="ko-KR" altLang="en-US" sz="1800"/>
              <a:t>출력할 때 오류가 발생하면 </a:t>
            </a:r>
            <a:r>
              <a:rPr lang="en-US" altLang="ko-KR" sz="1800"/>
              <a:t>EOF </a:t>
            </a:r>
            <a:r>
              <a:rPr lang="ko-KR" altLang="en-US" sz="1800"/>
              <a:t>값을 반환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chemeClr val="tx1"/>
                </a:solidFill>
              </a:rPr>
              <a:t>Chap 14  </a:t>
            </a:r>
            <a:r>
              <a:rPr lang="ko-KR" altLang="en-US">
                <a:solidFill>
                  <a:schemeClr val="tx1"/>
                </a:solidFill>
              </a:rPr>
              <a:t>파일 입출력</a:t>
            </a:r>
            <a:r>
              <a:rPr lang="ko-KR" altLang="en-US"/>
              <a:t> 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419475" y="4005263"/>
            <a:ext cx="2228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>
                <a:latin typeface="Lucida Console" panose="020B0609040504020204" pitchFamily="49" charset="0"/>
                <a:ea typeface="굴림" panose="020B0600000101010101" pitchFamily="50" charset="-127"/>
              </a:rPr>
              <a:t>©</a:t>
            </a:r>
            <a:r>
              <a:rPr lang="ko-KR" altLang="en-US">
                <a:latin typeface="Lucida Console" panose="020B0609040504020204" pitchFamily="49" charset="0"/>
                <a:ea typeface="굴림" panose="020B0600000101010101" pitchFamily="50" charset="-127"/>
              </a:rPr>
              <a:t>우균</a:t>
            </a:r>
            <a:r>
              <a:rPr lang="en-US" altLang="ko-KR">
                <a:latin typeface="Lucida Console" panose="020B0609040504020204" pitchFamily="49" charset="0"/>
                <a:ea typeface="굴림" panose="020B0600000101010101" pitchFamily="50" charset="-127"/>
              </a:rPr>
              <a:t>, </a:t>
            </a:r>
            <a:r>
              <a:rPr lang="ko-KR" altLang="en-US">
                <a:latin typeface="Lucida Console" panose="020B0609040504020204" pitchFamily="49" charset="0"/>
                <a:ea typeface="굴림" panose="020B0600000101010101" pitchFamily="50" charset="-127"/>
              </a:rPr>
              <a:t>창병모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DC32353-BDD0-4E2A-BEF0-590943E11805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39940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39941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3994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88913"/>
            <a:ext cx="7435850" cy="633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4198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4198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D0F1C01-B5CF-42EC-886E-323CB885414C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1990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28750"/>
            <a:ext cx="7561263" cy="481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E31DA3E-B354-43F1-8CDC-645D617CCDF5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포맷 입출력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sz="2000"/>
              <a:t>fprintf() </a:t>
            </a:r>
            <a:r>
              <a:rPr lang="ko-KR" altLang="en-US" sz="2000"/>
              <a:t>함수</a:t>
            </a:r>
          </a:p>
          <a:p>
            <a:pPr lvl="1" eaLnBrk="1" hangingPunct="1"/>
            <a:r>
              <a:rPr lang="en-US" altLang="ko-KR" sz="1800">
                <a:solidFill>
                  <a:srgbClr val="FF6600"/>
                </a:solidFill>
              </a:rPr>
              <a:t>printf() </a:t>
            </a:r>
            <a:r>
              <a:rPr lang="ko-KR" altLang="en-US" sz="1800">
                <a:solidFill>
                  <a:srgbClr val="FF6600"/>
                </a:solidFill>
              </a:rPr>
              <a:t>함수와 같은 방법으로 파일에 데이터를 츨력할 수 있다</a:t>
            </a:r>
            <a:r>
              <a:rPr lang="en-US" altLang="ko-KR" sz="1800">
                <a:solidFill>
                  <a:srgbClr val="FF6600"/>
                </a:solidFill>
              </a:rPr>
              <a:t>. </a:t>
            </a:r>
          </a:p>
          <a:p>
            <a:pPr eaLnBrk="1" hangingPunct="1"/>
            <a:r>
              <a:rPr lang="en-US" altLang="ko-KR" sz="2000"/>
              <a:t>int fprintf(FILE *fp, const char *format, ...); </a:t>
            </a:r>
          </a:p>
          <a:p>
            <a:pPr lvl="1" eaLnBrk="1" hangingPunct="1"/>
            <a:r>
              <a:rPr lang="en-US" altLang="ko-KR" sz="1800"/>
              <a:t>fprintf </a:t>
            </a:r>
            <a:r>
              <a:rPr lang="ko-KR" altLang="en-US" sz="1800"/>
              <a:t>함수의 첫 번째 인수 </a:t>
            </a:r>
            <a:r>
              <a:rPr lang="en-US" altLang="ko-KR" sz="1800"/>
              <a:t>fp</a:t>
            </a:r>
            <a:r>
              <a:rPr lang="ko-KR" altLang="en-US" sz="1800"/>
              <a:t>는 츨력할 파일에 대한 </a:t>
            </a:r>
            <a:r>
              <a:rPr lang="en-US" altLang="ko-KR" sz="1800"/>
              <a:t>FILE </a:t>
            </a:r>
            <a:r>
              <a:rPr lang="ko-KR" altLang="en-US" sz="1800"/>
              <a:t>포인터</a:t>
            </a:r>
          </a:p>
          <a:p>
            <a:pPr lvl="1" eaLnBrk="1" hangingPunct="1"/>
            <a:r>
              <a:rPr lang="ko-KR" altLang="en-US" sz="1800"/>
              <a:t>두 번째부터의 인수는 </a:t>
            </a:r>
            <a:r>
              <a:rPr lang="en-US" altLang="ko-KR" sz="1800"/>
              <a:t>printf </a:t>
            </a:r>
            <a:r>
              <a:rPr lang="ko-KR" altLang="en-US" sz="1800"/>
              <a:t>함수와 동일</a:t>
            </a:r>
            <a:r>
              <a:rPr lang="en-US" altLang="ko-KR" sz="1800"/>
              <a:t> </a:t>
            </a:r>
          </a:p>
          <a:p>
            <a:pPr lvl="3" eaLnBrk="1" hangingPunct="1"/>
            <a:endParaRPr lang="en-US" altLang="ko-KR" sz="1800">
              <a:solidFill>
                <a:srgbClr val="FF6600"/>
              </a:solidFill>
            </a:endParaRPr>
          </a:p>
          <a:p>
            <a:pPr eaLnBrk="1" hangingPunct="1"/>
            <a:r>
              <a:rPr lang="en-US" altLang="ko-KR" sz="2000"/>
              <a:t>fscanf() </a:t>
            </a:r>
            <a:r>
              <a:rPr lang="ko-KR" altLang="en-US" sz="2000"/>
              <a:t>함수</a:t>
            </a:r>
          </a:p>
          <a:p>
            <a:pPr lvl="1" eaLnBrk="1" hangingPunct="1"/>
            <a:r>
              <a:rPr lang="en-US" altLang="ko-KR" sz="1800">
                <a:solidFill>
                  <a:srgbClr val="FF6600"/>
                </a:solidFill>
              </a:rPr>
              <a:t>scanf() </a:t>
            </a:r>
            <a:r>
              <a:rPr lang="ko-KR" altLang="en-US" sz="1800">
                <a:solidFill>
                  <a:srgbClr val="FF6600"/>
                </a:solidFill>
              </a:rPr>
              <a:t>함수와 같은 방법으로 파일로부터 데이터를 읽어 들일 수 있다</a:t>
            </a:r>
            <a:r>
              <a:rPr lang="en-US" altLang="ko-KR" sz="1800">
                <a:solidFill>
                  <a:srgbClr val="FF6600"/>
                </a:solidFill>
              </a:rPr>
              <a:t>.</a:t>
            </a:r>
            <a:r>
              <a:rPr lang="en-US" altLang="ko-KR" sz="1800"/>
              <a:t> </a:t>
            </a:r>
            <a:endParaRPr lang="en-US" altLang="ko-KR"/>
          </a:p>
          <a:p>
            <a:pPr eaLnBrk="1" hangingPunct="1"/>
            <a:r>
              <a:rPr lang="en-US" altLang="ko-KR" sz="2000"/>
              <a:t>int fscanf(FILE *fp, const char *format, ...); </a:t>
            </a:r>
          </a:p>
          <a:p>
            <a:pPr lvl="1" eaLnBrk="1" hangingPunct="1"/>
            <a:r>
              <a:rPr lang="en-US" altLang="ko-KR" sz="1800"/>
              <a:t>fscanf </a:t>
            </a:r>
            <a:r>
              <a:rPr lang="ko-KR" altLang="en-US" sz="1800"/>
              <a:t>함수의 첫 번째 인수 </a:t>
            </a:r>
            <a:r>
              <a:rPr lang="en-US" altLang="ko-KR" sz="1800"/>
              <a:t>fp</a:t>
            </a:r>
            <a:r>
              <a:rPr lang="ko-KR" altLang="en-US" sz="1800"/>
              <a:t>는 입력받을 파일에 대한 </a:t>
            </a:r>
            <a:r>
              <a:rPr lang="en-US" altLang="ko-KR" sz="1800"/>
              <a:t>FILE </a:t>
            </a:r>
            <a:r>
              <a:rPr lang="ko-KR" altLang="en-US" sz="1800"/>
              <a:t>포인터</a:t>
            </a:r>
          </a:p>
          <a:p>
            <a:pPr lvl="1" eaLnBrk="1" hangingPunct="1"/>
            <a:r>
              <a:rPr lang="ko-KR" altLang="en-US" sz="1800"/>
              <a:t>두 번째부터의 인수는 </a:t>
            </a:r>
            <a:r>
              <a:rPr lang="en-US" altLang="ko-KR" sz="1800"/>
              <a:t>scanf </a:t>
            </a:r>
            <a:r>
              <a:rPr lang="ko-KR" altLang="en-US" sz="1800"/>
              <a:t>함수와 동일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4505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4506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48653D4-4EC2-4A0C-AB59-954946390A73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506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88913"/>
            <a:ext cx="7388225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0" y="1738313"/>
            <a:ext cx="3379788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실행 결과</a:t>
            </a:r>
          </a:p>
        </p:txBody>
      </p:sp>
      <p:pic>
        <p:nvPicPr>
          <p:cNvPr id="46083" name="내용 개체 틀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628775"/>
            <a:ext cx="7605713" cy="3024188"/>
          </a:xfrm>
        </p:spPr>
      </p:pic>
      <p:sp>
        <p:nvSpPr>
          <p:cNvPr id="4608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EECEF56-405E-4E1C-9A4F-95A7DE75FA51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4710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4710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BD4B615-1362-449A-9A5F-54B4F881C028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7110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88913"/>
            <a:ext cx="7521575" cy="633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실행 결과</a:t>
            </a:r>
          </a:p>
        </p:txBody>
      </p:sp>
      <p:sp>
        <p:nvSpPr>
          <p:cNvPr id="4813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4813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09B327E-F51F-4F19-A4C6-428679833EC3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8134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557338"/>
            <a:ext cx="7272337" cy="288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9155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20D0DAB-9A05-4B2B-BB8E-83C638A900B3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9157" name="내용 개체 틀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4464050"/>
            <a:ext cx="7739063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58" name="내용 개체 틀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74613"/>
            <a:ext cx="8229600" cy="439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9" name="내용 개체 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0179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9BE7C2C-6B89-4776-841A-3FB917A5FC90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50181" name="내용 개체 틀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28775"/>
            <a:ext cx="8229600" cy="3427413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chemeClr val="tx1"/>
                </a:solidFill>
              </a:rPr>
              <a:t>14.3 </a:t>
            </a:r>
            <a:r>
              <a:rPr lang="ko-KR" altLang="en-US">
                <a:solidFill>
                  <a:schemeClr val="tx1"/>
                </a:solidFill>
              </a:rPr>
              <a:t>이진 파일</a:t>
            </a:r>
            <a:endParaRPr lang="ko-KR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07BE47B-7D80-4DF3-A175-6BB132E23B54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이 장의 내용</a:t>
            </a:r>
            <a:r>
              <a:rPr lang="ko-KR" altLang="en-US">
                <a:solidFill>
                  <a:srgbClr val="6666FF"/>
                </a:solidFill>
              </a:rPr>
              <a:t> 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파일과 파일 포인터</a:t>
            </a:r>
            <a:endParaRPr lang="en-US" altLang="ko-KR"/>
          </a:p>
          <a:p>
            <a:r>
              <a:rPr lang="ko-KR" altLang="en-US"/>
              <a:t>텍스트 파일 입출력</a:t>
            </a:r>
            <a:endParaRPr lang="en-US" altLang="ko-KR"/>
          </a:p>
          <a:p>
            <a:r>
              <a:rPr lang="ko-KR" altLang="en-US"/>
              <a:t>이진 파일</a:t>
            </a:r>
          </a:p>
          <a:p>
            <a:pPr eaLnBrk="1" hangingPunct="1"/>
            <a:r>
              <a:rPr lang="ko-KR" altLang="en-US"/>
              <a:t>임의 접근 파일 처리</a:t>
            </a:r>
            <a:endParaRPr lang="en-US" altLang="ko-KR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1CB5CD0-B222-4BA7-97A9-06BAC701FEFB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블록 입출력</a:t>
            </a:r>
            <a:r>
              <a:rPr lang="ko-KR" altLang="en-US">
                <a:solidFill>
                  <a:srgbClr val="6666FF"/>
                </a:solidFill>
              </a:rPr>
              <a:t> </a:t>
            </a:r>
          </a:p>
        </p:txBody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ko-KR" sz="2000"/>
              <a:t>fread()</a:t>
            </a:r>
            <a:r>
              <a:rPr lang="ko-KR" altLang="en-US" sz="2000"/>
              <a:t>와 </a:t>
            </a:r>
            <a:r>
              <a:rPr lang="en-US" altLang="ko-KR" sz="2000"/>
              <a:t>fwrite()</a:t>
            </a:r>
            <a:r>
              <a:rPr lang="ko-KR" altLang="en-US" sz="200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 sz="1800">
                <a:solidFill>
                  <a:srgbClr val="FF0000"/>
                </a:solidFill>
              </a:rPr>
              <a:t>한번에 일정한 크기의 데이터를 파일에 읽거나 쓰기 위한 입출력 함수</a:t>
            </a:r>
          </a:p>
          <a:p>
            <a:pPr lvl="4" eaLnBrk="1" hangingPunct="1">
              <a:lnSpc>
                <a:spcPct val="90000"/>
              </a:lnSpc>
            </a:pPr>
            <a:endParaRPr lang="en-US" altLang="ko-KR" sz="1800">
              <a:solidFill>
                <a:srgbClr val="FF66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ko-KR" sz="2000"/>
              <a:t>int fread(void *buf, int size, int n, FILE *fp); </a:t>
            </a:r>
          </a:p>
          <a:p>
            <a:pPr lvl="1" eaLnBrk="1" hangingPunct="1"/>
            <a:r>
              <a:rPr lang="en-US" altLang="ko-KR" sz="1800"/>
              <a:t>fp</a:t>
            </a:r>
            <a:r>
              <a:rPr lang="ko-KR" altLang="en-US" sz="1800"/>
              <a:t>가 가리키는 파일에서 </a:t>
            </a:r>
            <a:r>
              <a:rPr lang="en-US" altLang="ko-KR" sz="1800"/>
              <a:t>size </a:t>
            </a:r>
            <a:r>
              <a:rPr lang="ko-KR" altLang="en-US" sz="1800"/>
              <a:t>크기의 블록</a:t>
            </a:r>
            <a:r>
              <a:rPr lang="en-US" altLang="ko-KR" sz="1800"/>
              <a:t>(</a:t>
            </a:r>
            <a:r>
              <a:rPr lang="ko-KR" altLang="en-US" sz="1800"/>
              <a:t>연속된 바이트</a:t>
            </a:r>
            <a:r>
              <a:rPr lang="en-US" altLang="ko-KR" sz="1800"/>
              <a:t>)</a:t>
            </a:r>
            <a:r>
              <a:rPr lang="ko-KR" altLang="en-US" sz="1800"/>
              <a:t>을 </a:t>
            </a:r>
            <a:r>
              <a:rPr lang="en-US" altLang="ko-KR" sz="1800"/>
              <a:t>n</a:t>
            </a:r>
            <a:r>
              <a:rPr lang="ko-KR" altLang="en-US" sz="1800"/>
              <a:t>개  읽어서 버퍼 </a:t>
            </a:r>
            <a:r>
              <a:rPr lang="en-US" altLang="ko-KR" sz="1800"/>
              <a:t>buf</a:t>
            </a:r>
            <a:r>
              <a:rPr lang="ko-KR" altLang="en-US" sz="1800"/>
              <a:t>에 저장</a:t>
            </a:r>
            <a:endParaRPr lang="en-US" altLang="ko-KR" sz="1800"/>
          </a:p>
          <a:p>
            <a:pPr lvl="1" eaLnBrk="1" hangingPunct="1"/>
            <a:r>
              <a:rPr lang="ko-KR" altLang="en-US" sz="1800"/>
              <a:t>읽어온 블록의 개수를 반환</a:t>
            </a:r>
            <a:endParaRPr lang="en-US" altLang="ko-KR" sz="1800"/>
          </a:p>
          <a:p>
            <a:pPr lvl="1" eaLnBrk="1" hangingPunct="1">
              <a:lnSpc>
                <a:spcPct val="90000"/>
              </a:lnSpc>
            </a:pPr>
            <a:endParaRPr lang="en-US" altLang="ko-KR" sz="1800"/>
          </a:p>
          <a:p>
            <a:pPr eaLnBrk="1" hangingPunct="1">
              <a:lnSpc>
                <a:spcPct val="90000"/>
              </a:lnSpc>
            </a:pPr>
            <a:r>
              <a:rPr lang="en-US" altLang="ko-KR" sz="2000"/>
              <a:t>int fwrite(const void *buf, int size, int n, FILE *fp); </a:t>
            </a:r>
          </a:p>
          <a:p>
            <a:pPr lvl="1" eaLnBrk="1" hangingPunct="1"/>
            <a:r>
              <a:rPr lang="ko-KR" altLang="en-US" sz="1800"/>
              <a:t>파일 포인터 </a:t>
            </a:r>
            <a:r>
              <a:rPr lang="en-US" altLang="ko-KR" sz="1800"/>
              <a:t>fp</a:t>
            </a:r>
            <a:r>
              <a:rPr lang="ko-KR" altLang="en-US" sz="1800"/>
              <a:t>가 지정한 파일에 버퍼 </a:t>
            </a:r>
            <a:r>
              <a:rPr lang="en-US" altLang="ko-KR" sz="1800"/>
              <a:t>buf</a:t>
            </a:r>
            <a:r>
              <a:rPr lang="ko-KR" altLang="en-US" sz="1800"/>
              <a:t>에 저장되어 있는 </a:t>
            </a:r>
            <a:r>
              <a:rPr lang="en-US" altLang="ko-KR" sz="1800"/>
              <a:t>size </a:t>
            </a:r>
            <a:r>
              <a:rPr lang="ko-KR" altLang="en-US" sz="1800"/>
              <a:t>크기의 블록</a:t>
            </a:r>
            <a:r>
              <a:rPr lang="en-US" altLang="ko-KR" sz="1800"/>
              <a:t>(</a:t>
            </a:r>
            <a:r>
              <a:rPr lang="ko-KR" altLang="en-US" sz="1800"/>
              <a:t>연속된 바이트</a:t>
            </a:r>
            <a:r>
              <a:rPr lang="en-US" altLang="ko-KR" sz="1800"/>
              <a:t>)</a:t>
            </a:r>
            <a:r>
              <a:rPr lang="ko-KR" altLang="en-US" sz="1800"/>
              <a:t>을 </a:t>
            </a:r>
            <a:r>
              <a:rPr lang="en-US" altLang="ko-KR" sz="1800"/>
              <a:t>n</a:t>
            </a:r>
            <a:r>
              <a:rPr lang="ko-KR" altLang="en-US" sz="1800"/>
              <a:t>개 기록</a:t>
            </a:r>
            <a:endParaRPr lang="en-US" altLang="ko-KR" sz="1800"/>
          </a:p>
          <a:p>
            <a:pPr lvl="1" eaLnBrk="1" hangingPunct="1"/>
            <a:r>
              <a:rPr lang="ko-KR" altLang="en-US" sz="1800"/>
              <a:t>성공적으로 출력한 블록 개수를 반환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5F4CE2A-647E-4B4D-A6C6-F7CCE96FFDE5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블록 단위 입출력</a:t>
            </a:r>
          </a:p>
        </p:txBody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기본 아이디어</a:t>
            </a:r>
          </a:p>
          <a:p>
            <a:pPr lvl="1" eaLnBrk="1" hangingPunct="1"/>
            <a:r>
              <a:rPr lang="ko-KR" altLang="en-US"/>
              <a:t>어떤 자료형의 데이터이던지 그 데이터를 </a:t>
            </a:r>
            <a:r>
              <a:rPr lang="ko-KR" altLang="en-US">
                <a:solidFill>
                  <a:srgbClr val="FF0000"/>
                </a:solidFill>
              </a:rPr>
              <a:t>연속된 바이트로 해석해서 파일에 저장</a:t>
            </a:r>
            <a:endParaRPr lang="en-US" altLang="ko-KR">
              <a:solidFill>
                <a:srgbClr val="FF0000"/>
              </a:solidFill>
            </a:endParaRPr>
          </a:p>
          <a:p>
            <a:pPr lvl="1" eaLnBrk="1" hangingPunct="1"/>
            <a:r>
              <a:rPr lang="ko-KR" altLang="en-US"/>
              <a:t>파일에 저장된 데이터를 연속된 바이트 형태로 읽어서 원래 자료형 변수에 순서대로 저장하여 원래 데이터를 그대로 복원</a:t>
            </a:r>
            <a:endParaRPr lang="en-US" altLang="ko-KR"/>
          </a:p>
          <a:p>
            <a:pPr lvl="1" eaLnBrk="1" hangingPunct="1"/>
            <a:endParaRPr lang="en-US" altLang="ko-KR"/>
          </a:p>
          <a:p>
            <a:pPr eaLnBrk="1" hangingPunct="1"/>
            <a:r>
              <a:rPr lang="ko-KR" altLang="en-US"/>
              <a:t>예</a:t>
            </a:r>
            <a:r>
              <a:rPr lang="en-US" altLang="ko-KR"/>
              <a:t>: record </a:t>
            </a:r>
            <a:r>
              <a:rPr lang="ko-KR" altLang="en-US"/>
              <a:t>저장</a:t>
            </a:r>
            <a:r>
              <a:rPr lang="en-US" altLang="ko-KR"/>
              <a:t>/</a:t>
            </a:r>
            <a:r>
              <a:rPr lang="ko-KR" altLang="en-US"/>
              <a:t>읽기</a:t>
            </a:r>
            <a:endParaRPr lang="en-US" altLang="ko-KR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struct student record;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FILE *fp = fopen("intfile", "</a:t>
            </a:r>
            <a:r>
              <a:rPr lang="en-US" altLang="ko-KR">
                <a:solidFill>
                  <a:srgbClr val="FF0000"/>
                </a:solidFill>
              </a:rPr>
              <a:t>wb+</a:t>
            </a:r>
            <a:r>
              <a:rPr lang="en-US" altLang="ko-KR"/>
              <a:t>"); </a:t>
            </a:r>
          </a:p>
        </p:txBody>
      </p:sp>
      <p:sp>
        <p:nvSpPr>
          <p:cNvPr id="55302" name="AutoShape 5" descr="PIC2CD"/>
          <p:cNvSpPr>
            <a:spLocks noChangeAspect="1" noChangeArrowheads="1"/>
          </p:cNvSpPr>
          <p:nvPr/>
        </p:nvSpPr>
        <p:spPr bwMode="auto">
          <a:xfrm>
            <a:off x="3559175" y="31480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  <a:ea typeface="굴림" panose="020B0600000101010101" pitchFamily="50" charset="-127"/>
            </a:endParaRPr>
          </a:p>
        </p:txBody>
      </p:sp>
      <p:sp>
        <p:nvSpPr>
          <p:cNvPr id="55303" name="AutoShape 7" descr="PIC2D0"/>
          <p:cNvSpPr>
            <a:spLocks noChangeAspect="1" noChangeArrowheads="1"/>
          </p:cNvSpPr>
          <p:nvPr/>
        </p:nvSpPr>
        <p:spPr bwMode="auto">
          <a:xfrm>
            <a:off x="3559175" y="31480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  <a:ea typeface="굴림" panose="020B0600000101010101" pitchFamily="50" charset="-127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chemeClr val="tx1"/>
                </a:solidFill>
              </a:rPr>
              <a:t>fwrite(), fread()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2000" dirty="0" err="1"/>
              <a:t>fwrite</a:t>
            </a:r>
            <a:r>
              <a:rPr lang="en-US" altLang="ko-KR" sz="2000" dirty="0"/>
              <a:t>(&amp;record, </a:t>
            </a:r>
            <a:r>
              <a:rPr lang="en-US" altLang="ko-KR" sz="2000" dirty="0" err="1"/>
              <a:t>sizeof</a:t>
            </a:r>
            <a:r>
              <a:rPr lang="en-US" altLang="ko-KR" sz="2000" dirty="0"/>
              <a:t>(record), 1, </a:t>
            </a:r>
            <a:r>
              <a:rPr lang="en-US" altLang="ko-KR" sz="2000" dirty="0" err="1"/>
              <a:t>fp</a:t>
            </a:r>
            <a:r>
              <a:rPr lang="en-US" altLang="ko-KR" sz="2000" dirty="0"/>
              <a:t>);</a:t>
            </a:r>
          </a:p>
          <a:p>
            <a:pPr eaLnBrk="1" hangingPunct="1">
              <a:defRPr/>
            </a:pPr>
            <a:endParaRPr lang="en-US" altLang="ko-KR" sz="2000" dirty="0"/>
          </a:p>
          <a:p>
            <a:pPr eaLnBrk="1" hangingPunct="1">
              <a:defRPr/>
            </a:pPr>
            <a:endParaRPr lang="en-US" altLang="ko-KR" sz="2000" dirty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altLang="ko-KR" sz="2000" dirty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altLang="ko-KR" sz="2000" dirty="0"/>
          </a:p>
          <a:p>
            <a:pPr eaLnBrk="1" hangingPunct="1">
              <a:defRPr/>
            </a:pPr>
            <a:endParaRPr lang="en-US" altLang="ko-KR" sz="2000" dirty="0"/>
          </a:p>
          <a:p>
            <a:pPr eaLnBrk="1" hangingPunct="1">
              <a:defRPr/>
            </a:pPr>
            <a:r>
              <a:rPr lang="en-US" altLang="ko-KR" sz="2000" dirty="0" err="1"/>
              <a:t>fread</a:t>
            </a:r>
            <a:r>
              <a:rPr lang="en-US" altLang="ko-KR" sz="2000" dirty="0"/>
              <a:t>(&amp;record, </a:t>
            </a:r>
            <a:r>
              <a:rPr lang="en-US" altLang="ko-KR" sz="2000" dirty="0" err="1"/>
              <a:t>sizeof</a:t>
            </a:r>
            <a:r>
              <a:rPr lang="en-US" altLang="ko-KR" sz="2000" dirty="0"/>
              <a:t>(record), 1, </a:t>
            </a:r>
            <a:r>
              <a:rPr lang="en-US" altLang="ko-KR" sz="2000" dirty="0" err="1"/>
              <a:t>fp</a:t>
            </a:r>
            <a:r>
              <a:rPr lang="en-US" altLang="ko-KR" sz="2000" dirty="0"/>
              <a:t>);</a:t>
            </a:r>
            <a:endParaRPr lang="ko-KR" altLang="en-US" sz="2000" dirty="0"/>
          </a:p>
        </p:txBody>
      </p:sp>
      <p:sp>
        <p:nvSpPr>
          <p:cNvPr id="5734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EB85859-8204-412B-BEFD-14F8702C5692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57350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971675"/>
            <a:ext cx="52863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1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900" y="4632325"/>
            <a:ext cx="551815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이진 파일 입출력 모드</a:t>
            </a:r>
          </a:p>
        </p:txBody>
      </p:sp>
      <p:sp>
        <p:nvSpPr>
          <p:cNvPr id="5837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5837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64587D0-E9F8-4702-9052-B286529A374F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58374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773238"/>
            <a:ext cx="7205662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275F350-FBBE-4C04-9712-681A7E956596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9396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59397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820863"/>
            <a:ext cx="7304087" cy="463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8" name="그림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38125"/>
            <a:ext cx="770572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9" name="그림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238750"/>
            <a:ext cx="3036888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6144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6144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DC9C7BC-C8C2-44C1-9FA4-062BCCB64B1A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61446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04800"/>
            <a:ext cx="7556500" cy="593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62467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76816BB-D258-4178-A489-8CC66627D94E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62469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" y="1341438"/>
            <a:ext cx="7354888" cy="3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내용 개체 틀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4679950"/>
            <a:ext cx="6526212" cy="2130425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chemeClr val="tx1"/>
                </a:solidFill>
              </a:rPr>
              <a:t>14.4 </a:t>
            </a:r>
            <a:r>
              <a:rPr lang="ko-KR" altLang="en-US">
                <a:solidFill>
                  <a:schemeClr val="tx1"/>
                </a:solidFill>
              </a:rPr>
              <a:t>임의 접근 파일 처리</a:t>
            </a:r>
            <a:endParaRPr lang="ko-KR" altLang="en-US"/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FC42C34-94B1-49B6-8A4C-5C97F58CE3CC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파일 위치</a:t>
            </a:r>
          </a:p>
        </p:txBody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362950" cy="4824413"/>
          </a:xfrm>
        </p:spPr>
        <p:txBody>
          <a:bodyPr/>
          <a:lstStyle/>
          <a:p>
            <a:pPr eaLnBrk="1" hangingPunct="1"/>
            <a:r>
              <a:rPr lang="ko-KR" altLang="en-US"/>
              <a:t>파일 위치</a:t>
            </a:r>
            <a:r>
              <a:rPr lang="en-US" altLang="ko-KR"/>
              <a:t>(file position)</a:t>
            </a:r>
            <a:r>
              <a:rPr lang="ko-KR" altLang="en-US">
                <a:solidFill>
                  <a:srgbClr val="FF6600"/>
                </a:solidFill>
              </a:rPr>
              <a:t> </a:t>
            </a:r>
          </a:p>
          <a:p>
            <a:pPr lvl="1" eaLnBrk="1" hangingPunct="1"/>
            <a:r>
              <a:rPr lang="ko-KR" altLang="en-US"/>
              <a:t>열린 파일에서 읽거나 기록할 파일 내 위치를 파일 위치라고 하며 </a:t>
            </a:r>
            <a:endParaRPr lang="en-US" altLang="ko-KR"/>
          </a:p>
          <a:p>
            <a:pPr lvl="1" eaLnBrk="1" hangingPunct="1"/>
            <a:r>
              <a:rPr lang="ko-KR" altLang="en-US"/>
              <a:t>시스템 내에 그 파일의 파일 위치를 저장하고 있다</a:t>
            </a:r>
            <a:endParaRPr lang="ko-KR" altLang="en-US">
              <a:solidFill>
                <a:srgbClr val="FF6600"/>
              </a:solidFill>
            </a:endParaRPr>
          </a:p>
        </p:txBody>
      </p:sp>
      <p:sp>
        <p:nvSpPr>
          <p:cNvPr id="65542" name="AutoShape 5" descr="PIC2DE"/>
          <p:cNvSpPr>
            <a:spLocks noChangeAspect="1" noChangeArrowheads="1"/>
          </p:cNvSpPr>
          <p:nvPr/>
        </p:nvSpPr>
        <p:spPr bwMode="auto">
          <a:xfrm>
            <a:off x="3741738" y="31480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  <a:ea typeface="굴림" panose="020B0600000101010101" pitchFamily="50" charset="-127"/>
            </a:endParaRPr>
          </a:p>
        </p:txBody>
      </p:sp>
      <p:pic>
        <p:nvPicPr>
          <p:cNvPr id="6554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852738"/>
            <a:ext cx="6624638" cy="17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914DAFD-D614-49A4-8172-EEBB776D9E97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75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파일 위치 관련 함수</a:t>
            </a:r>
          </a:p>
        </p:txBody>
      </p:sp>
      <p:sp>
        <p:nvSpPr>
          <p:cNvPr id="675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686800" cy="4824413"/>
          </a:xfrm>
        </p:spPr>
        <p:txBody>
          <a:bodyPr/>
          <a:lstStyle/>
          <a:p>
            <a:pPr eaLnBrk="1" hangingPunct="1"/>
            <a:r>
              <a:rPr lang="en-US" altLang="ko-KR"/>
              <a:t>fseek(FILE *fp, long offset, int mode)</a:t>
            </a:r>
            <a:endParaRPr lang="ko-KR" altLang="en-US"/>
          </a:p>
          <a:p>
            <a:pPr lvl="1" eaLnBrk="1" hangingPunct="1"/>
            <a:r>
              <a:rPr lang="ko-KR" altLang="en-US"/>
              <a:t>파일 위치를 임의로 설정할 수 있는 함수이다</a:t>
            </a:r>
            <a:r>
              <a:rPr lang="en-US" altLang="ko-KR"/>
              <a:t>.</a:t>
            </a:r>
          </a:p>
          <a:p>
            <a:pPr eaLnBrk="1" hangingPunct="1"/>
            <a:r>
              <a:rPr lang="en-US" altLang="ko-KR"/>
              <a:t>rewind(FILE *fp) </a:t>
            </a:r>
          </a:p>
          <a:p>
            <a:pPr lvl="1" eaLnBrk="1" hangingPunct="1"/>
            <a:r>
              <a:rPr lang="ko-KR" altLang="en-US"/>
              <a:t>파일 위치를 파일 시작점에 위치시켜 처음부터 다시 읽을 수 있도록 한다</a:t>
            </a:r>
            <a:r>
              <a:rPr lang="en-US" altLang="ko-KR"/>
              <a:t>.</a:t>
            </a:r>
          </a:p>
          <a:p>
            <a:pPr eaLnBrk="1" hangingPunct="1"/>
            <a:r>
              <a:rPr lang="en-US" altLang="ko-KR"/>
              <a:t>ftell(FILE *fp) </a:t>
            </a:r>
          </a:p>
          <a:p>
            <a:pPr lvl="1" eaLnBrk="1" hangingPunct="1"/>
            <a:r>
              <a:rPr lang="ko-KR" altLang="en-US"/>
              <a:t>파일의 현재 파일 위치를 나타내는 파일 위치 지정자 값 반환한다</a:t>
            </a:r>
            <a:r>
              <a:rPr lang="en-US" altLang="ko-KR"/>
              <a:t>.</a:t>
            </a:r>
            <a:endParaRPr lang="ko-KR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chemeClr val="tx1"/>
                </a:solidFill>
              </a:rPr>
              <a:t>14.1 </a:t>
            </a:r>
            <a:r>
              <a:rPr lang="ko-KR" altLang="en-US">
                <a:solidFill>
                  <a:schemeClr val="tx1"/>
                </a:solidFill>
              </a:rPr>
              <a:t>파일과 파일 포인터</a:t>
            </a:r>
            <a:endParaRPr lang="ko-KR" altLang="en-US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E1FD7FD-6AAB-468A-8658-A33F4B7186E1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0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파일 위치 관련 함수</a:t>
            </a:r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686800" cy="482441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sz="2000" dirty="0" err="1"/>
              <a:t>fseek</a:t>
            </a:r>
            <a:r>
              <a:rPr lang="en-US" altLang="ko-KR" sz="2000" dirty="0"/>
              <a:t>(FILE *</a:t>
            </a:r>
            <a:r>
              <a:rPr lang="en-US" altLang="ko-KR" sz="2000" dirty="0" err="1"/>
              <a:t>fp</a:t>
            </a:r>
            <a:r>
              <a:rPr lang="en-US" altLang="ko-KR" sz="2000" dirty="0"/>
              <a:t>, long offset, </a:t>
            </a:r>
            <a:r>
              <a:rPr lang="en-US" altLang="ko-KR" sz="2000" dirty="0" err="1"/>
              <a:t>int</a:t>
            </a:r>
            <a:r>
              <a:rPr lang="en-US" altLang="ko-KR" sz="2000" dirty="0"/>
              <a:t> mode) </a:t>
            </a:r>
          </a:p>
          <a:p>
            <a:pPr lvl="1" eaLnBrk="1" hangingPunct="1">
              <a:defRPr/>
            </a:pPr>
            <a:r>
              <a:rPr lang="en-US" altLang="ko-KR" sz="1800" dirty="0"/>
              <a:t>FILE </a:t>
            </a:r>
            <a:r>
              <a:rPr lang="ko-KR" altLang="en-US" sz="1800" dirty="0"/>
              <a:t>포인터 </a:t>
            </a:r>
            <a:r>
              <a:rPr lang="en-US" altLang="ko-KR" sz="1800" dirty="0" err="1"/>
              <a:t>fp</a:t>
            </a:r>
            <a:r>
              <a:rPr lang="ko-KR" altLang="en-US" sz="1800" dirty="0"/>
              <a:t>가 가리키고 파일의 파일 위치를 </a:t>
            </a:r>
          </a:p>
          <a:p>
            <a:pPr lvl="1" eaLnBrk="1" hangingPunct="1">
              <a:defRPr/>
            </a:pPr>
            <a:r>
              <a:rPr lang="ko-KR" altLang="en-US" sz="1800" dirty="0"/>
              <a:t>모드</a:t>
            </a:r>
            <a:r>
              <a:rPr lang="en-US" altLang="ko-KR" sz="1800" dirty="0"/>
              <a:t>(mode)</a:t>
            </a:r>
            <a:r>
              <a:rPr lang="ko-KR" altLang="en-US" sz="1800" dirty="0"/>
              <a:t> 기준으로 오프셋</a:t>
            </a:r>
            <a:r>
              <a:rPr lang="en-US" altLang="ko-KR" sz="1800" dirty="0"/>
              <a:t>(offset)</a:t>
            </a:r>
            <a:r>
              <a:rPr lang="ko-KR" altLang="en-US" sz="1800" dirty="0"/>
              <a:t>만큼 옮긴다</a:t>
            </a:r>
            <a:r>
              <a:rPr lang="en-US" altLang="ko-KR" sz="1800" dirty="0"/>
              <a:t>.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altLang="ko-KR" sz="2000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altLang="ko-KR" sz="2000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altLang="ko-KR" sz="2000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altLang="ko-KR" sz="2000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altLang="ko-KR" sz="2000" dirty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ko-KR" altLang="en-US" dirty="0"/>
              <a:t> </a:t>
            </a:r>
            <a:r>
              <a:rPr lang="ko-KR" altLang="en-US" sz="1800" dirty="0"/>
              <a:t> </a:t>
            </a:r>
          </a:p>
        </p:txBody>
      </p:sp>
      <p:sp>
        <p:nvSpPr>
          <p:cNvPr id="69638" name="Rectangle 4"/>
          <p:cNvSpPr>
            <a:spLocks noChangeArrowheads="1"/>
          </p:cNvSpPr>
          <p:nvPr/>
        </p:nvSpPr>
        <p:spPr bwMode="auto">
          <a:xfrm>
            <a:off x="0" y="2809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  <a:ea typeface="굴림" panose="020B0600000101010101" pitchFamily="50" charset="-127"/>
            </a:endParaRPr>
          </a:p>
        </p:txBody>
      </p:sp>
      <p:sp>
        <p:nvSpPr>
          <p:cNvPr id="69639" name="Rectangle 27"/>
          <p:cNvSpPr>
            <a:spLocks noChangeArrowheads="1"/>
          </p:cNvSpPr>
          <p:nvPr/>
        </p:nvSpPr>
        <p:spPr bwMode="auto">
          <a:xfrm>
            <a:off x="1908175" y="43529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ko-KR" altLang="en-US" b="0">
              <a:latin typeface="Times New Roman" panose="02020603050405020304" pitchFamily="18" charset="0"/>
              <a:ea typeface="굴림" panose="020B0600000101010101" pitchFamily="50" charset="-127"/>
            </a:endParaRPr>
          </a:p>
        </p:txBody>
      </p:sp>
      <p:pic>
        <p:nvPicPr>
          <p:cNvPr id="69640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735263"/>
            <a:ext cx="4535487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1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575175"/>
            <a:ext cx="5464175" cy="213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chemeClr val="tx1"/>
                </a:solidFill>
              </a:rPr>
              <a:t>fseek() </a:t>
            </a:r>
            <a:r>
              <a:rPr lang="ko-KR" altLang="en-US">
                <a:solidFill>
                  <a:schemeClr val="tx1"/>
                </a:solidFill>
              </a:rPr>
              <a:t>사용 예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12875"/>
            <a:ext cx="8507413" cy="4824413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2000" dirty="0"/>
              <a:t>예</a:t>
            </a:r>
            <a:r>
              <a:rPr lang="en-US" altLang="ko-KR" sz="2000" dirty="0"/>
              <a:t>1</a:t>
            </a:r>
            <a:endParaRPr lang="ko-KR" altLang="en-US" sz="2000" dirty="0"/>
          </a:p>
          <a:p>
            <a:pPr lvl="1" eaLnBrk="1" hangingPunct="1">
              <a:defRPr/>
            </a:pPr>
            <a:r>
              <a:rPr lang="en-US" altLang="ko-KR" dirty="0" err="1">
                <a:solidFill>
                  <a:srgbClr val="0000FF"/>
                </a:solidFill>
              </a:rPr>
              <a:t>fseek</a:t>
            </a:r>
            <a:r>
              <a:rPr lang="en-US" altLang="ko-KR" dirty="0">
                <a:solidFill>
                  <a:srgbClr val="0000FF"/>
                </a:solidFill>
              </a:rPr>
              <a:t>(</a:t>
            </a:r>
            <a:r>
              <a:rPr lang="en-US" altLang="ko-KR" dirty="0" err="1">
                <a:solidFill>
                  <a:srgbClr val="0000FF"/>
                </a:solidFill>
              </a:rPr>
              <a:t>fp</a:t>
            </a:r>
            <a:r>
              <a:rPr lang="en-US" altLang="ko-KR" dirty="0">
                <a:solidFill>
                  <a:srgbClr val="0000FF"/>
                </a:solidFill>
              </a:rPr>
              <a:t>, 0L, SEEK_SET)</a:t>
            </a:r>
            <a:r>
              <a:rPr lang="en-US" altLang="ko-KR" dirty="0"/>
              <a:t> 	    </a:t>
            </a:r>
            <a:r>
              <a:rPr lang="ko-KR" altLang="en-US" dirty="0"/>
              <a:t>파일 시작으로 이동</a:t>
            </a:r>
            <a:r>
              <a:rPr lang="en-US" altLang="ko-KR" dirty="0"/>
              <a:t>(rewind)</a:t>
            </a:r>
            <a:r>
              <a:rPr lang="ko-KR" altLang="en-US" dirty="0"/>
              <a:t> </a:t>
            </a:r>
          </a:p>
          <a:p>
            <a:pPr lvl="1" eaLnBrk="1" hangingPunct="1">
              <a:defRPr/>
            </a:pPr>
            <a:r>
              <a:rPr lang="en-US" altLang="ko-KR" dirty="0" err="1">
                <a:solidFill>
                  <a:srgbClr val="0000FF"/>
                </a:solidFill>
              </a:rPr>
              <a:t>fseek</a:t>
            </a:r>
            <a:r>
              <a:rPr lang="en-US" altLang="ko-KR" dirty="0">
                <a:solidFill>
                  <a:srgbClr val="0000FF"/>
                </a:solidFill>
              </a:rPr>
              <a:t>(</a:t>
            </a:r>
            <a:r>
              <a:rPr lang="en-US" altLang="ko-KR" dirty="0" err="1">
                <a:solidFill>
                  <a:srgbClr val="0000FF"/>
                </a:solidFill>
              </a:rPr>
              <a:t>fp</a:t>
            </a:r>
            <a:r>
              <a:rPr lang="en-US" altLang="ko-KR" dirty="0">
                <a:solidFill>
                  <a:srgbClr val="0000FF"/>
                </a:solidFill>
              </a:rPr>
              <a:t>, 100L, SEEK_SET)</a:t>
            </a:r>
            <a:r>
              <a:rPr lang="en-US" altLang="ko-KR" dirty="0"/>
              <a:t>   </a:t>
            </a:r>
            <a:r>
              <a:rPr lang="ko-KR" altLang="en-US" dirty="0"/>
              <a:t> 파일</a:t>
            </a:r>
            <a:r>
              <a:rPr lang="en-US" altLang="ko-KR" dirty="0"/>
              <a:t> </a:t>
            </a:r>
            <a:r>
              <a:rPr lang="ko-KR" altLang="en-US" dirty="0"/>
              <a:t>시작에서 </a:t>
            </a:r>
            <a:r>
              <a:rPr lang="en-US" altLang="ko-KR" dirty="0"/>
              <a:t>100</a:t>
            </a:r>
            <a:r>
              <a:rPr lang="ko-KR" altLang="en-US" dirty="0"/>
              <a:t>바이트 위치로 이동 </a:t>
            </a:r>
          </a:p>
          <a:p>
            <a:pPr lvl="1" eaLnBrk="1" hangingPunct="1">
              <a:defRPr/>
            </a:pPr>
            <a:r>
              <a:rPr lang="en-US" altLang="ko-KR" dirty="0" err="1">
                <a:solidFill>
                  <a:srgbClr val="0000FF"/>
                </a:solidFill>
              </a:rPr>
              <a:t>fseek</a:t>
            </a:r>
            <a:r>
              <a:rPr lang="en-US" altLang="ko-KR" dirty="0">
                <a:solidFill>
                  <a:srgbClr val="0000FF"/>
                </a:solidFill>
              </a:rPr>
              <a:t>(</a:t>
            </a:r>
            <a:r>
              <a:rPr lang="en-US" altLang="ko-KR" dirty="0" err="1">
                <a:solidFill>
                  <a:srgbClr val="0000FF"/>
                </a:solidFill>
              </a:rPr>
              <a:t>fp</a:t>
            </a:r>
            <a:r>
              <a:rPr lang="en-US" altLang="ko-KR" dirty="0">
                <a:solidFill>
                  <a:srgbClr val="0000FF"/>
                </a:solidFill>
              </a:rPr>
              <a:t>, 0L, SEEK_END)</a:t>
            </a:r>
            <a:r>
              <a:rPr lang="en-US" altLang="ko-KR" dirty="0"/>
              <a:t>      </a:t>
            </a:r>
            <a:r>
              <a:rPr lang="ko-KR" altLang="en-US" dirty="0"/>
              <a:t>파일 끝으로 이동</a:t>
            </a:r>
            <a:r>
              <a:rPr lang="en-US" altLang="ko-KR" dirty="0"/>
              <a:t>(append)</a:t>
            </a:r>
            <a:r>
              <a:rPr lang="ko-KR" altLang="en-US" dirty="0"/>
              <a:t>   </a:t>
            </a:r>
            <a:r>
              <a:rPr lang="ko-KR" altLang="en-US" sz="1800" dirty="0"/>
              <a:t> </a:t>
            </a:r>
          </a:p>
          <a:p>
            <a:pPr lvl="4" eaLnBrk="1" hangingPunct="1">
              <a:defRPr/>
            </a:pPr>
            <a:endParaRPr lang="en-US" altLang="ko-KR" dirty="0"/>
          </a:p>
          <a:p>
            <a:pPr eaLnBrk="1" hangingPunct="1">
              <a:defRPr/>
            </a:pPr>
            <a:r>
              <a:rPr lang="ko-KR" altLang="en-US" sz="2000" dirty="0"/>
              <a:t>예</a:t>
            </a:r>
            <a:r>
              <a:rPr lang="en-US" altLang="ko-KR" sz="2000" dirty="0"/>
              <a:t>2</a:t>
            </a:r>
            <a:endParaRPr lang="ko-KR" altLang="en-US" sz="2000" dirty="0"/>
          </a:p>
          <a:p>
            <a:pPr lvl="1" eaLnBrk="1" hangingPunct="1">
              <a:defRPr/>
            </a:pPr>
            <a:r>
              <a:rPr lang="en-US" altLang="ko-KR" dirty="0" err="1">
                <a:solidFill>
                  <a:srgbClr val="0000FF"/>
                </a:solidFill>
              </a:rPr>
              <a:t>fseek</a:t>
            </a:r>
            <a:r>
              <a:rPr lang="en-US" altLang="ko-KR" dirty="0">
                <a:solidFill>
                  <a:srgbClr val="0000FF"/>
                </a:solidFill>
              </a:rPr>
              <a:t>(</a:t>
            </a:r>
            <a:r>
              <a:rPr lang="en-US" altLang="ko-KR" dirty="0" err="1">
                <a:solidFill>
                  <a:srgbClr val="0000FF"/>
                </a:solidFill>
              </a:rPr>
              <a:t>fp</a:t>
            </a:r>
            <a:r>
              <a:rPr lang="en-US" altLang="ko-KR" dirty="0">
                <a:solidFill>
                  <a:srgbClr val="0000FF"/>
                </a:solidFill>
              </a:rPr>
              <a:t>, n * </a:t>
            </a:r>
            <a:r>
              <a:rPr lang="en-US" altLang="ko-KR" dirty="0" err="1">
                <a:solidFill>
                  <a:srgbClr val="0000FF"/>
                </a:solidFill>
              </a:rPr>
              <a:t>sizeof</a:t>
            </a:r>
            <a:r>
              <a:rPr lang="en-US" altLang="ko-KR" dirty="0">
                <a:solidFill>
                  <a:srgbClr val="0000FF"/>
                </a:solidFill>
              </a:rPr>
              <a:t>(record), SEEK_SET)</a:t>
            </a:r>
            <a:endParaRPr lang="en-US" altLang="ko-KR" dirty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	n+1</a:t>
            </a:r>
            <a:r>
              <a:rPr lang="ko-KR" altLang="en-US" dirty="0"/>
              <a:t>번째 레코드 시작위치로 이동</a:t>
            </a:r>
          </a:p>
          <a:p>
            <a:pPr lvl="1" eaLnBrk="1" hangingPunct="1">
              <a:defRPr/>
            </a:pPr>
            <a:r>
              <a:rPr lang="en-US" altLang="ko-KR" dirty="0" err="1">
                <a:solidFill>
                  <a:srgbClr val="0000FF"/>
                </a:solidFill>
              </a:rPr>
              <a:t>fseek</a:t>
            </a:r>
            <a:r>
              <a:rPr lang="en-US" altLang="ko-KR" dirty="0">
                <a:solidFill>
                  <a:srgbClr val="0000FF"/>
                </a:solidFill>
              </a:rPr>
              <a:t>(</a:t>
            </a:r>
            <a:r>
              <a:rPr lang="en-US" altLang="ko-KR" dirty="0" err="1">
                <a:solidFill>
                  <a:srgbClr val="0000FF"/>
                </a:solidFill>
              </a:rPr>
              <a:t>fp</a:t>
            </a:r>
            <a:r>
              <a:rPr lang="en-US" altLang="ko-KR" dirty="0">
                <a:solidFill>
                  <a:srgbClr val="0000FF"/>
                </a:solidFill>
              </a:rPr>
              <a:t>, </a:t>
            </a:r>
            <a:r>
              <a:rPr lang="en-US" altLang="ko-KR" dirty="0" err="1">
                <a:solidFill>
                  <a:srgbClr val="0000FF"/>
                </a:solidFill>
              </a:rPr>
              <a:t>sizeof</a:t>
            </a:r>
            <a:r>
              <a:rPr lang="en-US" altLang="ko-KR" dirty="0">
                <a:solidFill>
                  <a:srgbClr val="0000FF"/>
                </a:solidFill>
              </a:rPr>
              <a:t>(record), SEEK_CUR)</a:t>
            </a:r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	</a:t>
            </a:r>
            <a:r>
              <a:rPr lang="ko-KR" altLang="en-US" dirty="0"/>
              <a:t>다음 레코드 시작위치로 이동</a:t>
            </a:r>
          </a:p>
          <a:p>
            <a:pPr lvl="1" eaLnBrk="1" hangingPunct="1">
              <a:spcBef>
                <a:spcPts val="0"/>
              </a:spcBef>
              <a:defRPr/>
            </a:pPr>
            <a:r>
              <a:rPr lang="en-US" altLang="ko-KR" dirty="0" err="1">
                <a:solidFill>
                  <a:srgbClr val="0000FF"/>
                </a:solidFill>
              </a:rPr>
              <a:t>fseek</a:t>
            </a:r>
            <a:r>
              <a:rPr lang="en-US" altLang="ko-KR" dirty="0">
                <a:solidFill>
                  <a:srgbClr val="0000FF"/>
                </a:solidFill>
              </a:rPr>
              <a:t>(</a:t>
            </a:r>
            <a:r>
              <a:rPr lang="en-US" altLang="ko-KR" dirty="0" err="1">
                <a:solidFill>
                  <a:srgbClr val="0000FF"/>
                </a:solidFill>
              </a:rPr>
              <a:t>fp</a:t>
            </a:r>
            <a:r>
              <a:rPr lang="en-US" altLang="ko-KR" dirty="0">
                <a:solidFill>
                  <a:srgbClr val="0000FF"/>
                </a:solidFill>
              </a:rPr>
              <a:t>, –</a:t>
            </a:r>
            <a:r>
              <a:rPr lang="en-US" altLang="ko-KR" dirty="0" err="1">
                <a:solidFill>
                  <a:srgbClr val="0000FF"/>
                </a:solidFill>
              </a:rPr>
              <a:t>sizeof</a:t>
            </a:r>
            <a:r>
              <a:rPr lang="en-US" altLang="ko-KR" dirty="0">
                <a:solidFill>
                  <a:srgbClr val="0000FF"/>
                </a:solidFill>
              </a:rPr>
              <a:t>(record), SEEK_CUR) </a:t>
            </a:r>
          </a:p>
          <a:p>
            <a:pPr marL="457200" lvl="1" indent="0" eaLnBrk="1" hangingPunct="1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dirty="0">
                <a:solidFill>
                  <a:srgbClr val="0000FF"/>
                </a:solidFill>
              </a:rPr>
              <a:t>	</a:t>
            </a:r>
            <a:r>
              <a:rPr lang="ko-KR" altLang="en-US" dirty="0"/>
              <a:t>전 레코드 시작위치로 이동</a:t>
            </a:r>
            <a:endParaRPr lang="en-US" altLang="ko-KR" dirty="0"/>
          </a:p>
        </p:txBody>
      </p:sp>
      <p:sp>
        <p:nvSpPr>
          <p:cNvPr id="7168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6C99025-636B-4EC1-A16B-74547703EAB2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F8BF355-2734-47DE-A990-1FA908BBBD8F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0" y="2809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  <a:ea typeface="굴림" panose="020B0600000101010101" pitchFamily="50" charset="-127"/>
            </a:endParaRPr>
          </a:p>
        </p:txBody>
      </p:sp>
      <p:sp>
        <p:nvSpPr>
          <p:cNvPr id="72709" name="Rectangle 82"/>
          <p:cNvSpPr>
            <a:spLocks noChangeArrowheads="1"/>
          </p:cNvSpPr>
          <p:nvPr/>
        </p:nvSpPr>
        <p:spPr bwMode="auto">
          <a:xfrm>
            <a:off x="0" y="404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ko-KR" altLang="en-US" b="0">
              <a:latin typeface="Times New Roman" panose="02020603050405020304" pitchFamily="18" charset="0"/>
              <a:ea typeface="굴림" panose="020B0600000101010101" pitchFamily="50" charset="-127"/>
            </a:endParaRPr>
          </a:p>
        </p:txBody>
      </p:sp>
      <p:sp>
        <p:nvSpPr>
          <p:cNvPr id="72710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ko-KR" altLang="en-US" sz="2000"/>
              <a:t>예</a:t>
            </a:r>
            <a:r>
              <a:rPr lang="en-US" altLang="ko-KR" sz="2000"/>
              <a:t>3</a:t>
            </a:r>
            <a:endParaRPr lang="ko-KR" altLang="en-US" sz="2000"/>
          </a:p>
          <a:p>
            <a:pPr lvl="1" eaLnBrk="1" hangingPunct="1"/>
            <a:r>
              <a:rPr lang="en-US" altLang="ko-KR" sz="1800"/>
              <a:t>fwrite(&amp;record1, sizeof(record), 1, fp);</a:t>
            </a:r>
          </a:p>
          <a:p>
            <a:pPr lvl="1" eaLnBrk="1" hangingPunct="1"/>
            <a:r>
              <a:rPr lang="en-US" altLang="ko-KR" sz="1800"/>
              <a:t>fwrite(&amp;record2, sizeof(record), 1, fp);</a:t>
            </a:r>
          </a:p>
          <a:p>
            <a:pPr lvl="1" eaLnBrk="1" hangingPunct="1"/>
            <a:r>
              <a:rPr lang="en-US" altLang="ko-KR" sz="1800">
                <a:solidFill>
                  <a:srgbClr val="0000FF"/>
                </a:solidFill>
              </a:rPr>
              <a:t>fseek(fp, sizeof(record), SEEK_END); </a:t>
            </a:r>
          </a:p>
          <a:p>
            <a:pPr lvl="1" eaLnBrk="1" hangingPunct="1"/>
            <a:r>
              <a:rPr lang="en-US" altLang="ko-KR" sz="1800"/>
              <a:t>fwrite(&amp;record3, sizeof(record), 1, fp);</a:t>
            </a:r>
            <a:endParaRPr lang="ko-KR" altLang="en-US" sz="1800"/>
          </a:p>
        </p:txBody>
      </p:sp>
      <p:sp>
        <p:nvSpPr>
          <p:cNvPr id="72711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chemeClr val="tx1"/>
                </a:solidFill>
              </a:rPr>
              <a:t>fseek() </a:t>
            </a:r>
            <a:r>
              <a:rPr lang="ko-KR" altLang="en-US">
                <a:solidFill>
                  <a:schemeClr val="tx1"/>
                </a:solidFill>
              </a:rPr>
              <a:t>사용 예</a:t>
            </a:r>
            <a:endParaRPr lang="ko-KR" altLang="en-US"/>
          </a:p>
        </p:txBody>
      </p:sp>
      <p:pic>
        <p:nvPicPr>
          <p:cNvPr id="72712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619500"/>
            <a:ext cx="62293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17B8194-C128-463C-A873-374F64FDB9D6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47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파일 위치 관련 함수</a:t>
            </a:r>
          </a:p>
        </p:txBody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686800" cy="4824413"/>
          </a:xfrm>
        </p:spPr>
        <p:txBody>
          <a:bodyPr/>
          <a:lstStyle/>
          <a:p>
            <a:pPr eaLnBrk="1" hangingPunct="1"/>
            <a:r>
              <a:rPr lang="en-US" altLang="ko-KR"/>
              <a:t>rewind(FILE *fp) </a:t>
            </a:r>
          </a:p>
          <a:p>
            <a:pPr lvl="1" eaLnBrk="1" hangingPunct="1"/>
            <a:r>
              <a:rPr lang="ko-KR" altLang="en-US"/>
              <a:t>파일 위치를 파일 시작점에 위치시켜 처음부터 다시 읽을 수 있도록 한다</a:t>
            </a:r>
            <a:r>
              <a:rPr lang="en-US" altLang="ko-KR"/>
              <a:t>.</a:t>
            </a:r>
          </a:p>
          <a:p>
            <a:pPr eaLnBrk="1" hangingPunct="1"/>
            <a:r>
              <a:rPr lang="en-US" altLang="ko-KR"/>
              <a:t>ftell(FILE *fp) </a:t>
            </a:r>
          </a:p>
          <a:p>
            <a:pPr lvl="1" eaLnBrk="1" hangingPunct="1"/>
            <a:r>
              <a:rPr lang="ko-KR" altLang="en-US"/>
              <a:t>파일의 현재 파일 위치를 나타내는 파일 위치 지정자 값 반환</a:t>
            </a:r>
          </a:p>
        </p:txBody>
      </p:sp>
      <p:sp>
        <p:nvSpPr>
          <p:cNvPr id="74758" name="Rectangle 4"/>
          <p:cNvSpPr>
            <a:spLocks noChangeArrowheads="1"/>
          </p:cNvSpPr>
          <p:nvPr/>
        </p:nvSpPr>
        <p:spPr bwMode="auto">
          <a:xfrm>
            <a:off x="0" y="2809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  <a:ea typeface="굴림" panose="020B0600000101010101" pitchFamily="50" charset="-127"/>
            </a:endParaRPr>
          </a:p>
        </p:txBody>
      </p:sp>
      <p:sp>
        <p:nvSpPr>
          <p:cNvPr id="74759" name="Rectangle 27"/>
          <p:cNvSpPr>
            <a:spLocks noChangeArrowheads="1"/>
          </p:cNvSpPr>
          <p:nvPr/>
        </p:nvSpPr>
        <p:spPr bwMode="auto">
          <a:xfrm>
            <a:off x="0" y="404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ko-KR" altLang="en-US" b="0">
              <a:latin typeface="Times New Roman" panose="02020603050405020304" pitchFamily="18" charset="0"/>
              <a:ea typeface="굴림" panose="020B0600000101010101" pitchFamily="50" charset="-127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예제 프로그램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/>
              <a:t>구조체를 이용하여 학생 정보를 파일에 저장한다</a:t>
            </a:r>
            <a:endParaRPr lang="en-US" altLang="ko-KR" dirty="0"/>
          </a:p>
          <a:p>
            <a:pPr lvl="1" eaLnBrk="1" hangingPunct="1">
              <a:defRPr/>
            </a:pPr>
            <a:r>
              <a:rPr lang="ko-KR" altLang="en-US" dirty="0"/>
              <a:t>시작 </a:t>
            </a:r>
            <a:r>
              <a:rPr lang="en-US" altLang="ko-KR" dirty="0"/>
              <a:t>ID(START_ID)</a:t>
            </a:r>
            <a:r>
              <a:rPr lang="ko-KR" altLang="en-US" dirty="0"/>
              <a:t>로 부터 상대적인 위치에 저장</a:t>
            </a:r>
            <a:endParaRPr lang="en-US" altLang="ko-KR" dirty="0"/>
          </a:p>
          <a:p>
            <a:pPr marL="0" indent="0" eaLnBrk="1" hangingPunct="1">
              <a:spcBef>
                <a:spcPts val="500"/>
              </a:spcBef>
              <a:buFont typeface="Wingdings" panose="05000000000000000000" pitchFamily="2" charset="2"/>
              <a:buNone/>
              <a:defRPr/>
            </a:pPr>
            <a:r>
              <a:rPr lang="en-US" altLang="ko-KR" dirty="0"/>
              <a:t>	</a:t>
            </a:r>
            <a:r>
              <a:rPr lang="en-US" altLang="ko-KR" sz="2000" dirty="0"/>
              <a:t>(record.id - START_ID)*</a:t>
            </a:r>
            <a:r>
              <a:rPr lang="en-US" altLang="ko-KR" sz="2000" dirty="0" err="1"/>
              <a:t>sizeof</a:t>
            </a:r>
            <a:r>
              <a:rPr lang="en-US" altLang="ko-KR" sz="2000" dirty="0"/>
              <a:t>(record)</a:t>
            </a:r>
            <a:endParaRPr lang="ko-KR" altLang="en-US" sz="2000" dirty="0"/>
          </a:p>
          <a:p>
            <a:pPr marL="1828800" lvl="4" indent="0" eaLnBrk="1" hangingPunct="1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eaLnBrk="1" hangingPunct="1">
              <a:defRPr/>
            </a:pPr>
            <a:endParaRPr lang="en-US" altLang="ko-KR" dirty="0"/>
          </a:p>
          <a:p>
            <a:pPr eaLnBrk="1" hangingPunct="1">
              <a:defRPr/>
            </a:pPr>
            <a:endParaRPr lang="en-US" altLang="ko-KR" dirty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eaLnBrk="1" hangingPunct="1">
              <a:defRPr/>
            </a:pPr>
            <a:endParaRPr lang="en-US" altLang="ko-KR" dirty="0"/>
          </a:p>
          <a:p>
            <a:pPr eaLnBrk="1" hangingPunct="1">
              <a:defRPr/>
            </a:pPr>
            <a:r>
              <a:rPr lang="ko-KR" altLang="en-US" dirty="0"/>
              <a:t>파일에 저장된 특정 학생의 데이터를 검색해서 출력한다</a:t>
            </a:r>
            <a:r>
              <a:rPr lang="en-US" altLang="ko-KR" dirty="0"/>
              <a:t>.</a:t>
            </a:r>
          </a:p>
          <a:p>
            <a:pPr marL="742950" lvl="2" indent="-342900" eaLnBrk="1" hangingPunct="1">
              <a:spcBef>
                <a:spcPct val="50000"/>
              </a:spcBef>
              <a:buSzPct val="75000"/>
              <a:defRPr/>
            </a:pPr>
            <a:r>
              <a:rPr lang="ko-KR" altLang="en-US" dirty="0"/>
              <a:t>시작 </a:t>
            </a:r>
            <a:r>
              <a:rPr lang="en-US" altLang="ko-KR" dirty="0"/>
              <a:t>ID(START_ID)</a:t>
            </a:r>
            <a:r>
              <a:rPr lang="ko-KR" altLang="en-US" dirty="0"/>
              <a:t>로 부터 상대적인 위치에서 읽는다</a:t>
            </a:r>
            <a:endParaRPr lang="en-US" altLang="ko-KR" dirty="0"/>
          </a:p>
          <a:p>
            <a:pPr marL="0" indent="0" eaLnBrk="1" hangingPunct="1">
              <a:spcBef>
                <a:spcPts val="500"/>
              </a:spcBef>
              <a:buFont typeface="Wingdings" panose="05000000000000000000" pitchFamily="2" charset="2"/>
              <a:buNone/>
              <a:defRPr/>
            </a:pPr>
            <a:r>
              <a:rPr lang="en-US" altLang="ko-KR" dirty="0"/>
              <a:t>	</a:t>
            </a:r>
            <a:endParaRPr lang="ko-KR" altLang="en-US" dirty="0"/>
          </a:p>
        </p:txBody>
      </p:sp>
      <p:sp>
        <p:nvSpPr>
          <p:cNvPr id="7680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D1E7CC5-2A5E-44B9-A7FD-0442859BD26B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76806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3" y="2874963"/>
            <a:ext cx="550545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7782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7782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CC38041-F116-48B9-B832-ADDA052BCC2E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77830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95275"/>
            <a:ext cx="7593012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1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3" y="4076700"/>
            <a:ext cx="7283450" cy="202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B042F11-3E14-4AE8-A3E6-3CD3C2CB8CE4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88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ko-KR">
              <a:solidFill>
                <a:schemeClr val="tx1"/>
              </a:solidFill>
            </a:endParaRPr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ko-KR" sz="2000" dirty="0"/>
          </a:p>
          <a:p>
            <a:pPr eaLnBrk="1" hangingPunct="1">
              <a:defRPr/>
            </a:pPr>
            <a:endParaRPr lang="en-US" altLang="ko-KR" sz="2000" dirty="0"/>
          </a:p>
          <a:p>
            <a:pPr eaLnBrk="1" hangingPunct="1">
              <a:defRPr/>
            </a:pPr>
            <a:endParaRPr lang="en-US" altLang="ko-KR" sz="2000" dirty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altLang="ko-KR" sz="2000" dirty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altLang="ko-KR" sz="2000" dirty="0"/>
          </a:p>
        </p:txBody>
      </p:sp>
      <p:pic>
        <p:nvPicPr>
          <p:cNvPr id="78854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28750"/>
            <a:ext cx="7643813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8089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8090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4C7609A-A3FF-4031-AA71-D2D975C27D98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8090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80975"/>
            <a:ext cx="7362825" cy="667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81923" name="내용 개체 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0213" y="4483100"/>
            <a:ext cx="7381875" cy="2014538"/>
          </a:xfrm>
        </p:spPr>
      </p:pic>
      <p:sp>
        <p:nvSpPr>
          <p:cNvPr id="8192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C819D87-CA32-40EE-831B-E503E9B68FF2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81926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1412875"/>
            <a:ext cx="7223125" cy="302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82947" name="내용 개체 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628775"/>
            <a:ext cx="7427913" cy="1871663"/>
          </a:xfrm>
        </p:spPr>
      </p:pic>
      <p:sp>
        <p:nvSpPr>
          <p:cNvPr id="8294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DE15493-95E5-486F-9C18-E3C21E62984D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266D67D-4FDC-4E0D-8F40-2FEA5E85ECAD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chemeClr val="tx1"/>
                </a:solidFill>
              </a:rPr>
              <a:t>C</a:t>
            </a:r>
            <a:r>
              <a:rPr lang="ko-KR" altLang="en-US">
                <a:solidFill>
                  <a:schemeClr val="tx1"/>
                </a:solidFill>
              </a:rPr>
              <a:t>의</a:t>
            </a:r>
            <a:r>
              <a:rPr lang="en-US" altLang="ko-KR">
                <a:solidFill>
                  <a:schemeClr val="tx1"/>
                </a:solidFill>
              </a:rPr>
              <a:t> </a:t>
            </a:r>
            <a:r>
              <a:rPr lang="ko-KR" altLang="en-US">
                <a:solidFill>
                  <a:schemeClr val="tx1"/>
                </a:solidFill>
              </a:rPr>
              <a:t>파일 종류</a:t>
            </a:r>
            <a:r>
              <a:rPr lang="ko-KR" altLang="en-US">
                <a:solidFill>
                  <a:srgbClr val="6666FF"/>
                </a:solidFill>
              </a:rPr>
              <a:t> 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435975" cy="5040313"/>
          </a:xfrm>
        </p:spPr>
        <p:txBody>
          <a:bodyPr/>
          <a:lstStyle/>
          <a:p>
            <a:pPr eaLnBrk="1" hangingPunct="1"/>
            <a:r>
              <a:rPr lang="en-US" altLang="ko-KR">
                <a:solidFill>
                  <a:srgbClr val="FF0000"/>
                </a:solidFill>
              </a:rPr>
              <a:t>C</a:t>
            </a:r>
            <a:r>
              <a:rPr lang="ko-KR" altLang="en-US">
                <a:solidFill>
                  <a:srgbClr val="FF0000"/>
                </a:solidFill>
              </a:rPr>
              <a:t>의 파일 </a:t>
            </a:r>
            <a:r>
              <a:rPr lang="en-US" altLang="ko-KR">
                <a:solidFill>
                  <a:srgbClr val="FF0000"/>
                </a:solidFill>
              </a:rPr>
              <a:t>: </a:t>
            </a:r>
            <a:r>
              <a:rPr lang="ko-KR" altLang="en-US">
                <a:solidFill>
                  <a:srgbClr val="FF0000"/>
                </a:solidFill>
              </a:rPr>
              <a:t>모든 데이터를 연속된 바이트 형태로 저장한다</a:t>
            </a:r>
            <a:r>
              <a:rPr lang="en-US" altLang="ko-KR">
                <a:solidFill>
                  <a:srgbClr val="FF0000"/>
                </a:solidFill>
              </a:rPr>
              <a:t>.</a:t>
            </a:r>
          </a:p>
          <a:p>
            <a:pPr eaLnBrk="1" hangingPunct="1"/>
            <a:endParaRPr lang="en-US" altLang="ko-KR">
              <a:solidFill>
                <a:srgbClr val="FF0000"/>
              </a:solidFill>
            </a:endParaRPr>
          </a:p>
          <a:p>
            <a:pPr eaLnBrk="1" hangingPunct="1"/>
            <a:endParaRPr lang="en-US" altLang="ko-KR">
              <a:solidFill>
                <a:srgbClr val="FF0000"/>
              </a:solidFill>
            </a:endParaRPr>
          </a:p>
          <a:p>
            <a:pPr lvl="3" eaLnBrk="1" hangingPunct="1"/>
            <a:endParaRPr lang="en-US" altLang="ko-KR">
              <a:solidFill>
                <a:srgbClr val="FF3300"/>
              </a:solidFill>
            </a:endParaRPr>
          </a:p>
          <a:p>
            <a:pPr eaLnBrk="1" hangingPunct="1"/>
            <a:r>
              <a:rPr lang="ko-KR" altLang="en-US"/>
              <a:t>텍스트 파일</a:t>
            </a:r>
            <a:r>
              <a:rPr lang="en-US" altLang="ko-KR"/>
              <a:t>(text file)</a:t>
            </a:r>
          </a:p>
          <a:p>
            <a:pPr lvl="1" eaLnBrk="1" hangingPunct="1"/>
            <a:r>
              <a:rPr lang="ko-KR" altLang="en-US"/>
              <a:t>사람들이 읽을 수 있는 </a:t>
            </a:r>
            <a:r>
              <a:rPr lang="ko-KR" altLang="en-US">
                <a:solidFill>
                  <a:srgbClr val="FF00FF"/>
                </a:solidFill>
              </a:rPr>
              <a:t>문자들을 저장</a:t>
            </a:r>
            <a:r>
              <a:rPr lang="ko-KR" altLang="en-US"/>
              <a:t>하고 있는 파일</a:t>
            </a:r>
          </a:p>
          <a:p>
            <a:pPr lvl="1" eaLnBrk="1" hangingPunct="1"/>
            <a:r>
              <a:rPr lang="ko-KR" altLang="en-US"/>
              <a:t>텍스트 파일에서 “한 줄의 끝”을 나타내는 표현은 파일이 읽어 들여질 때</a:t>
            </a:r>
            <a:r>
              <a:rPr lang="en-US" altLang="ko-KR"/>
              <a:t>, C </a:t>
            </a:r>
            <a:r>
              <a:rPr lang="ko-KR" altLang="en-US"/>
              <a:t>내부의 방식으로 변환된다</a:t>
            </a:r>
            <a:r>
              <a:rPr lang="en-US" altLang="ko-KR"/>
              <a:t>.</a:t>
            </a:r>
          </a:p>
          <a:p>
            <a:pPr eaLnBrk="1" hangingPunct="1"/>
            <a:r>
              <a:rPr lang="ko-KR" altLang="en-US"/>
              <a:t>이진 파일</a:t>
            </a:r>
            <a:r>
              <a:rPr lang="en-US" altLang="ko-KR"/>
              <a:t>(binary file)</a:t>
            </a:r>
            <a:r>
              <a:rPr lang="ko-KR" altLang="en-US"/>
              <a:t> </a:t>
            </a:r>
          </a:p>
          <a:p>
            <a:pPr lvl="1" eaLnBrk="1" hangingPunct="1"/>
            <a:r>
              <a:rPr lang="ko-KR" altLang="en-US"/>
              <a:t>모든 데이터는 있는 그대로 </a:t>
            </a:r>
            <a:r>
              <a:rPr lang="ko-KR" altLang="en-US">
                <a:solidFill>
                  <a:srgbClr val="FF00FF"/>
                </a:solidFill>
              </a:rPr>
              <a:t>바이트의 연속으로 저장</a:t>
            </a:r>
          </a:p>
          <a:p>
            <a:pPr lvl="1" eaLnBrk="1" hangingPunct="1"/>
            <a:r>
              <a:rPr lang="ko-KR" altLang="en-US"/>
              <a:t>이진 파일을 이용하여 메모리에 저장된 변수 값 형태 그대로 파일에 저장할 수 있다</a:t>
            </a:r>
            <a:r>
              <a:rPr lang="en-US" altLang="ko-KR"/>
              <a:t>. </a:t>
            </a:r>
            <a:endParaRPr lang="ko-KR" altLang="en-US"/>
          </a:p>
          <a:p>
            <a:pPr eaLnBrk="1" hangingPunct="1"/>
            <a:endParaRPr lang="en-US" altLang="ko-KR">
              <a:solidFill>
                <a:srgbClr val="FF0000"/>
              </a:solidFill>
            </a:endParaRPr>
          </a:p>
          <a:p>
            <a:pPr lvl="1" eaLnBrk="1" hangingPunct="1"/>
            <a:endParaRPr lang="en-US" altLang="ko-KR">
              <a:solidFill>
                <a:srgbClr val="FF6600"/>
              </a:solidFill>
            </a:endParaRPr>
          </a:p>
          <a:p>
            <a:pPr eaLnBrk="1" hangingPunct="1"/>
            <a:endParaRPr lang="ko-KR" altLang="en-US">
              <a:solidFill>
                <a:srgbClr val="FF6600"/>
              </a:solidFill>
            </a:endParaRPr>
          </a:p>
        </p:txBody>
      </p:sp>
      <p:sp>
        <p:nvSpPr>
          <p:cNvPr id="11270" name="AutoShape 5" descr="PIC275"/>
          <p:cNvSpPr>
            <a:spLocks noChangeAspect="1" noChangeArrowheads="1"/>
          </p:cNvSpPr>
          <p:nvPr/>
        </p:nvSpPr>
        <p:spPr bwMode="auto">
          <a:xfrm>
            <a:off x="4064000" y="31480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  <a:ea typeface="굴림" panose="020B0600000101010101" pitchFamily="50" charset="-127"/>
            </a:endParaRPr>
          </a:p>
        </p:txBody>
      </p:sp>
      <p:sp>
        <p:nvSpPr>
          <p:cNvPr id="11271" name="AutoShape 7" descr="PIC277"/>
          <p:cNvSpPr>
            <a:spLocks noChangeAspect="1" noChangeArrowheads="1"/>
          </p:cNvSpPr>
          <p:nvPr/>
        </p:nvSpPr>
        <p:spPr bwMode="auto">
          <a:xfrm>
            <a:off x="4064000" y="31480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  <a:ea typeface="굴림" panose="020B0600000101010101" pitchFamily="50" charset="-127"/>
            </a:endParaRPr>
          </a:p>
        </p:txBody>
      </p:sp>
      <p:sp>
        <p:nvSpPr>
          <p:cNvPr id="11272" name="AutoShape 9" descr="PIC27F"/>
          <p:cNvSpPr>
            <a:spLocks noChangeAspect="1" noChangeArrowheads="1"/>
          </p:cNvSpPr>
          <p:nvPr/>
        </p:nvSpPr>
        <p:spPr bwMode="auto">
          <a:xfrm>
            <a:off x="4064000" y="31480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  <a:ea typeface="굴림" panose="020B0600000101010101" pitchFamily="50" charset="-127"/>
            </a:endParaRPr>
          </a:p>
        </p:txBody>
      </p:sp>
      <p:pic>
        <p:nvPicPr>
          <p:cNvPr id="11273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033588"/>
            <a:ext cx="6278562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chemeClr val="tx1"/>
                </a:solidFill>
              </a:rPr>
              <a:t>Key Point</a:t>
            </a:r>
            <a:endParaRPr lang="en-US" altLang="ko-KR"/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BF3B8E6-87CD-4880-9CB4-DA79B2AD043F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6666FF"/>
                </a:solidFill>
              </a:rPr>
              <a:t> </a:t>
            </a:r>
            <a:r>
              <a:rPr lang="en-US" altLang="ko-KR">
                <a:solidFill>
                  <a:schemeClr val="tx1"/>
                </a:solidFill>
              </a:rPr>
              <a:t>Key Point 1</a:t>
            </a:r>
            <a:r>
              <a:rPr lang="en-US" altLang="ko-KR">
                <a:solidFill>
                  <a:srgbClr val="6666FF"/>
                </a:solidFill>
              </a:rPr>
              <a:t> </a:t>
            </a:r>
            <a:endParaRPr lang="ko-KR" altLang="en-US">
              <a:solidFill>
                <a:srgbClr val="6666FF"/>
              </a:solidFill>
            </a:endParaRPr>
          </a:p>
        </p:txBody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sz="2000"/>
              <a:t>파일은 모든 데이터를 연속된 바이트 형태로 저장한다</a:t>
            </a:r>
            <a:r>
              <a:rPr lang="en-US" altLang="ko-KR" sz="2000"/>
              <a:t>.</a:t>
            </a:r>
          </a:p>
          <a:p>
            <a:r>
              <a:rPr lang="ko-KR" altLang="en-US" sz="2000"/>
              <a:t>파일을 사용하기 위해서는 반드시 파일 열기</a:t>
            </a:r>
            <a:r>
              <a:rPr lang="en-US" altLang="ko-KR" sz="2000"/>
              <a:t>(fopen)</a:t>
            </a:r>
            <a:r>
              <a:rPr lang="ko-KR" altLang="en-US" sz="2000"/>
              <a:t>를 먼저 해야 한다</a:t>
            </a:r>
            <a:r>
              <a:rPr lang="en-US" altLang="ko-KR" sz="2000"/>
              <a:t>.</a:t>
            </a:r>
          </a:p>
          <a:p>
            <a:r>
              <a:rPr lang="ko-KR" altLang="en-US" sz="2000"/>
              <a:t>파일 열기</a:t>
            </a:r>
            <a:r>
              <a:rPr lang="en-US" altLang="ko-KR" sz="2000"/>
              <a:t>(fopen)</a:t>
            </a:r>
          </a:p>
          <a:p>
            <a:pPr lvl="1"/>
            <a:r>
              <a:rPr lang="en-US" altLang="ko-KR" sz="1600"/>
              <a:t>FILE </a:t>
            </a:r>
            <a:r>
              <a:rPr lang="ko-KR" altLang="en-US" sz="1600"/>
              <a:t>포인터가 반환되며 </a:t>
            </a:r>
            <a:r>
              <a:rPr lang="en-US" altLang="ko-KR" sz="1600"/>
              <a:t>FILE </a:t>
            </a:r>
            <a:r>
              <a:rPr lang="ko-KR" altLang="en-US" sz="1600"/>
              <a:t>포인터는 열린 파일을 지정한다</a:t>
            </a:r>
            <a:r>
              <a:rPr lang="en-US" altLang="ko-KR" sz="1600"/>
              <a:t>.</a:t>
            </a:r>
          </a:p>
          <a:p>
            <a:r>
              <a:rPr lang="en-US" altLang="ko-KR" sz="2000"/>
              <a:t>fgetc() </a:t>
            </a:r>
            <a:r>
              <a:rPr lang="ko-KR" altLang="en-US" sz="2000"/>
              <a:t>함수와 </a:t>
            </a:r>
            <a:r>
              <a:rPr lang="en-US" altLang="ko-KR" sz="2000"/>
              <a:t>fputc() </a:t>
            </a:r>
            <a:r>
              <a:rPr lang="ko-KR" altLang="en-US" sz="2000"/>
              <a:t>함수</a:t>
            </a:r>
            <a:endParaRPr lang="en-US" altLang="ko-KR" sz="2000"/>
          </a:p>
          <a:p>
            <a:pPr lvl="1"/>
            <a:r>
              <a:rPr lang="ko-KR" altLang="en-US" sz="1600"/>
              <a:t>파일에 문자 단위 입출력을 할 수 있다</a:t>
            </a:r>
            <a:r>
              <a:rPr lang="en-US" altLang="ko-KR" sz="1600"/>
              <a:t>.</a:t>
            </a:r>
          </a:p>
          <a:p>
            <a:r>
              <a:rPr lang="en-US" altLang="ko-KR" sz="2000"/>
              <a:t>fgets() </a:t>
            </a:r>
            <a:r>
              <a:rPr lang="ko-KR" altLang="en-US" sz="2000"/>
              <a:t>함수와 </a:t>
            </a:r>
            <a:r>
              <a:rPr lang="en-US" altLang="ko-KR" sz="2000"/>
              <a:t>fputs() </a:t>
            </a:r>
            <a:r>
              <a:rPr lang="ko-KR" altLang="en-US" sz="2000"/>
              <a:t>함수</a:t>
            </a:r>
            <a:endParaRPr lang="en-US" altLang="ko-KR" sz="2000"/>
          </a:p>
          <a:p>
            <a:pPr lvl="1"/>
            <a:r>
              <a:rPr lang="ko-KR" altLang="en-US" sz="1600"/>
              <a:t>텍스트 파일에서 한 줄씩 읽거나 쓸 수 있다</a:t>
            </a:r>
            <a:r>
              <a:rPr lang="en-US" altLang="ko-KR" sz="1600"/>
              <a:t>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B1AA9B5-1190-4C7B-9FD9-668E6BB09B0D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chemeClr val="tx1"/>
                </a:solidFill>
              </a:rPr>
              <a:t> Key Point 2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sz="2000"/>
              <a:t>fprintf() </a:t>
            </a:r>
            <a:r>
              <a:rPr lang="ko-KR" altLang="en-US" sz="2000"/>
              <a:t>함수</a:t>
            </a:r>
          </a:p>
          <a:p>
            <a:pPr lvl="1" eaLnBrk="1" hangingPunct="1"/>
            <a:r>
              <a:rPr lang="en-US" altLang="ko-KR" sz="1800"/>
              <a:t>printf() </a:t>
            </a:r>
            <a:r>
              <a:rPr lang="ko-KR" altLang="en-US" sz="1800"/>
              <a:t>함수와 같은 방법으로 파일에 데이터를 출력할 수 있다</a:t>
            </a:r>
            <a:r>
              <a:rPr lang="en-US" altLang="ko-KR" sz="1800"/>
              <a:t>. </a:t>
            </a:r>
          </a:p>
          <a:p>
            <a:pPr eaLnBrk="1" hangingPunct="1"/>
            <a:r>
              <a:rPr lang="en-US" altLang="ko-KR" sz="2000"/>
              <a:t>fscanf() </a:t>
            </a:r>
            <a:r>
              <a:rPr lang="ko-KR" altLang="en-US" sz="2000"/>
              <a:t>함수</a:t>
            </a:r>
          </a:p>
          <a:p>
            <a:pPr lvl="1" eaLnBrk="1" hangingPunct="1"/>
            <a:r>
              <a:rPr lang="en-US" altLang="ko-KR" sz="1800"/>
              <a:t>scanf() </a:t>
            </a:r>
            <a:r>
              <a:rPr lang="ko-KR" altLang="en-US" sz="1800"/>
              <a:t>함수와 같은 방법으로 파일로부터 데이터를 읽어 들일 수 있다</a:t>
            </a:r>
            <a:r>
              <a:rPr lang="en-US" altLang="ko-KR" sz="1800"/>
              <a:t>. </a:t>
            </a:r>
          </a:p>
          <a:p>
            <a:pPr eaLnBrk="1" hangingPunct="1"/>
            <a:r>
              <a:rPr lang="en-US" altLang="ko-KR" sz="2000"/>
              <a:t>fread()</a:t>
            </a:r>
            <a:r>
              <a:rPr lang="ko-KR" altLang="en-US" sz="2000"/>
              <a:t>와 </a:t>
            </a:r>
            <a:r>
              <a:rPr lang="en-US" altLang="ko-KR" sz="2000"/>
              <a:t>fwrite()</a:t>
            </a:r>
            <a:r>
              <a:rPr lang="ko-KR" altLang="en-US" sz="2000"/>
              <a:t> </a:t>
            </a:r>
          </a:p>
          <a:p>
            <a:pPr lvl="1" eaLnBrk="1" hangingPunct="1"/>
            <a:r>
              <a:rPr lang="ko-KR" altLang="en-US" sz="1800"/>
              <a:t>한번에 일정한 크기의 데이터를 파일에 읽거나 쓴다</a:t>
            </a:r>
            <a:r>
              <a:rPr lang="en-US" altLang="ko-KR" sz="1800"/>
              <a:t>.</a:t>
            </a:r>
          </a:p>
          <a:p>
            <a:pPr eaLnBrk="1" hangingPunct="1"/>
            <a:r>
              <a:rPr lang="ko-KR" altLang="en-US" sz="2000"/>
              <a:t>파일 위치</a:t>
            </a:r>
            <a:r>
              <a:rPr lang="en-US" altLang="ko-KR" sz="2000"/>
              <a:t>(file position)</a:t>
            </a:r>
            <a:r>
              <a:rPr lang="ko-KR" altLang="en-US" sz="2000"/>
              <a:t> </a:t>
            </a:r>
          </a:p>
          <a:p>
            <a:pPr lvl="1" eaLnBrk="1" hangingPunct="1"/>
            <a:r>
              <a:rPr lang="ko-KR" altLang="en-US" sz="1800"/>
              <a:t>열린 파일에서 다음 읽거나 기록할 파일 내 위치</a:t>
            </a:r>
            <a:endParaRPr lang="en-US" altLang="ko-KR" sz="1800"/>
          </a:p>
          <a:p>
            <a:pPr lvl="1" eaLnBrk="1" hangingPunct="1"/>
            <a:r>
              <a:rPr lang="ko-KR" altLang="en-US" sz="1800"/>
              <a:t>시스템 내에 그 파일의 파일 위치를 저장하고 있다</a:t>
            </a:r>
            <a:r>
              <a:rPr lang="en-US" altLang="ko-KR" sz="1800"/>
              <a:t>.</a:t>
            </a:r>
            <a:endParaRPr lang="ko-KR" altLang="en-US" sz="1800"/>
          </a:p>
          <a:p>
            <a:pPr eaLnBrk="1" hangingPunct="1"/>
            <a:r>
              <a:rPr lang="en-US" altLang="ko-KR" sz="2000"/>
              <a:t>fseek() </a:t>
            </a:r>
            <a:r>
              <a:rPr lang="ko-KR" altLang="en-US" sz="2000"/>
              <a:t>함수</a:t>
            </a:r>
          </a:p>
          <a:p>
            <a:pPr lvl="1" eaLnBrk="1" hangingPunct="1"/>
            <a:r>
              <a:rPr lang="ko-KR" altLang="en-US"/>
              <a:t>함수는 현재 파일 위치를 지정한 위치로 이동시킨다</a:t>
            </a:r>
            <a:r>
              <a:rPr lang="en-US" altLang="ko-KR"/>
              <a:t>. 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프로그래밍 실습</a:t>
            </a:r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053E7AA-53AF-4984-9D18-0A08AC12AD6C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921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▶ 프로그래밍 실습 </a:t>
            </a:r>
          </a:p>
        </p:txBody>
      </p:sp>
      <p:sp>
        <p:nvSpPr>
          <p:cNvPr id="921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ko-KR" altLang="en-US">
                <a:solidFill>
                  <a:srgbClr val="FF3300"/>
                </a:solidFill>
              </a:rPr>
              <a:t>도서관리 시스템 </a:t>
            </a:r>
          </a:p>
          <a:p>
            <a:pPr lvl="1" eaLnBrk="1" hangingPunct="1">
              <a:lnSpc>
                <a:spcPct val="80000"/>
              </a:lnSpc>
            </a:pPr>
            <a:r>
              <a:rPr lang="ko-KR" altLang="en-US"/>
              <a:t>도서에 대한 데이터 입력과 도서에 대한 열람 기능을 제공하는 간단한 도서관리 시스템을 구현해보자</a:t>
            </a:r>
            <a:r>
              <a:rPr lang="en-US" altLang="ko-KR"/>
              <a:t>. </a:t>
            </a:r>
          </a:p>
          <a:p>
            <a:pPr lvl="1" eaLnBrk="1" hangingPunct="1">
              <a:lnSpc>
                <a:spcPct val="80000"/>
              </a:lnSpc>
            </a:pPr>
            <a:r>
              <a:rPr lang="ko-KR" altLang="en-US"/>
              <a:t>이 시스템은 도서 입력과 도서 열람을 위한 두 개의 프로그램으로 구성된다</a:t>
            </a:r>
            <a:r>
              <a:rPr lang="en-US" altLang="ko-KR"/>
              <a:t>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/>
          </a:p>
          <a:p>
            <a:pPr eaLnBrk="1" hangingPunct="1">
              <a:lnSpc>
                <a:spcPct val="80000"/>
              </a:lnSpc>
            </a:pPr>
            <a:r>
              <a:rPr lang="en-US" altLang="ko-KR">
                <a:solidFill>
                  <a:srgbClr val="FF3300"/>
                </a:solidFill>
              </a:rPr>
              <a:t>1. </a:t>
            </a:r>
            <a:r>
              <a:rPr lang="ko-KR" altLang="en-US">
                <a:solidFill>
                  <a:srgbClr val="FF3300"/>
                </a:solidFill>
              </a:rPr>
              <a:t>헤더 파일 </a:t>
            </a:r>
            <a:r>
              <a:rPr lang="en-US" altLang="ko-KR">
                <a:solidFill>
                  <a:srgbClr val="FF3300"/>
                </a:solidFill>
              </a:rPr>
              <a:t>book.h </a:t>
            </a:r>
            <a:r>
              <a:rPr lang="ko-KR" altLang="en-US">
                <a:solidFill>
                  <a:srgbClr val="FF3300"/>
                </a:solidFill>
              </a:rPr>
              <a:t>작성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ko-KR"/>
              <a:t>12</a:t>
            </a:r>
            <a:r>
              <a:rPr lang="ko-KR" altLang="en-US"/>
              <a:t>장에서 정의한 </a:t>
            </a:r>
            <a:r>
              <a:rPr lang="en-US" altLang="ko-KR"/>
              <a:t>struct book</a:t>
            </a:r>
            <a:r>
              <a:rPr lang="ko-KR" altLang="en-US"/>
              <a:t>을 확장해서 </a:t>
            </a:r>
            <a:r>
              <a:rPr lang="en-US" altLang="ko-KR"/>
              <a:t>book.h</a:t>
            </a:r>
            <a:r>
              <a:rPr lang="ko-KR" altLang="en-US"/>
              <a:t>에 새로운 구조체를 작성한다</a:t>
            </a:r>
            <a:r>
              <a:rPr lang="en-US" altLang="ko-KR"/>
              <a:t>. </a:t>
            </a:r>
            <a:br>
              <a:rPr lang="en-US" altLang="ko-KR"/>
            </a:br>
            <a:endParaRPr lang="en-US" altLang="ko-KR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A9E13AA-5E49-4447-A806-0FD2BA720EEE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55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942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▶ 프로그래밍 실습</a:t>
            </a:r>
          </a:p>
        </p:txBody>
      </p:sp>
      <p:sp>
        <p:nvSpPr>
          <p:cNvPr id="942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ko-KR">
                <a:solidFill>
                  <a:srgbClr val="FF3300"/>
                </a:solidFill>
              </a:rPr>
              <a:t>2. </a:t>
            </a:r>
            <a:r>
              <a:rPr lang="ko-KR" altLang="en-US">
                <a:solidFill>
                  <a:srgbClr val="FF3300"/>
                </a:solidFill>
              </a:rPr>
              <a:t>도서 입력 프로그램 </a:t>
            </a:r>
          </a:p>
          <a:p>
            <a:pPr lvl="1" eaLnBrk="1" hangingPunct="1">
              <a:lnSpc>
                <a:spcPct val="80000"/>
              </a:lnSpc>
            </a:pPr>
            <a:r>
              <a:rPr lang="ko-KR" altLang="en-US"/>
              <a:t>도서관에 새로운 책이 들어올 때마다 책에 대한 정보를 입력받아 파일에 저장한다</a:t>
            </a:r>
            <a:r>
              <a:rPr lang="en-US" altLang="ko-KR"/>
              <a:t>. </a:t>
            </a:r>
            <a:r>
              <a:rPr lang="ko-KR" altLang="en-US"/>
              <a:t>책에 대한 정보는 이름</a:t>
            </a:r>
            <a:r>
              <a:rPr lang="en-US" altLang="ko-KR"/>
              <a:t>, </a:t>
            </a:r>
            <a:r>
              <a:rPr lang="ko-KR" altLang="en-US"/>
              <a:t>출판일</a:t>
            </a:r>
            <a:r>
              <a:rPr lang="en-US" altLang="ko-KR"/>
              <a:t>, </a:t>
            </a:r>
            <a:r>
              <a:rPr lang="ko-KR" altLang="en-US"/>
              <a:t>저자</a:t>
            </a:r>
            <a:r>
              <a:rPr lang="en-US" altLang="ko-KR"/>
              <a:t>, </a:t>
            </a:r>
            <a:r>
              <a:rPr lang="ko-KR" altLang="en-US"/>
              <a:t>가격 등이며 책이 들어오는 순서에 따라 일련번호를 붙인다</a:t>
            </a:r>
            <a:r>
              <a:rPr lang="en-US" altLang="ko-KR"/>
              <a:t>. </a:t>
            </a:r>
          </a:p>
          <a:p>
            <a:pPr lvl="1" eaLnBrk="1" hangingPunct="1">
              <a:lnSpc>
                <a:spcPct val="80000"/>
              </a:lnSpc>
            </a:pPr>
            <a:endParaRPr lang="en-US" altLang="ko-KR"/>
          </a:p>
          <a:p>
            <a:pPr lvl="1" eaLnBrk="1" hangingPunct="1">
              <a:lnSpc>
                <a:spcPct val="80000"/>
              </a:lnSpc>
            </a:pPr>
            <a:r>
              <a:rPr lang="en-US" altLang="ko-KR"/>
              <a:t>2.1 book.h </a:t>
            </a:r>
            <a:r>
              <a:rPr lang="ko-KR" altLang="en-US"/>
              <a:t>헤더 파일을 </a:t>
            </a:r>
            <a:r>
              <a:rPr lang="en-US" altLang="ko-KR"/>
              <a:t>include </a:t>
            </a:r>
            <a:r>
              <a:rPr lang="ko-KR" altLang="en-US"/>
              <a:t>한다</a:t>
            </a:r>
            <a:r>
              <a:rPr lang="en-US" altLang="ko-KR"/>
              <a:t>.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ko-KR"/>
              <a:t>2.2 FILE </a:t>
            </a:r>
            <a:r>
              <a:rPr lang="ko-KR" altLang="en-US"/>
              <a:t>포인터</a:t>
            </a:r>
            <a:r>
              <a:rPr lang="en-US" altLang="ko-KR"/>
              <a:t>, struct book </a:t>
            </a:r>
            <a:r>
              <a:rPr lang="ko-KR" altLang="en-US"/>
              <a:t>타입의 필요한 변수를 선언한다</a:t>
            </a:r>
            <a:r>
              <a:rPr lang="en-US" altLang="ko-KR"/>
              <a:t>.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ko-KR"/>
              <a:t>2.3 fopen() </a:t>
            </a:r>
            <a:r>
              <a:rPr lang="ko-KR" altLang="en-US"/>
              <a:t>함수를 이용하여 도서 정보를 저장하기 위한 파일을 연다</a:t>
            </a:r>
            <a:r>
              <a:rPr lang="en-US" altLang="ko-KR"/>
              <a:t>.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ko-KR"/>
              <a:t>2.4 scanf() </a:t>
            </a:r>
            <a:r>
              <a:rPr lang="ko-KR" altLang="en-US"/>
              <a:t>함수를 이용하여 새로 들어온 책에 대한 정보를 입력 받아 구조체 변수에 저장한다</a:t>
            </a:r>
            <a:r>
              <a:rPr lang="en-US" altLang="ko-KR"/>
              <a:t>.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ko-KR"/>
              <a:t>2.5 fwrite() </a:t>
            </a:r>
            <a:r>
              <a:rPr lang="ko-KR" altLang="en-US"/>
              <a:t>함수를 이용하여 구조체 변수에 있는 책 정보를 파일에 저장한다</a:t>
            </a:r>
            <a:r>
              <a:rPr lang="en-US" altLang="ko-KR"/>
              <a:t>.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ko-KR"/>
              <a:t>2.6 2.3</a:t>
            </a:r>
            <a:r>
              <a:rPr lang="ko-KR" altLang="en-US"/>
              <a:t>부터 </a:t>
            </a:r>
            <a:r>
              <a:rPr lang="en-US" altLang="ko-KR"/>
              <a:t>2.5</a:t>
            </a:r>
            <a:r>
              <a:rPr lang="ko-KR" altLang="en-US"/>
              <a:t>의 과정을 더 이상 입력이 없을 때까지 반복한다</a:t>
            </a:r>
            <a:r>
              <a:rPr lang="en-US" altLang="ko-KR"/>
              <a:t>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ko-KR" altLang="en-US" sz="160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4D41DE8-CB44-43FE-9A3A-5AD72F8674A9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56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962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▶ 프로그래밍 실습 </a:t>
            </a:r>
          </a:p>
        </p:txBody>
      </p:sp>
      <p:sp>
        <p:nvSpPr>
          <p:cNvPr id="962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FF3300"/>
                </a:solidFill>
              </a:rPr>
              <a:t>3. </a:t>
            </a:r>
            <a:r>
              <a:rPr lang="ko-KR" altLang="en-US">
                <a:solidFill>
                  <a:srgbClr val="FF3300"/>
                </a:solidFill>
              </a:rPr>
              <a:t>도서 열람 프로그램 </a:t>
            </a:r>
          </a:p>
          <a:p>
            <a:pPr lvl="1" eaLnBrk="1" hangingPunct="1"/>
            <a:r>
              <a:rPr lang="ko-KR" altLang="en-US"/>
              <a:t>책의 일련번호를 입력받아 해당 책 정보를 찾아 츨력해 주는 프로그램을 작성한다</a:t>
            </a:r>
            <a:r>
              <a:rPr lang="en-US" altLang="ko-KR"/>
              <a:t>. </a:t>
            </a:r>
          </a:p>
          <a:p>
            <a:pPr lvl="1" eaLnBrk="1" hangingPunct="1"/>
            <a:endParaRPr lang="en-US" altLang="ko-KR"/>
          </a:p>
          <a:p>
            <a:pPr lvl="1" eaLnBrk="1" hangingPunct="1"/>
            <a:r>
              <a:rPr lang="en-US" altLang="ko-KR"/>
              <a:t>3.1 book.h </a:t>
            </a:r>
            <a:r>
              <a:rPr lang="ko-KR" altLang="en-US"/>
              <a:t>헤더 파일을 </a:t>
            </a:r>
            <a:r>
              <a:rPr lang="en-US" altLang="ko-KR"/>
              <a:t>include </a:t>
            </a:r>
            <a:r>
              <a:rPr lang="ko-KR" altLang="en-US"/>
              <a:t>한다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en-US" altLang="ko-KR"/>
              <a:t>3.2 FILE </a:t>
            </a:r>
            <a:r>
              <a:rPr lang="ko-KR" altLang="en-US"/>
              <a:t>포인터</a:t>
            </a:r>
            <a:r>
              <a:rPr lang="en-US" altLang="ko-KR"/>
              <a:t>, struct book </a:t>
            </a:r>
            <a:r>
              <a:rPr lang="ko-KR" altLang="en-US"/>
              <a:t>타입의 필요한 변수를 선언한다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en-US" altLang="ko-KR"/>
              <a:t>3.3 fopen() </a:t>
            </a:r>
            <a:r>
              <a:rPr lang="ko-KR" altLang="en-US"/>
              <a:t>함수를 이용하여 도서 정보를 저장하기 위한 파일을 연다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en-US" altLang="ko-KR"/>
              <a:t>3.4 </a:t>
            </a:r>
            <a:r>
              <a:rPr lang="ko-KR" altLang="en-US"/>
              <a:t>책 일련번호를 입력받고 해당 책의 레코드 위치를 계산한다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en-US" altLang="ko-KR"/>
              <a:t>3.5 fread() </a:t>
            </a:r>
            <a:r>
              <a:rPr lang="ko-KR" altLang="en-US"/>
              <a:t>함수를 이용하여 해당 레코드를 읽어서 구조체 변수에 저장한다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en-US" altLang="ko-KR"/>
              <a:t>3.6 </a:t>
            </a:r>
            <a:r>
              <a:rPr lang="ko-KR" altLang="en-US"/>
              <a:t>읽어 온 책에 대한 정보를 서식에 맞게 츨력한다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en-US" altLang="ko-KR"/>
              <a:t>3.7 3.3</a:t>
            </a:r>
            <a:r>
              <a:rPr lang="ko-KR" altLang="en-US"/>
              <a:t>부터 </a:t>
            </a:r>
            <a:r>
              <a:rPr lang="en-US" altLang="ko-KR"/>
              <a:t>3.6</a:t>
            </a:r>
            <a:r>
              <a:rPr lang="ko-KR" altLang="en-US"/>
              <a:t>까지 과정을 반복한다</a:t>
            </a:r>
            <a:r>
              <a:rPr lang="en-US" altLang="ko-KR"/>
              <a:t>. </a:t>
            </a:r>
            <a:endParaRPr lang="ko-KR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558EB07-7059-4794-833A-AE7BF04767EF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파일 열기</a:t>
            </a:r>
            <a:r>
              <a:rPr lang="ko-KR" altLang="en-US">
                <a:solidFill>
                  <a:srgbClr val="6666FF"/>
                </a:solidFill>
              </a:rPr>
              <a:t> 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파일 사용 과정</a:t>
            </a:r>
            <a:endParaRPr lang="ko-KR" altLang="en-US">
              <a:solidFill>
                <a:srgbClr val="FF3300"/>
              </a:solidFill>
            </a:endParaRPr>
          </a:p>
          <a:p>
            <a:pPr eaLnBrk="1" hangingPunct="1"/>
            <a:endParaRPr lang="en-US" altLang="ko-KR">
              <a:solidFill>
                <a:srgbClr val="FF3300"/>
              </a:solidFill>
            </a:endParaRPr>
          </a:p>
          <a:p>
            <a:pPr eaLnBrk="1" hangingPunct="1"/>
            <a:endParaRPr lang="en-US" altLang="ko-KR">
              <a:solidFill>
                <a:srgbClr val="FF3300"/>
              </a:solidFill>
            </a:endParaRPr>
          </a:p>
          <a:p>
            <a:pPr lvl="2" eaLnBrk="1" hangingPunct="1"/>
            <a:endParaRPr lang="en-US" altLang="ko-KR">
              <a:solidFill>
                <a:srgbClr val="FF3300"/>
              </a:solidFill>
            </a:endParaRPr>
          </a:p>
          <a:p>
            <a:pPr eaLnBrk="1" hangingPunct="1"/>
            <a:r>
              <a:rPr lang="ko-KR" altLang="en-US"/>
              <a:t>반드시 먼저 파일 열기</a:t>
            </a:r>
            <a:r>
              <a:rPr lang="en-US" altLang="ko-KR"/>
              <a:t>(fopen)</a:t>
            </a:r>
            <a:r>
              <a:rPr lang="ko-KR" altLang="en-US"/>
              <a:t>를 해야 한다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ko-KR" altLang="en-US"/>
              <a:t>파일 열기를 하면 </a:t>
            </a:r>
            <a:r>
              <a:rPr lang="en-US" altLang="ko-KR">
                <a:solidFill>
                  <a:srgbClr val="FF0000"/>
                </a:solidFill>
              </a:rPr>
              <a:t>FILE (</a:t>
            </a:r>
            <a:r>
              <a:rPr lang="ko-KR" altLang="en-US">
                <a:solidFill>
                  <a:srgbClr val="FF0000"/>
                </a:solidFill>
              </a:rPr>
              <a:t>구조체에 대한</a:t>
            </a:r>
            <a:r>
              <a:rPr lang="en-US" altLang="ko-KR">
                <a:solidFill>
                  <a:srgbClr val="FF0000"/>
                </a:solidFill>
              </a:rPr>
              <a:t>)</a:t>
            </a:r>
            <a:r>
              <a:rPr lang="ko-KR" altLang="en-US">
                <a:solidFill>
                  <a:srgbClr val="FF0000"/>
                </a:solidFill>
              </a:rPr>
              <a:t> 포인터가 </a:t>
            </a:r>
            <a:r>
              <a:rPr lang="ko-KR" altLang="en-US"/>
              <a:t>반환된다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en-US" altLang="ko-KR">
                <a:solidFill>
                  <a:srgbClr val="FF0000"/>
                </a:solidFill>
              </a:rPr>
              <a:t>FILE </a:t>
            </a:r>
            <a:r>
              <a:rPr lang="ko-KR" altLang="en-US">
                <a:solidFill>
                  <a:srgbClr val="FF0000"/>
                </a:solidFill>
              </a:rPr>
              <a:t>포인터</a:t>
            </a:r>
            <a:r>
              <a:rPr lang="ko-KR" altLang="en-US"/>
              <a:t>는 열린 파일을 지정한다</a:t>
            </a:r>
            <a:r>
              <a:rPr lang="en-US" altLang="ko-KR"/>
              <a:t>. </a:t>
            </a:r>
          </a:p>
          <a:p>
            <a:pPr lvl="3" eaLnBrk="1" hangingPunct="1"/>
            <a:endParaRPr lang="en-US" altLang="ko-KR"/>
          </a:p>
          <a:p>
            <a:pPr eaLnBrk="1" hangingPunct="1">
              <a:lnSpc>
                <a:spcPct val="80000"/>
              </a:lnSpc>
            </a:pPr>
            <a:r>
              <a:rPr lang="en-US" altLang="ko-KR"/>
              <a:t>FILE </a:t>
            </a:r>
            <a:r>
              <a:rPr lang="ko-KR" altLang="en-US"/>
              <a:t>구조체</a:t>
            </a:r>
            <a:endParaRPr lang="en-US" altLang="ko-KR"/>
          </a:p>
          <a:p>
            <a:pPr lvl="1" eaLnBrk="1" hangingPunct="1">
              <a:lnSpc>
                <a:spcPct val="80000"/>
              </a:lnSpc>
            </a:pPr>
            <a:r>
              <a:rPr lang="en-US" altLang="ko-KR"/>
              <a:t>stdio.h</a:t>
            </a:r>
            <a:r>
              <a:rPr lang="ko-KR" altLang="en-US"/>
              <a:t>에 정의되어 있음</a:t>
            </a:r>
            <a:r>
              <a:rPr lang="en-US" altLang="ko-KR"/>
              <a:t>.</a:t>
            </a:r>
          </a:p>
          <a:p>
            <a:pPr lvl="1" eaLnBrk="1" hangingPunct="1">
              <a:lnSpc>
                <a:spcPct val="80000"/>
              </a:lnSpc>
            </a:pPr>
            <a:r>
              <a:rPr lang="ko-KR" altLang="en-US">
                <a:solidFill>
                  <a:srgbClr val="FF3300"/>
                </a:solidFill>
              </a:rPr>
              <a:t>열려진 파일의 현재 상태를 나타내는 필드 변수들</a:t>
            </a:r>
            <a:endParaRPr lang="en-US" altLang="ko-KR">
              <a:solidFill>
                <a:srgbClr val="FF3300"/>
              </a:solidFill>
            </a:endParaRPr>
          </a:p>
          <a:p>
            <a:pPr lvl="1" eaLnBrk="1" hangingPunct="1">
              <a:lnSpc>
                <a:spcPct val="80000"/>
              </a:lnSpc>
            </a:pPr>
            <a:r>
              <a:rPr lang="ko-KR" altLang="en-US"/>
              <a:t>특히 파일 입출력에 사용되는 버퍼 관련 변수들</a:t>
            </a:r>
            <a:endParaRPr lang="en-US" altLang="ko-KR" sz="1600">
              <a:solidFill>
                <a:srgbClr val="0000FF"/>
              </a:solidFill>
            </a:endParaRPr>
          </a:p>
          <a:p>
            <a:pPr eaLnBrk="1" hangingPunct="1"/>
            <a:endParaRPr lang="ko-KR" altLang="en-US"/>
          </a:p>
        </p:txBody>
      </p:sp>
      <p:pic>
        <p:nvPicPr>
          <p:cNvPr id="13318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205038"/>
            <a:ext cx="57197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7DE5234-DA89-4E46-9A33-82DA12C0C4AF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0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표준 입출력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stdin, stdout, stderr</a:t>
            </a:r>
          </a:p>
          <a:p>
            <a:pPr lvl="1" eaLnBrk="1" hangingPunct="1"/>
            <a:r>
              <a:rPr lang="ko-KR" altLang="en-US">
                <a:solidFill>
                  <a:srgbClr val="FF3300"/>
                </a:solidFill>
              </a:rPr>
              <a:t>각각 표준 입력</a:t>
            </a:r>
            <a:r>
              <a:rPr lang="en-US" altLang="ko-KR">
                <a:solidFill>
                  <a:srgbClr val="FF3300"/>
                </a:solidFill>
              </a:rPr>
              <a:t>, </a:t>
            </a:r>
            <a:r>
              <a:rPr lang="ko-KR" altLang="en-US">
                <a:solidFill>
                  <a:srgbClr val="FF3300"/>
                </a:solidFill>
              </a:rPr>
              <a:t>표준 출력</a:t>
            </a:r>
            <a:r>
              <a:rPr lang="en-US" altLang="ko-KR">
                <a:solidFill>
                  <a:srgbClr val="FF3300"/>
                </a:solidFill>
              </a:rPr>
              <a:t>, </a:t>
            </a:r>
            <a:r>
              <a:rPr lang="ko-KR" altLang="en-US">
                <a:solidFill>
                  <a:srgbClr val="FF3300"/>
                </a:solidFill>
              </a:rPr>
              <a:t>표준 오류를 나타내는 </a:t>
            </a:r>
            <a:r>
              <a:rPr lang="en-US" altLang="ko-KR">
                <a:solidFill>
                  <a:srgbClr val="FF3300"/>
                </a:solidFill>
              </a:rPr>
              <a:t>FILE </a:t>
            </a:r>
            <a:r>
              <a:rPr lang="ko-KR" altLang="en-US">
                <a:solidFill>
                  <a:srgbClr val="FF3300"/>
                </a:solidFill>
              </a:rPr>
              <a:t>포인터</a:t>
            </a:r>
          </a:p>
          <a:p>
            <a:pPr lvl="1" eaLnBrk="1" hangingPunct="1"/>
            <a:r>
              <a:rPr lang="en-US" altLang="ko-KR"/>
              <a:t>C </a:t>
            </a:r>
            <a:r>
              <a:rPr lang="ko-KR" altLang="en-US"/>
              <a:t>프로그램이 실행되면 자동적으로 열리고 프로그램이 종료될 때 자동으로 닫힘</a:t>
            </a:r>
            <a:r>
              <a:rPr lang="en-US" altLang="ko-KR"/>
              <a:t>.</a:t>
            </a:r>
          </a:p>
        </p:txBody>
      </p:sp>
      <p:sp>
        <p:nvSpPr>
          <p:cNvPr id="15366" name="Rectangle 4"/>
          <p:cNvSpPr>
            <a:spLocks noChangeArrowheads="1"/>
          </p:cNvSpPr>
          <p:nvPr/>
        </p:nvSpPr>
        <p:spPr bwMode="auto">
          <a:xfrm>
            <a:off x="0" y="2422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  <a:ea typeface="굴림" panose="020B0600000101010101" pitchFamily="50" charset="-127"/>
            </a:endParaRPr>
          </a:p>
        </p:txBody>
      </p:sp>
      <p:sp>
        <p:nvSpPr>
          <p:cNvPr id="15367" name="Rectangle 82"/>
          <p:cNvSpPr>
            <a:spLocks noChangeArrowheads="1"/>
          </p:cNvSpPr>
          <p:nvPr/>
        </p:nvSpPr>
        <p:spPr bwMode="auto">
          <a:xfrm>
            <a:off x="0" y="44354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ko-KR" altLang="en-US" b="0">
              <a:latin typeface="Times New Roman" panose="02020603050405020304" pitchFamily="18" charset="0"/>
              <a:ea typeface="굴림" panose="020B0600000101010101" pitchFamily="50" charset="-127"/>
            </a:endParaRPr>
          </a:p>
        </p:txBody>
      </p:sp>
      <p:pic>
        <p:nvPicPr>
          <p:cNvPr id="15368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284538"/>
            <a:ext cx="6480175" cy="190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D1443FA-614C-4AC9-82E1-D51573A29742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파일 열기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함수 </a:t>
            </a:r>
            <a:r>
              <a:rPr lang="en-US" altLang="ko-KR"/>
              <a:t>fopen()</a:t>
            </a:r>
          </a:p>
          <a:p>
            <a:pPr lvl="1" eaLnBrk="1" hangingPunct="1"/>
            <a:r>
              <a:rPr lang="en-US" altLang="ko-KR">
                <a:solidFill>
                  <a:srgbClr val="FF00FF"/>
                </a:solidFill>
              </a:rPr>
              <a:t>FILE *fopen(const char *filename, const char *mode); </a:t>
            </a:r>
          </a:p>
          <a:p>
            <a:pPr lvl="1" eaLnBrk="1" hangingPunct="1"/>
            <a:r>
              <a:rPr lang="en-US" altLang="ko-KR"/>
              <a:t>const char *filename:</a:t>
            </a:r>
            <a:r>
              <a:rPr lang="ko-KR" altLang="en-US"/>
              <a:t> 파일명에 대한 포인터</a:t>
            </a:r>
          </a:p>
          <a:p>
            <a:pPr lvl="1" eaLnBrk="1" hangingPunct="1"/>
            <a:r>
              <a:rPr lang="en-US" altLang="ko-KR"/>
              <a:t>const char *mode: </a:t>
            </a:r>
            <a:r>
              <a:rPr lang="ko-KR" altLang="en-US"/>
              <a:t> 모드로 파일을 여는 형식</a:t>
            </a:r>
          </a:p>
          <a:p>
            <a:pPr eaLnBrk="1" hangingPunct="1"/>
            <a:r>
              <a:rPr lang="ko-KR" altLang="en-US"/>
              <a:t>예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FILE *fp;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fp = fopen("c:\work\text.txt", "r");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FF"/>
                </a:solidFill>
              </a:rPr>
              <a:t>if</a:t>
            </a:r>
            <a:r>
              <a:rPr lang="en-US" altLang="ko-KR"/>
              <a:t> (fp == NULL) {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  printf("</a:t>
            </a:r>
            <a:r>
              <a:rPr lang="ko-KR" altLang="en-US"/>
              <a:t>파일 열기 오류</a:t>
            </a:r>
            <a:r>
              <a:rPr lang="en-US" altLang="ko-KR"/>
              <a:t>\n");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} </a:t>
            </a:r>
          </a:p>
          <a:p>
            <a:pPr eaLnBrk="1" hangingPunct="1"/>
            <a:r>
              <a:rPr lang="ko-KR" altLang="en-US"/>
              <a:t>예</a:t>
            </a:r>
          </a:p>
          <a:p>
            <a:pPr lvl="1" eaLnBrk="1" hangingPunct="1"/>
            <a:r>
              <a:rPr lang="en-US" altLang="ko-KR"/>
              <a:t>fp = fopen("outdata.txt", "w"); </a:t>
            </a:r>
            <a:endParaRPr lang="en-US" altLang="ko-KR" b="1"/>
          </a:p>
          <a:p>
            <a:pPr lvl="1" eaLnBrk="1" hangingPunct="1"/>
            <a:r>
              <a:rPr lang="en-US" altLang="ko-KR"/>
              <a:t>fp = fopen("outdata.txt", "a"); </a:t>
            </a:r>
            <a:endParaRPr lang="ko-KR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13C20B6-F77F-427C-86B6-8491290D709E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1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altLang="ko-KR">
                <a:solidFill>
                  <a:schemeClr val="tx1"/>
                </a:solidFill>
              </a:rPr>
              <a:t>fopen </a:t>
            </a:r>
            <a:r>
              <a:rPr kumimoji="0" lang="ko-KR" altLang="en-US">
                <a:solidFill>
                  <a:schemeClr val="tx1"/>
                </a:solidFill>
              </a:rPr>
              <a:t>모드</a:t>
            </a:r>
            <a:endParaRPr kumimoji="0" lang="ko-KR" altLang="en-US" b="0">
              <a:solidFill>
                <a:schemeClr val="tx1"/>
              </a:solidFill>
            </a:endParaRPr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0" y="1189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  <a:ea typeface="굴림" panose="020B0600000101010101" pitchFamily="50" charset="-127"/>
            </a:endParaRPr>
          </a:p>
        </p:txBody>
      </p:sp>
      <p:sp>
        <p:nvSpPr>
          <p:cNvPr id="19462" name="Rectangle 188"/>
          <p:cNvSpPr>
            <a:spLocks noChangeArrowheads="1"/>
          </p:cNvSpPr>
          <p:nvPr/>
        </p:nvSpPr>
        <p:spPr bwMode="auto">
          <a:xfrm>
            <a:off x="0" y="5668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ko-KR" altLang="en-US" b="0">
              <a:latin typeface="Times New Roman" panose="02020603050405020304" pitchFamily="18" charset="0"/>
              <a:ea typeface="굴림" panose="020B0600000101010101" pitchFamily="50" charset="-127"/>
            </a:endParaRPr>
          </a:p>
        </p:txBody>
      </p:sp>
      <p:pic>
        <p:nvPicPr>
          <p:cNvPr id="19463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797050"/>
            <a:ext cx="6962775" cy="264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_모자이크">
  <a:themeElements>
    <a:clrScheme name="2_모자이크 11">
      <a:dk1>
        <a:srgbClr val="000000"/>
      </a:dk1>
      <a:lt1>
        <a:srgbClr val="FFFFFF"/>
      </a:lt1>
      <a:dk2>
        <a:srgbClr val="000000"/>
      </a:dk2>
      <a:lt2>
        <a:srgbClr val="779F92"/>
      </a:lt2>
      <a:accent1>
        <a:srgbClr val="33CCCC"/>
      </a:accent1>
      <a:accent2>
        <a:srgbClr val="9DC2D7"/>
      </a:accent2>
      <a:accent3>
        <a:srgbClr val="FFFFFF"/>
      </a:accent3>
      <a:accent4>
        <a:srgbClr val="000000"/>
      </a:accent4>
      <a:accent5>
        <a:srgbClr val="ADE2E2"/>
      </a:accent5>
      <a:accent6>
        <a:srgbClr val="8EB0C3"/>
      </a:accent6>
      <a:hlink>
        <a:srgbClr val="006666"/>
      </a:hlink>
      <a:folHlink>
        <a:srgbClr val="CCCCFF"/>
      </a:folHlink>
    </a:clrScheme>
    <a:fontScheme name="맑은고딕_Tahoma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  <a:ea typeface="굴림" pitchFamily="50" charset="-127"/>
          </a:defRPr>
        </a:defPPr>
      </a:lstStyle>
    </a:lnDef>
  </a:objectDefaults>
  <a:extraClrSchemeLst>
    <a:extraClrScheme>
      <a:clrScheme name="2_모자이크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Box-Tahoma굴림-Violet</Template>
  <TotalTime>467</TotalTime>
  <Words>1987</Words>
  <Application>Microsoft Office PowerPoint</Application>
  <PresentationFormat>화면 슬라이드 쇼(4:3)</PresentationFormat>
  <Paragraphs>385</Paragraphs>
  <Slides>56</Slides>
  <Notes>36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56</vt:i4>
      </vt:variant>
    </vt:vector>
  </HeadingPairs>
  <TitlesOfParts>
    <vt:vector size="64" baseType="lpstr">
      <vt:lpstr>굴림</vt:lpstr>
      <vt:lpstr>맑은 고딕</vt:lpstr>
      <vt:lpstr>Arial</vt:lpstr>
      <vt:lpstr>Lucida Console</vt:lpstr>
      <vt:lpstr>Tahoma</vt:lpstr>
      <vt:lpstr>Times New Roman</vt:lpstr>
      <vt:lpstr>Wingdings</vt:lpstr>
      <vt:lpstr>2_모자이크</vt:lpstr>
      <vt:lpstr>PowerPoint 프레젠테이션</vt:lpstr>
      <vt:lpstr>Chap 14  파일 입출력 </vt:lpstr>
      <vt:lpstr>이 장의 내용 </vt:lpstr>
      <vt:lpstr>14.1 파일과 파일 포인터</vt:lpstr>
      <vt:lpstr>C의 파일 종류 </vt:lpstr>
      <vt:lpstr>파일 열기 </vt:lpstr>
      <vt:lpstr>표준 입출력</vt:lpstr>
      <vt:lpstr>파일 열기</vt:lpstr>
      <vt:lpstr>fopen 모드</vt:lpstr>
      <vt:lpstr>파일 닫기 </vt:lpstr>
      <vt:lpstr>14.2 텍스트 파일 입출력</vt:lpstr>
      <vt:lpstr>파일 입출력 함수 </vt:lpstr>
      <vt:lpstr>문자 단위 입출력 </vt:lpstr>
      <vt:lpstr>PowerPoint 프레젠테이션</vt:lpstr>
      <vt:lpstr>PowerPoint 프레젠테이션</vt:lpstr>
      <vt:lpstr>실행 결과</vt:lpstr>
      <vt:lpstr>PowerPoint 프레젠테이션</vt:lpstr>
      <vt:lpstr>기타 파일 관련 함수</vt:lpstr>
      <vt:lpstr>줄 단위 입출력</vt:lpstr>
      <vt:lpstr>PowerPoint 프레젠테이션</vt:lpstr>
      <vt:lpstr>PowerPoint 프레젠테이션</vt:lpstr>
      <vt:lpstr>포맷 입출력</vt:lpstr>
      <vt:lpstr>PowerPoint 프레젠테이션</vt:lpstr>
      <vt:lpstr>실행 결과</vt:lpstr>
      <vt:lpstr>PowerPoint 프레젠테이션</vt:lpstr>
      <vt:lpstr>실행 결과</vt:lpstr>
      <vt:lpstr>PowerPoint 프레젠테이션</vt:lpstr>
      <vt:lpstr>PowerPoint 프레젠테이션</vt:lpstr>
      <vt:lpstr>14.3 이진 파일</vt:lpstr>
      <vt:lpstr>블록 입출력 </vt:lpstr>
      <vt:lpstr>블록 단위 입출력</vt:lpstr>
      <vt:lpstr>fwrite(), fread()</vt:lpstr>
      <vt:lpstr>이진 파일 입출력 모드</vt:lpstr>
      <vt:lpstr>PowerPoint 프레젠테이션</vt:lpstr>
      <vt:lpstr>PowerPoint 프레젠테이션</vt:lpstr>
      <vt:lpstr>PowerPoint 프레젠테이션</vt:lpstr>
      <vt:lpstr>14.4 임의 접근 파일 처리</vt:lpstr>
      <vt:lpstr>파일 위치</vt:lpstr>
      <vt:lpstr>파일 위치 관련 함수</vt:lpstr>
      <vt:lpstr>파일 위치 관련 함수</vt:lpstr>
      <vt:lpstr>fseek() 사용 예</vt:lpstr>
      <vt:lpstr>fseek() 사용 예</vt:lpstr>
      <vt:lpstr>파일 위치 관련 함수</vt:lpstr>
      <vt:lpstr>예제 프로그램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Key Point</vt:lpstr>
      <vt:lpstr> Key Point 1 </vt:lpstr>
      <vt:lpstr> Key Point 2</vt:lpstr>
      <vt:lpstr>프로그래밍 실습</vt:lpstr>
      <vt:lpstr>▶ 프로그래밍 실습 </vt:lpstr>
      <vt:lpstr>▶ 프로그래밍 실습</vt:lpstr>
      <vt:lpstr>▶ 프로그래밍 실습 </vt:lpstr>
    </vt:vector>
  </TitlesOfParts>
  <Company>숙명여자대학교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 파일 입출력</dc:title>
  <dc:creator>창병모</dc:creator>
  <cp:lastModifiedBy>인피니티북스 편집부</cp:lastModifiedBy>
  <cp:revision>226</cp:revision>
  <cp:lastPrinted>1995-10-08T01:49:42Z</cp:lastPrinted>
  <dcterms:created xsi:type="dcterms:W3CDTF">1995-11-01T10:23:08Z</dcterms:created>
  <dcterms:modified xsi:type="dcterms:W3CDTF">2020-09-21T00:57:40Z</dcterms:modified>
</cp:coreProperties>
</file>