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4"/>
  </p:sldMasterIdLst>
  <p:notesMasterIdLst>
    <p:notesMasterId r:id="rId51"/>
  </p:notesMasterIdLst>
  <p:handoutMasterIdLst>
    <p:handoutMasterId r:id="rId52"/>
  </p:handoutMasterIdLst>
  <p:sldIdLst>
    <p:sldId id="403" r:id="rId5"/>
    <p:sldId id="291" r:id="rId6"/>
    <p:sldId id="298" r:id="rId7"/>
    <p:sldId id="381" r:id="rId8"/>
    <p:sldId id="353" r:id="rId9"/>
    <p:sldId id="354" r:id="rId10"/>
    <p:sldId id="355" r:id="rId11"/>
    <p:sldId id="357" r:id="rId12"/>
    <p:sldId id="358" r:id="rId13"/>
    <p:sldId id="356" r:id="rId14"/>
    <p:sldId id="382" r:id="rId15"/>
    <p:sldId id="359" r:id="rId16"/>
    <p:sldId id="360" r:id="rId17"/>
    <p:sldId id="396" r:id="rId18"/>
    <p:sldId id="384" r:id="rId19"/>
    <p:sldId id="363" r:id="rId20"/>
    <p:sldId id="364" r:id="rId21"/>
    <p:sldId id="365" r:id="rId22"/>
    <p:sldId id="394" r:id="rId23"/>
    <p:sldId id="368" r:id="rId24"/>
    <p:sldId id="391" r:id="rId25"/>
    <p:sldId id="392" r:id="rId26"/>
    <p:sldId id="393" r:id="rId27"/>
    <p:sldId id="397" r:id="rId28"/>
    <p:sldId id="398" r:id="rId29"/>
    <p:sldId id="385" r:id="rId30"/>
    <p:sldId id="379" r:id="rId31"/>
    <p:sldId id="399" r:id="rId32"/>
    <p:sldId id="367" r:id="rId33"/>
    <p:sldId id="376" r:id="rId34"/>
    <p:sldId id="400" r:id="rId35"/>
    <p:sldId id="401" r:id="rId36"/>
    <p:sldId id="386" r:id="rId37"/>
    <p:sldId id="369" r:id="rId38"/>
    <p:sldId id="370" r:id="rId39"/>
    <p:sldId id="378" r:id="rId40"/>
    <p:sldId id="371" r:id="rId41"/>
    <p:sldId id="402" r:id="rId42"/>
    <p:sldId id="372" r:id="rId43"/>
    <p:sldId id="377" r:id="rId44"/>
    <p:sldId id="388" r:id="rId45"/>
    <p:sldId id="389" r:id="rId46"/>
    <p:sldId id="390" r:id="rId47"/>
    <p:sldId id="387" r:id="rId48"/>
    <p:sldId id="374" r:id="rId49"/>
    <p:sldId id="375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Lucida Console" panose="020B0609040504020204" pitchFamily="49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5">
          <p15:clr>
            <a:srgbClr val="A4A3A4"/>
          </p15:clr>
        </p15:guide>
        <p15:guide id="2" pos="14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66FF"/>
    <a:srgbClr val="3333FF"/>
    <a:srgbClr val="FF6600"/>
    <a:srgbClr val="FF5050"/>
    <a:srgbClr val="990000"/>
    <a:srgbClr val="FFFF00"/>
    <a:srgbClr val="FF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37" autoAdjust="0"/>
  </p:normalViewPr>
  <p:slideViewPr>
    <p:cSldViewPr>
      <p:cViewPr varScale="1">
        <p:scale>
          <a:sx n="114" d="100"/>
          <a:sy n="114" d="100"/>
        </p:scale>
        <p:origin x="588" y="96"/>
      </p:cViewPr>
      <p:guideLst>
        <p:guide orient="horz" pos="2285"/>
        <p:guide pos="14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32"/>
    </p:cViewPr>
  </p:sorterViewPr>
  <p:notesViewPr>
    <p:cSldViewPr>
      <p:cViewPr varScale="1">
        <p:scale>
          <a:sx n="83" d="100"/>
          <a:sy n="83" d="100"/>
        </p:scale>
        <p:origin x="-169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en-US" altLang="ko-K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8E14C2A-6E44-410E-B234-29D071618B8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r>
              <a:rPr lang="ko-KR" altLang="en-US"/>
              <a:t>© 우균, 창병모</a:t>
            </a:r>
            <a:endParaRPr lang="ko-KR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ko-KR" noProof="0"/>
              <a:t>마스터 문자열 유형 편집</a:t>
            </a:r>
          </a:p>
          <a:p>
            <a:pPr lvl="1"/>
            <a:r>
              <a:rPr lang="ko-KR" altLang="ko-KR" noProof="0"/>
              <a:t>둘째 수준</a:t>
            </a:r>
          </a:p>
          <a:p>
            <a:pPr lvl="2"/>
            <a:r>
              <a:rPr lang="ko-KR" altLang="ko-KR" noProof="0"/>
              <a:t>셋째 수준</a:t>
            </a:r>
          </a:p>
          <a:p>
            <a:pPr lvl="3"/>
            <a:r>
              <a:rPr lang="ko-KR" altLang="ko-KR" noProof="0"/>
              <a:t>넷째 수준</a:t>
            </a:r>
          </a:p>
          <a:p>
            <a:pPr lvl="4"/>
            <a:r>
              <a:rPr lang="ko-KR" altLang="ko-KR" noProof="0"/>
              <a:t>다섯째 수준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Times New Roman" pitchFamily="18" charset="0"/>
                <a:ea typeface="굴림" charset="-127"/>
              </a:defRPr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AA98D95-7C47-49A5-93DA-103BCD9DBA8F}" type="slidenum">
              <a:rPr lang="ko-KR" altLang="ko-KR"/>
              <a:pPr>
                <a:defRPr/>
              </a:pPr>
              <a:t>‹#›</a:t>
            </a:fld>
            <a:endParaRPr lang="ko-KR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45C38F-8BD3-4519-9D7B-9CFD57320FB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1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2E161CB-9D4F-4D78-B4F2-88488620217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416A3D6-C56D-412A-A572-2AB0E19D8FB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F1ECFB3-F308-4296-89A4-E7FBFFDB6751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F6EA16F-E531-4633-A464-E0FD02991E1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40877EE-3FAB-4626-8F66-1D6A7E235AD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D679B1D-1779-48FF-9A75-EFEC617CD6B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7DACD28-5B74-4429-A669-904ACFA0454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DEAB48B-CCF5-417A-AA16-C6FB9D8C5F78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893031E7-D68B-4BC3-946D-A5F7F4C1C5D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50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D61EA76-532B-4CF2-874F-CBCB8DFE086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22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3D460EC-C5C8-4256-AC8C-739EE5B9D0CA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1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9F90C16-08CC-4722-ABCE-7F09DBA4C23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5C64517-EC28-49B0-A0E6-F60D0ACDAA5E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5CA8162-C2F0-4EDF-A977-C3CB0728089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E4AF9D6-2C68-46D2-9DCC-F438E40E206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29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83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3C2DBEC-08CC-4F5C-BCF3-21BF46A9297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84D39AE-CC94-42F2-B3D6-7EC731B4E71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31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574EFC4-0808-4CD9-8364-C8CEC3B79A3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33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55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06D25A6-2618-4B54-8342-D2E52F64D4D6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75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543926B-CFC9-4E64-9D40-A66E099C2A90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D07F2E31-0EEB-4899-AD8A-D0A75276DAA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2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96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16ED613C-FD05-493C-88A8-80D52C877642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EFB4FAF-4C90-434B-A3C8-AE140B202E9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10CE647-5D32-45D6-AD1F-1B28C572480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57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E6C4D102-C0E4-4A4F-9BFA-06C8DFB351FF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39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78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D0FFFDF-A979-45F0-B3AB-B6A14D2E492B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49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3250B62-2B55-4D96-A92A-9139045D19CD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46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C90E657-CC1D-4640-A823-E3C7FC68591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5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2C4BBAA-DCE3-41CC-8547-247A1601D3D4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6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4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B38497AD-034F-4362-BF64-79CAB1A8271C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7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503C7B47-636E-4C8C-8E95-B7469FAC3C13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8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CE9E43B8-DDB9-459B-8D3F-0E2FD1302E87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9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r>
              <a:rPr lang="ko-KR" altLang="en-US">
                <a:latin typeface="Times New Roman" panose="02020603050405020304" pitchFamily="18" charset="0"/>
                <a:cs typeface="Tahoma" panose="020B0604030504040204" pitchFamily="34" charset="0"/>
              </a:rPr>
              <a:t>© 우균, 창병모</a:t>
            </a:r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6830AEBF-62F7-4AEF-8A5D-8A7062F05015}" type="slidenum">
              <a:rPr lang="ko-KR" altLang="ko-KR" smtClean="0">
                <a:latin typeface="Times New Roman" panose="02020603050405020304" pitchFamily="18" charset="0"/>
                <a:cs typeface="Tahoma" panose="020B0604030504040204" pitchFamily="34" charset="0"/>
              </a:rPr>
              <a:pPr>
                <a:spcBef>
                  <a:spcPct val="0"/>
                </a:spcBef>
              </a:pPr>
              <a:t>10</a:t>
            </a:fld>
            <a:endParaRPr lang="ko-KR" altLang="ko-KR"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7" name="Rectangle 5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8" name="Group 6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9" name="Group 7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1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2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3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5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6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7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18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" name="Rectangle 16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1747838"/>
            <a:ext cx="582613" cy="6334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Tahoma" panose="020B0604030504040204" pitchFamily="34" charset="0"/>
            </a:endParaRPr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Rectangle 24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ahoma" panose="020B0604030504040204" pitchFamily="34" charset="0"/>
              </a:endParaRPr>
            </a:p>
          </p:txBody>
        </p:sp>
        <p:grpSp>
          <p:nvGrpSpPr>
            <p:cNvPr id="22" name="Group 25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23" name="Rectangle 26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ahoma" panose="020B0604030504040204" pitchFamily="34" charset="0"/>
                </a:endParaRPr>
              </a:p>
            </p:txBody>
          </p:sp>
          <p:grpSp>
            <p:nvGrpSpPr>
              <p:cNvPr id="24" name="Group 27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25" name="Group 28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2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2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0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2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  <p:sp>
                <p:nvSpPr>
                  <p:cNvPr id="34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26" name="Rectangle 37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ahoma" panose="020B0604030504040204" pitchFamily="34" charset="0"/>
                  </a:endParaRPr>
                </a:p>
              </p:txBody>
            </p:sp>
          </p:grpSp>
        </p:grpSp>
      </p:grpSp>
      <p:grpSp>
        <p:nvGrpSpPr>
          <p:cNvPr id="35" name="Group 38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" name="Rectangle 39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Lucida Console" panose="020B0609040504020204" pitchFamily="49" charset="0"/>
                  <a:ea typeface="굴림" panose="020B0600000101010101" pitchFamily="50" charset="-127"/>
                </a:defRPr>
              </a:lvl9pPr>
            </a:lstStyle>
            <a:p>
              <a:pPr algn="ctr" eaLnBrk="1" hangingPunct="1">
                <a:defRPr/>
              </a:pPr>
              <a:endParaRPr kumimoji="0" lang="ko-KR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37" name="Group 40"/>
            <p:cNvGrpSpPr>
              <a:grpSpLocks/>
            </p:cNvGrpSpPr>
            <p:nvPr userDrawn="1"/>
          </p:nvGrpSpPr>
          <p:grpSpPr bwMode="auto">
            <a:xfrm>
              <a:off x="0" y="296"/>
              <a:ext cx="5760" cy="1989"/>
              <a:chOff x="0" y="296"/>
              <a:chExt cx="5760" cy="1989"/>
            </a:xfrm>
          </p:grpSpPr>
          <p:sp>
            <p:nvSpPr>
              <p:cNvPr id="38" name="Rectangle 41"/>
              <p:cNvSpPr>
                <a:spLocks noChangeArrowheads="1"/>
              </p:cNvSpPr>
              <p:nvPr userDrawn="1"/>
            </p:nvSpPr>
            <p:spPr bwMode="auto">
              <a:xfrm>
                <a:off x="357" y="2236"/>
                <a:ext cx="5403" cy="49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Lucida Console" panose="020B0609040504020204" pitchFamily="49" charset="0"/>
                    <a:ea typeface="굴림" panose="020B0600000101010101" pitchFamily="50" charset="-127"/>
                  </a:defRPr>
                </a:lvl9pPr>
              </a:lstStyle>
              <a:p>
                <a:pPr eaLnBrk="1" hangingPunct="1">
                  <a:defRPr/>
                </a:pPr>
                <a:endParaRPr kumimoji="0" lang="ko-KR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39" name="Group 42"/>
              <p:cNvGrpSpPr>
                <a:grpSpLocks/>
              </p:cNvGrpSpPr>
              <p:nvPr userDrawn="1"/>
            </p:nvGrpSpPr>
            <p:grpSpPr bwMode="auto">
              <a:xfrm>
                <a:off x="0" y="296"/>
                <a:ext cx="5760" cy="1989"/>
                <a:chOff x="0" y="300"/>
                <a:chExt cx="5760" cy="1989"/>
              </a:xfrm>
            </p:grpSpPr>
            <p:grpSp>
              <p:nvGrpSpPr>
                <p:cNvPr id="4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0" y="300"/>
                  <a:ext cx="1445" cy="1989"/>
                  <a:chOff x="361" y="672"/>
                  <a:chExt cx="1445" cy="1989"/>
                </a:xfrm>
              </p:grpSpPr>
              <p:sp>
                <p:nvSpPr>
                  <p:cNvPr id="42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2257"/>
                    <a:ext cx="363" cy="404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065"/>
                    <a:ext cx="362" cy="405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672"/>
                    <a:ext cx="369" cy="400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1065"/>
                    <a:ext cx="369" cy="40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464"/>
                    <a:ext cx="368" cy="399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081" y="1464"/>
                    <a:ext cx="362" cy="39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61" y="1857"/>
                    <a:ext cx="363" cy="406"/>
                  </a:xfrm>
                  <a:prstGeom prst="rect">
                    <a:avLst/>
                  </a:prstGeom>
                  <a:solidFill>
                    <a:schemeClr val="folHlink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719" y="1857"/>
                    <a:ext cx="368" cy="40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Lucida Console" panose="020B0609040504020204" pitchFamily="49" charset="0"/>
                        <a:ea typeface="굴림" panose="020B0600000101010101" pitchFamily="50" charset="-127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kumimoji="0" lang="ko-KR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1446" y="1049"/>
                  <a:ext cx="4314" cy="49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Lucida Console" panose="020B0609040504020204" pitchFamily="49" charset="0"/>
                      <a:ea typeface="굴림" panose="020B0600000101010101" pitchFamily="50" charset="-127"/>
                    </a:defRPr>
                  </a:lvl9pPr>
                </a:lstStyle>
                <a:p>
                  <a:pPr eaLnBrk="1" hangingPunct="1">
                    <a:defRPr/>
                  </a:pPr>
                  <a:endParaRPr kumimoji="0" lang="ko-KR" altLang="en-US" sz="2400">
                    <a:latin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323605" name="Rectangle 21"/>
          <p:cNvSpPr>
            <a:spLocks noGrp="1" noChangeArrowheads="1"/>
          </p:cNvSpPr>
          <p:nvPr>
            <p:ph type="ctrTitle"/>
          </p:nvPr>
        </p:nvSpPr>
        <p:spPr>
          <a:xfrm>
            <a:off x="1763713" y="1773238"/>
            <a:ext cx="7227887" cy="1727200"/>
          </a:xfrm>
        </p:spPr>
        <p:txBody>
          <a:bodyPr/>
          <a:lstStyle>
            <a:lvl1pPr>
              <a:defRPr sz="46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제목 스타일 편집</a:t>
            </a:r>
          </a:p>
        </p:txBody>
      </p:sp>
      <p:sp>
        <p:nvSpPr>
          <p:cNvPr id="323606" name="Rectangle 2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005263"/>
            <a:ext cx="6019800" cy="201453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noProof="0"/>
              <a:t>마스터 부제목 스타일 편집</a:t>
            </a:r>
          </a:p>
        </p:txBody>
      </p:sp>
      <p:sp>
        <p:nvSpPr>
          <p:cNvPr id="50" name="Rectangle 1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1" name="Rectangle 1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2B25FFCA-B679-4259-ADA7-829BD51A5A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9040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3C7FF-2721-48DE-8D34-643E7B1880C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283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769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769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2F967-4969-496A-BE82-164CB57C5308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544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1E063-4AAA-481C-BF25-0CC41DE93BB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565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9026A-EDD5-4ED7-A262-589A846E9D06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56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92729-0C96-4D99-BF00-10714201C573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5516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507E-B36B-4260-9B91-19ADE32B7F0F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570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B036F-F090-42D2-BBDA-F45E9BDB540A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752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0AA20-F426-487C-A2A3-558BF4127B10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346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9CAE7-1065-4754-8D71-9DA300E505A4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2354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3BC57-8583-4A34-B747-0D9D47F67A47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407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03547B8-E6A0-4875-ACD0-A806FA0CB91A}" type="slidenum">
              <a:rPr lang="ko-KR" altLang="en-US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85750" cy="5334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endParaRPr kumimoji="0" lang="ko-KR" altLang="en-US" sz="2400">
              <a:latin typeface="+mn-lt"/>
              <a:ea typeface="+mn-ea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84213" y="134938"/>
            <a:ext cx="8459787" cy="6985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+mj-ea"/>
              <a:ea typeface="+mj-ea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09575" y="134938"/>
            <a:ext cx="138113" cy="14128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+mj-ea"/>
              <a:ea typeface="+mj-ea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47688" y="0"/>
            <a:ext cx="139700" cy="13811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+mn-lt"/>
              <a:ea typeface="+mn-ea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47688" y="134938"/>
            <a:ext cx="139700" cy="1412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74638" y="274638"/>
            <a:ext cx="136525" cy="13811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hlink"/>
              </a:solidFill>
              <a:latin typeface="+mj-ea"/>
              <a:ea typeface="+mj-ea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1763" y="136525"/>
            <a:ext cx="141287" cy="138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+mj-ea"/>
              <a:ea typeface="+mj-ea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09575" y="271463"/>
            <a:ext cx="138113" cy="13811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74638" y="409575"/>
            <a:ext cx="136525" cy="136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2257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+mj-ea"/>
              <a:ea typeface="+mj-ea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+mj-ea"/>
              <a:ea typeface="+mj-ea"/>
            </a:endParaRPr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0" y="1268413"/>
            <a:ext cx="9144000" cy="714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Lucida Console" panose="020B0609040504020204" pitchFamily="49" charset="0"/>
                <a:ea typeface="굴림" panose="020B0600000101010101" pitchFamily="50" charset="-127"/>
              </a:defRPr>
            </a:lvl9pPr>
          </a:lstStyle>
          <a:p>
            <a:pPr eaLnBrk="1" hangingPunct="1">
              <a:defRPr/>
            </a:pPr>
            <a:endParaRPr kumimoji="0" lang="ko-KR" altLang="en-US" sz="2400">
              <a:latin typeface="+mj-ea"/>
              <a:ea typeface="+mj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ea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맑은 고딕" panose="020B0503020000020004" pitchFamily="50" charset="-127"/>
          <a:ea typeface="맑은 고딕" panose="020B0503020000020004" pitchFamily="50" charset="-127"/>
          <a:cs typeface="Tahoma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charset="-127"/>
          <a:cs typeface="Tahoma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charset="-127"/>
          <a:cs typeface="Tahoma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charset="-127"/>
          <a:cs typeface="Tahoma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4000" b="1">
          <a:solidFill>
            <a:srgbClr val="FF6600"/>
          </a:solidFill>
          <a:latin typeface="Tahoma" pitchFamily="34" charset="0"/>
          <a:ea typeface="굴림" charset="-127"/>
          <a:cs typeface="Tahoma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D7EB360-66DD-468D-AF31-E5ECEB54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170" y="20950"/>
            <a:ext cx="4917659" cy="4464496"/>
          </a:xfrm>
          <a:prstGeom prst="rect">
            <a:avLst/>
          </a:prstGeom>
        </p:spPr>
      </p:pic>
      <p:pic>
        <p:nvPicPr>
          <p:cNvPr id="7" name="그림 6" descr="표지판, 그리기이(가) 표시된 사진&#10;&#10;자동 생성된 설명">
            <a:extLst>
              <a:ext uri="{FF2B5EF4-FFF2-40B4-BE49-F238E27FC236}">
                <a16:creationId xmlns:a16="http://schemas.microsoft.com/office/drawing/2014/main" id="{F9E2F7D4-6BD9-4F28-BCE5-4729574EB2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155" y="6124655"/>
            <a:ext cx="1870846" cy="639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1710EB-7F6E-47E1-99ED-93D6A79F3044}"/>
              </a:ext>
            </a:extLst>
          </p:cNvPr>
          <p:cNvSpPr txBox="1"/>
          <p:nvPr/>
        </p:nvSpPr>
        <p:spPr>
          <a:xfrm>
            <a:off x="739665" y="4508828"/>
            <a:ext cx="7362913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본 강의자료는 교수님의 원활한 강의를 돕기 위해</a:t>
            </a:r>
            <a:r>
              <a:rPr lang="en-US" altLang="ko-KR" sz="1100" dirty="0"/>
              <a:t> </a:t>
            </a:r>
            <a:r>
              <a:rPr lang="ko-KR" altLang="en-US" sz="1100" dirty="0"/>
              <a:t>출판사와 저자의 노력으로 만들어진 보조 자료입니다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강의자료는 교재의 핵심적인 내용만 담고 있어</a:t>
            </a:r>
            <a:r>
              <a:rPr lang="en-US" altLang="ko-KR" sz="1100" dirty="0"/>
              <a:t> </a:t>
            </a:r>
            <a:r>
              <a:rPr lang="ko-KR" altLang="en-US" sz="1100" dirty="0"/>
              <a:t>교재와 함께 사용할 때 학습에 더 큰 시너지 효과를 얻을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특히 본문 예제</a:t>
            </a:r>
            <a:r>
              <a:rPr lang="en-US" altLang="ko-KR" sz="1100" dirty="0"/>
              <a:t>, </a:t>
            </a:r>
            <a:r>
              <a:rPr lang="ko-KR" altLang="en-US" sz="1100" dirty="0"/>
              <a:t>연습문제 등을 각종 시험에 활용한다면</a:t>
            </a:r>
            <a:r>
              <a:rPr lang="en-US" altLang="ko-KR" sz="1100" dirty="0"/>
              <a:t> </a:t>
            </a:r>
            <a:r>
              <a:rPr lang="ko-KR" altLang="en-US" sz="1100" dirty="0"/>
              <a:t>학생들의 학업 성취도 향상에 큰 도움이 될 수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en-US" altLang="ko-KR" sz="1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100" dirty="0"/>
              <a:t>교수님의 알찬 강의는 새로운 콘텐츠 개발과 출판 문화 발전에 큰 힘이 되고 있습니다</a:t>
            </a:r>
            <a:r>
              <a:rPr lang="en-US" altLang="ko-KR" sz="1100" dirty="0"/>
              <a:t>.</a:t>
            </a:r>
          </a:p>
          <a:p>
            <a:endParaRPr lang="en-US" altLang="ko-KR" sz="1100" dirty="0"/>
          </a:p>
          <a:p>
            <a:r>
              <a:rPr lang="ko-KR" altLang="en-US" sz="1100" dirty="0"/>
              <a:t>   감사합니다</a:t>
            </a:r>
            <a:r>
              <a:rPr lang="en-US" altLang="ko-KR" sz="1100" dirty="0"/>
              <a:t>.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2701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8BAA5E3-0F8E-49CF-A9A5-4D60A2312CC8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ko-KR" altLang="en-US">
                <a:solidFill>
                  <a:schemeClr val="tx1"/>
                </a:solidFill>
              </a:rPr>
              <a:t>중앙처리장치</a:t>
            </a:r>
            <a:r>
              <a:rPr kumimoji="0" lang="en-US" altLang="ko-KR">
                <a:solidFill>
                  <a:schemeClr val="tx1"/>
                </a:solidFill>
              </a:rPr>
              <a:t>(CPU)</a:t>
            </a:r>
          </a:p>
        </p:txBody>
      </p:sp>
      <p:pic>
        <p:nvPicPr>
          <p:cNvPr id="21509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628775"/>
            <a:ext cx="73120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1.2 </a:t>
            </a:r>
            <a:r>
              <a:rPr lang="ko-KR" altLang="en-US" sz="4600" b="1"/>
              <a:t>프로그램 실행 원리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302A9A-02C9-4C0B-B562-386B154762B6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프로그램 실행 원리 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/>
              <a:t>폰 노이만 구조</a:t>
            </a:r>
            <a:r>
              <a:rPr lang="en-US" altLang="ko-KR" sz="2000" b="1"/>
              <a:t>(von Neumann architecture)</a:t>
            </a:r>
            <a:endParaRPr lang="en-US" altLang="ko-KR" sz="2000"/>
          </a:p>
          <a:p>
            <a:pPr eaLnBrk="1" hangingPunct="1"/>
            <a:r>
              <a:rPr lang="ko-KR" altLang="en-US" sz="2000" b="1">
                <a:solidFill>
                  <a:srgbClr val="FF0000"/>
                </a:solidFill>
              </a:rPr>
              <a:t>프로그램 내장 방식</a:t>
            </a:r>
            <a:r>
              <a:rPr lang="en-US" altLang="ko-KR" sz="2000" b="1">
                <a:solidFill>
                  <a:srgbClr val="FF0000"/>
                </a:solidFill>
              </a:rPr>
              <a:t>(stored program)</a:t>
            </a:r>
            <a:r>
              <a:rPr lang="ko-KR" altLang="en-US" sz="2000"/>
              <a:t>의</a:t>
            </a:r>
            <a:r>
              <a:rPr lang="ko-KR" altLang="en-US" sz="2000" b="1"/>
              <a:t> </a:t>
            </a:r>
            <a:r>
              <a:rPr lang="ko-KR" altLang="en-US" sz="2000"/>
              <a:t>컴퓨터</a:t>
            </a:r>
          </a:p>
        </p:txBody>
      </p:sp>
      <p:pic>
        <p:nvPicPr>
          <p:cNvPr id="2560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2636838"/>
            <a:ext cx="7159625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2388763-B933-48D7-8972-19E27AC11AC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600">
                <a:solidFill>
                  <a:schemeClr val="tx1"/>
                </a:solidFill>
              </a:rPr>
              <a:t>폰노이만 컴퓨터의 프로그램 내장 방식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>
                <a:solidFill>
                  <a:srgbClr val="FF0000"/>
                </a:solidFill>
              </a:rPr>
              <a:t>프로그램 내장 방식</a:t>
            </a:r>
            <a:r>
              <a:rPr lang="en-US" altLang="ko-KR" sz="2000" b="1">
                <a:solidFill>
                  <a:srgbClr val="FF0000"/>
                </a:solidFill>
              </a:rPr>
              <a:t>(stored program)</a:t>
            </a:r>
            <a:r>
              <a:rPr lang="ko-KR" altLang="en-US" sz="2000">
                <a:solidFill>
                  <a:srgbClr val="FF0000"/>
                </a:solidFill>
              </a:rPr>
              <a:t> </a:t>
            </a:r>
          </a:p>
          <a:p>
            <a:pPr lvl="1" eaLnBrk="1" hangingPunct="1"/>
            <a:r>
              <a:rPr lang="ko-KR" altLang="en-US" sz="1800"/>
              <a:t>명령어와 데이터로 구성된 프로그램을 주 메모리에 적재하고 </a:t>
            </a:r>
          </a:p>
          <a:p>
            <a:pPr lvl="1" eaLnBrk="1" hangingPunct="1"/>
            <a:r>
              <a:rPr lang="en-US" altLang="ko-KR" sz="1800"/>
              <a:t>CPU</a:t>
            </a:r>
            <a:r>
              <a:rPr lang="ko-KR" altLang="en-US" sz="1800"/>
              <a:t>가 순차적으로 실행한다는 개념</a:t>
            </a:r>
          </a:p>
          <a:p>
            <a:pPr lvl="4" eaLnBrk="1" hangingPunct="1"/>
            <a:endParaRPr lang="ko-KR" altLang="en-US" sz="1800"/>
          </a:p>
          <a:p>
            <a:pPr eaLnBrk="1" hangingPunct="1"/>
            <a:r>
              <a:rPr lang="en-US" altLang="ko-KR" sz="2000" b="1">
                <a:solidFill>
                  <a:srgbClr val="FF0000"/>
                </a:solidFill>
              </a:rPr>
              <a:t>CPU</a:t>
            </a:r>
            <a:r>
              <a:rPr lang="ko-KR" altLang="en-US" sz="2000" b="1">
                <a:solidFill>
                  <a:srgbClr val="FF0000"/>
                </a:solidFill>
              </a:rPr>
              <a:t>는 인출</a:t>
            </a:r>
            <a:r>
              <a:rPr lang="en-US" altLang="ko-KR" sz="2000" b="1">
                <a:solidFill>
                  <a:srgbClr val="FF0000"/>
                </a:solidFill>
              </a:rPr>
              <a:t>-</a:t>
            </a:r>
            <a:r>
              <a:rPr lang="ko-KR" altLang="en-US" sz="2000" b="1">
                <a:solidFill>
                  <a:srgbClr val="FF0000"/>
                </a:solidFill>
              </a:rPr>
              <a:t>해석</a:t>
            </a:r>
            <a:r>
              <a:rPr lang="en-US" altLang="ko-KR" sz="2000" b="1">
                <a:solidFill>
                  <a:srgbClr val="FF0000"/>
                </a:solidFill>
              </a:rPr>
              <a:t>-</a:t>
            </a:r>
            <a:r>
              <a:rPr lang="ko-KR" altLang="en-US" sz="2000" b="1">
                <a:solidFill>
                  <a:srgbClr val="FF0000"/>
                </a:solidFill>
              </a:rPr>
              <a:t>실행</a:t>
            </a:r>
            <a:r>
              <a:rPr lang="en-US" altLang="ko-KR" sz="2000" b="1">
                <a:solidFill>
                  <a:srgbClr val="FF0000"/>
                </a:solidFill>
              </a:rPr>
              <a:t>(fetch-decode-execute) </a:t>
            </a:r>
            <a:r>
              <a:rPr lang="ko-KR" altLang="en-US" sz="2000" b="1">
                <a:solidFill>
                  <a:srgbClr val="FF0000"/>
                </a:solidFill>
              </a:rPr>
              <a:t>주기 반복</a:t>
            </a:r>
          </a:p>
          <a:p>
            <a:pPr lvl="1" eaLnBrk="1" hangingPunct="1"/>
            <a:r>
              <a:rPr lang="en-US" altLang="ko-KR" sz="1800"/>
              <a:t>CPU</a:t>
            </a:r>
            <a:r>
              <a:rPr lang="ko-KR" altLang="en-US" sz="1800"/>
              <a:t>는 주 메모리 내에 저장된 명령어를 한 번에 하나씩 읽어 들여 </a:t>
            </a:r>
          </a:p>
          <a:p>
            <a:pPr lvl="1" eaLnBrk="1" hangingPunct="1"/>
            <a:r>
              <a:rPr lang="ko-KR" altLang="en-US" sz="1800"/>
              <a:t>해석하고 실행한다</a:t>
            </a:r>
            <a:r>
              <a:rPr lang="en-US" altLang="ko-KR" sz="1800"/>
              <a:t>. </a:t>
            </a:r>
          </a:p>
        </p:txBody>
      </p:sp>
      <p:pic>
        <p:nvPicPr>
          <p:cNvPr id="27654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021138"/>
            <a:ext cx="4284662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기계어 명령어</a:t>
            </a:r>
          </a:p>
        </p:txBody>
      </p:sp>
      <p:sp>
        <p:nvSpPr>
          <p:cNvPr id="296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/>
              <a:t>기계어</a:t>
            </a:r>
            <a:r>
              <a:rPr lang="en-US" altLang="ko-KR" sz="2000"/>
              <a:t>: </a:t>
            </a:r>
            <a:r>
              <a:rPr lang="ko-KR" altLang="en-US" sz="2000"/>
              <a:t>이진수 코드로 </a:t>
            </a:r>
            <a:r>
              <a:rPr lang="en-US" altLang="ko-KR" sz="2000"/>
              <a:t>CPU</a:t>
            </a:r>
            <a:r>
              <a:rPr lang="ko-KR" altLang="en-US" sz="2000"/>
              <a:t> 종류마다 고유의 기계어</a:t>
            </a:r>
          </a:p>
          <a:p>
            <a:pPr lvl="1"/>
            <a:r>
              <a:rPr lang="ko-KR" altLang="en-US"/>
              <a:t>예</a:t>
            </a:r>
            <a:endParaRPr lang="en-US" altLang="ko-KR"/>
          </a:p>
          <a:p>
            <a:pPr lvl="2"/>
            <a:r>
              <a:rPr lang="ko-KR" altLang="en-US"/>
              <a:t>메모리 내의 데이터 값을 레지스터에 적재</a:t>
            </a:r>
            <a:r>
              <a:rPr lang="en-US" altLang="ko-KR"/>
              <a:t>(LOAD)</a:t>
            </a:r>
          </a:p>
          <a:p>
            <a:pPr lvl="2"/>
            <a:r>
              <a:rPr lang="ko-KR" altLang="en-US"/>
              <a:t>레지스터 값을 메모리 내에 저장</a:t>
            </a:r>
            <a:r>
              <a:rPr lang="en-US" altLang="ko-KR"/>
              <a:t>(STORE)</a:t>
            </a:r>
          </a:p>
          <a:p>
            <a:pPr lvl="2"/>
            <a:r>
              <a:rPr lang="ko-KR" altLang="en-US"/>
              <a:t>두 값을 더하는 산술 연산</a:t>
            </a:r>
            <a:r>
              <a:rPr lang="en-US" altLang="ko-KR"/>
              <a:t>(ADD)</a:t>
            </a:r>
          </a:p>
          <a:p>
            <a:r>
              <a:rPr lang="en-US" altLang="ko-KR" sz="2000"/>
              <a:t>X = Y + Z</a:t>
            </a:r>
            <a:r>
              <a:rPr lang="ko-KR" altLang="en-US" sz="2000"/>
              <a:t>의 기계어 코드 예</a:t>
            </a:r>
            <a:endParaRPr lang="en-US" altLang="ko-KR" sz="200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/>
              <a:t>    	</a:t>
            </a:r>
            <a:endParaRPr lang="en-US" altLang="ko-KR" sz="200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FF6600"/>
                </a:solidFill>
              </a:rPr>
              <a:t>		1001   0001</a:t>
            </a:r>
            <a:r>
              <a:rPr lang="en-US" altLang="ko-KR" sz="2000">
                <a:solidFill>
                  <a:srgbClr val="3333FF"/>
                </a:solidFill>
              </a:rPr>
              <a:t>   0001 </a:t>
            </a:r>
            <a:r>
              <a:rPr lang="ko-KR" altLang="en-US" sz="2000">
                <a:solidFill>
                  <a:srgbClr val="3333FF"/>
                </a:solidFill>
              </a:rPr>
              <a:t>위치의 값을 누산기에 저장하라</a:t>
            </a:r>
            <a:r>
              <a:rPr lang="en-US" altLang="ko-KR" sz="2000">
                <a:solidFill>
                  <a:srgbClr val="3333FF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3333FF"/>
                </a:solidFill>
              </a:rPr>
              <a:t>    	</a:t>
            </a:r>
            <a:r>
              <a:rPr lang="en-US" altLang="ko-KR" sz="2000">
                <a:solidFill>
                  <a:srgbClr val="FF6600"/>
                </a:solidFill>
              </a:rPr>
              <a:t>1100   0010</a:t>
            </a:r>
            <a:r>
              <a:rPr lang="en-US" altLang="ko-KR" sz="2000">
                <a:solidFill>
                  <a:srgbClr val="3333FF"/>
                </a:solidFill>
              </a:rPr>
              <a:t>   </a:t>
            </a:r>
            <a:r>
              <a:rPr lang="ko-KR" altLang="en-US" sz="2000">
                <a:solidFill>
                  <a:srgbClr val="3333FF"/>
                </a:solidFill>
              </a:rPr>
              <a:t>누산기에 </a:t>
            </a:r>
            <a:r>
              <a:rPr lang="en-US" altLang="ko-KR" sz="2000">
                <a:solidFill>
                  <a:srgbClr val="3333FF"/>
                </a:solidFill>
              </a:rPr>
              <a:t>0010 </a:t>
            </a:r>
            <a:r>
              <a:rPr lang="ko-KR" altLang="en-US" sz="2000">
                <a:solidFill>
                  <a:srgbClr val="3333FF"/>
                </a:solidFill>
              </a:rPr>
              <a:t>위치의 값을 더하라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>
                <a:solidFill>
                  <a:srgbClr val="3333FF"/>
                </a:solidFill>
              </a:rPr>
              <a:t>    	</a:t>
            </a:r>
            <a:r>
              <a:rPr lang="en-US" altLang="ko-KR" sz="2000">
                <a:solidFill>
                  <a:srgbClr val="FF6600"/>
                </a:solidFill>
              </a:rPr>
              <a:t>1010   0011</a:t>
            </a:r>
            <a:r>
              <a:rPr lang="en-US" altLang="ko-KR" sz="2000">
                <a:solidFill>
                  <a:srgbClr val="3333FF"/>
                </a:solidFill>
              </a:rPr>
              <a:t>   </a:t>
            </a:r>
            <a:r>
              <a:rPr lang="ko-KR" altLang="en-US" sz="2000">
                <a:solidFill>
                  <a:srgbClr val="3333FF"/>
                </a:solidFill>
              </a:rPr>
              <a:t>누산기의 값을 </a:t>
            </a:r>
            <a:r>
              <a:rPr lang="en-US" altLang="ko-KR" sz="2000">
                <a:solidFill>
                  <a:srgbClr val="3333FF"/>
                </a:solidFill>
              </a:rPr>
              <a:t>0011</a:t>
            </a:r>
            <a:r>
              <a:rPr lang="ko-KR" altLang="en-US" sz="2000">
                <a:solidFill>
                  <a:srgbClr val="3333FF"/>
                </a:solidFill>
              </a:rPr>
              <a:t>위치에 저장하라</a:t>
            </a:r>
            <a:r>
              <a:rPr lang="en-US" altLang="ko-KR" sz="2000">
                <a:solidFill>
                  <a:srgbClr val="3333FF"/>
                </a:solidFill>
              </a:rPr>
              <a:t>.</a:t>
            </a:r>
            <a:r>
              <a:rPr lang="en-US" altLang="ko-KR"/>
              <a:t> </a:t>
            </a:r>
          </a:p>
          <a:p>
            <a:r>
              <a:rPr lang="ko-KR" altLang="en-US" sz="2000"/>
              <a:t>어셈블리어</a:t>
            </a:r>
            <a:r>
              <a:rPr lang="en-US" altLang="ko-KR" sz="2000"/>
              <a:t>: </a:t>
            </a:r>
            <a:r>
              <a:rPr lang="ko-KR" altLang="en-US" sz="2000"/>
              <a:t>기계어의 이진수 코드를 기호화 코드로 대치</a:t>
            </a:r>
            <a:endParaRPr lang="en-US" altLang="ko-KR" sz="200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FF6600"/>
                </a:solidFill>
              </a:rPr>
              <a:t>		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800">
                <a:solidFill>
                  <a:srgbClr val="FF6600"/>
                </a:solidFill>
              </a:rPr>
              <a:t>		</a:t>
            </a:r>
            <a:r>
              <a:rPr lang="en-US" altLang="ko-KR" sz="2000">
                <a:solidFill>
                  <a:srgbClr val="FF6600"/>
                </a:solidFill>
              </a:rPr>
              <a:t>LOAD   Y</a:t>
            </a:r>
            <a:r>
              <a:rPr lang="en-US" altLang="ko-KR" sz="2000">
                <a:solidFill>
                  <a:srgbClr val="3333FF"/>
                </a:solidFill>
              </a:rPr>
              <a:t>      Y</a:t>
            </a:r>
            <a:r>
              <a:rPr lang="ko-KR" altLang="en-US" sz="2000">
                <a:solidFill>
                  <a:srgbClr val="3333FF"/>
                </a:solidFill>
              </a:rPr>
              <a:t>의 값을 누산기에 저장한다</a:t>
            </a:r>
            <a:r>
              <a:rPr lang="en-US" altLang="ko-KR" sz="2000">
                <a:solidFill>
                  <a:srgbClr val="3333FF"/>
                </a:solidFill>
              </a:rPr>
              <a:t>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>
                <a:solidFill>
                  <a:srgbClr val="3333FF"/>
                </a:solidFill>
              </a:rPr>
              <a:t>    	</a:t>
            </a:r>
            <a:r>
              <a:rPr lang="en-US" altLang="ko-KR" sz="2000">
                <a:solidFill>
                  <a:srgbClr val="FF6600"/>
                </a:solidFill>
              </a:rPr>
              <a:t>ADD    Z</a:t>
            </a:r>
            <a:r>
              <a:rPr lang="en-US" altLang="ko-KR" sz="2000">
                <a:solidFill>
                  <a:srgbClr val="3333FF"/>
                </a:solidFill>
              </a:rPr>
              <a:t>      </a:t>
            </a:r>
            <a:r>
              <a:rPr lang="ko-KR" altLang="en-US" sz="2000">
                <a:solidFill>
                  <a:srgbClr val="3333FF"/>
                </a:solidFill>
              </a:rPr>
              <a:t>누산기에 </a:t>
            </a:r>
            <a:r>
              <a:rPr lang="en-US" altLang="ko-KR" sz="2000">
                <a:solidFill>
                  <a:srgbClr val="3333FF"/>
                </a:solidFill>
              </a:rPr>
              <a:t>Z</a:t>
            </a:r>
            <a:r>
              <a:rPr lang="ko-KR" altLang="en-US" sz="2000">
                <a:solidFill>
                  <a:srgbClr val="3333FF"/>
                </a:solidFill>
              </a:rPr>
              <a:t>의 값을 더하라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ko-KR" altLang="en-US" sz="2000">
                <a:solidFill>
                  <a:srgbClr val="3333FF"/>
                </a:solidFill>
              </a:rPr>
              <a:t>    	</a:t>
            </a:r>
            <a:r>
              <a:rPr lang="en-US" altLang="ko-KR" sz="2000">
                <a:solidFill>
                  <a:srgbClr val="FF6600"/>
                </a:solidFill>
              </a:rPr>
              <a:t>STORE  X </a:t>
            </a:r>
            <a:r>
              <a:rPr lang="en-US" altLang="ko-KR" sz="2000">
                <a:solidFill>
                  <a:srgbClr val="3333FF"/>
                </a:solidFill>
              </a:rPr>
              <a:t>     </a:t>
            </a:r>
            <a:r>
              <a:rPr lang="ko-KR" altLang="en-US" sz="2000">
                <a:solidFill>
                  <a:srgbClr val="3333FF"/>
                </a:solidFill>
              </a:rPr>
              <a:t>누산기의 값을 </a:t>
            </a:r>
            <a:r>
              <a:rPr lang="en-US" altLang="ko-KR" sz="2000">
                <a:solidFill>
                  <a:srgbClr val="3333FF"/>
                </a:solidFill>
              </a:rPr>
              <a:t>X</a:t>
            </a:r>
            <a:r>
              <a:rPr lang="ko-KR" altLang="en-US" sz="2000">
                <a:solidFill>
                  <a:srgbClr val="3333FF"/>
                </a:solidFill>
              </a:rPr>
              <a:t>에 저장하라</a:t>
            </a:r>
            <a:r>
              <a:rPr lang="en-US" altLang="ko-KR" sz="2000"/>
              <a:t>. </a:t>
            </a:r>
            <a:endParaRPr lang="ko-KR" altLang="en-US" sz="2000"/>
          </a:p>
        </p:txBody>
      </p:sp>
      <p:sp>
        <p:nvSpPr>
          <p:cNvPr id="29700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5B83444-3CA9-4109-99E9-158930E3D5D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1.3 </a:t>
            </a:r>
            <a:r>
              <a:rPr lang="ko-KR" altLang="en-US" sz="4600" b="1"/>
              <a:t>컴퓨터의 자료 표현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0656A9-1451-4C7E-BC09-79C830AFEC2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컴퓨터의 자료 표현 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075613" cy="4824413"/>
          </a:xfrm>
        </p:spPr>
        <p:txBody>
          <a:bodyPr/>
          <a:lstStyle/>
          <a:p>
            <a:pPr eaLnBrk="1" hangingPunct="1"/>
            <a:r>
              <a:rPr lang="ko-KR" altLang="en-US"/>
              <a:t>이진수</a:t>
            </a:r>
          </a:p>
          <a:p>
            <a:pPr lvl="1" eaLnBrk="1" hangingPunct="1"/>
            <a:r>
              <a:rPr lang="ko-KR" altLang="en-US">
                <a:solidFill>
                  <a:srgbClr val="FF6600"/>
                </a:solidFill>
              </a:rPr>
              <a:t>컴퓨터는 이진 값으로 표현된 정보만 저장하고 다룰 수 있다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lvl="1" eaLnBrk="1" hangingPunct="1"/>
            <a:r>
              <a:rPr lang="ko-KR" altLang="en-US"/>
              <a:t>컴퓨터에서는 한 비트가 </a:t>
            </a:r>
            <a:r>
              <a:rPr lang="en-US" altLang="ko-KR"/>
              <a:t>0</a:t>
            </a:r>
            <a:r>
              <a:rPr lang="ko-KR" altLang="en-US"/>
              <a:t>과 </a:t>
            </a:r>
            <a:r>
              <a:rPr lang="en-US" altLang="ko-KR"/>
              <a:t>1</a:t>
            </a:r>
            <a:r>
              <a:rPr lang="ko-KR" altLang="en-US"/>
              <a:t>을 나타낼 수 있다</a:t>
            </a:r>
            <a:r>
              <a:rPr lang="en-US" altLang="ko-KR"/>
              <a:t>.</a:t>
            </a:r>
            <a:endParaRPr lang="en-US" altLang="ko-KR">
              <a:solidFill>
                <a:srgbClr val="FF6600"/>
              </a:solidFill>
            </a:endParaRPr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N </a:t>
            </a:r>
            <a:r>
              <a:rPr lang="ko-KR" altLang="en-US">
                <a:solidFill>
                  <a:srgbClr val="FF6600"/>
                </a:solidFill>
              </a:rPr>
              <a:t>비트는 최대 </a:t>
            </a:r>
            <a:r>
              <a:rPr lang="en-US" altLang="ko-KR">
                <a:solidFill>
                  <a:srgbClr val="FF6600"/>
                </a:solidFill>
              </a:rPr>
              <a:t>2</a:t>
            </a:r>
            <a:r>
              <a:rPr lang="en-US" altLang="ko-KR" baseline="30000">
                <a:solidFill>
                  <a:srgbClr val="FF6600"/>
                </a:solidFill>
              </a:rPr>
              <a:t>N</a:t>
            </a:r>
            <a:r>
              <a:rPr lang="ko-KR" altLang="en-US">
                <a:solidFill>
                  <a:srgbClr val="FF6600"/>
                </a:solidFill>
              </a:rPr>
              <a:t>개의 경우들을 표현할 수 있다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32774" name="Rectangle 4"/>
          <p:cNvSpPr>
            <a:spLocks noChangeArrowheads="1"/>
          </p:cNvSpPr>
          <p:nvPr/>
        </p:nvSpPr>
        <p:spPr bwMode="auto">
          <a:xfrm>
            <a:off x="0" y="1624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32775" name="Rectangle 56"/>
          <p:cNvSpPr>
            <a:spLocks noChangeArrowheads="1"/>
          </p:cNvSpPr>
          <p:nvPr/>
        </p:nvSpPr>
        <p:spPr bwMode="auto">
          <a:xfrm>
            <a:off x="0" y="5233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3277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563" y="2974975"/>
            <a:ext cx="5264150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1033CFD-5623-439A-9AEB-C4BDA7F3879C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이진수와 십진수 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십진수</a:t>
            </a:r>
          </a:p>
          <a:p>
            <a:pPr lvl="1" eaLnBrk="1" hangingPunct="1"/>
            <a:r>
              <a:rPr lang="ko-KR" altLang="en-US"/>
              <a:t>열 개의 숫자</a:t>
            </a:r>
            <a:r>
              <a:rPr lang="en-US" altLang="ko-KR"/>
              <a:t>(0</a:t>
            </a:r>
            <a:r>
              <a:rPr lang="ko-KR" altLang="en-US"/>
              <a:t>에서 </a:t>
            </a:r>
            <a:r>
              <a:rPr lang="en-US" altLang="ko-KR"/>
              <a:t>9)</a:t>
            </a:r>
            <a:r>
              <a:rPr lang="ko-KR" altLang="en-US"/>
              <a:t>를 이용하여 값을 표현한다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십진수의 각 자리에는 자릿값이 있다</a:t>
            </a:r>
            <a:r>
              <a:rPr lang="en-US" altLang="ko-KR"/>
              <a:t>. </a:t>
            </a:r>
            <a:endParaRPr lang="ko-KR" altLang="en-US"/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182     =  1 x 10</a:t>
            </a:r>
            <a:r>
              <a:rPr lang="en-US" altLang="ko-KR" baseline="30000">
                <a:solidFill>
                  <a:srgbClr val="FF6600"/>
                </a:solidFill>
              </a:rPr>
              <a:t>2</a:t>
            </a:r>
            <a:r>
              <a:rPr lang="en-US" altLang="ko-KR">
                <a:solidFill>
                  <a:srgbClr val="FF6600"/>
                </a:solidFill>
              </a:rPr>
              <a:t>  + 8 x  10</a:t>
            </a:r>
            <a:r>
              <a:rPr lang="en-US" altLang="ko-KR" baseline="30000">
                <a:solidFill>
                  <a:srgbClr val="FF6600"/>
                </a:solidFill>
              </a:rPr>
              <a:t>1</a:t>
            </a:r>
            <a:r>
              <a:rPr lang="en-US" altLang="ko-KR">
                <a:solidFill>
                  <a:srgbClr val="FF6600"/>
                </a:solidFill>
              </a:rPr>
              <a:t> + 2 x  10</a:t>
            </a:r>
            <a:r>
              <a:rPr lang="en-US" altLang="ko-KR" baseline="30000">
                <a:solidFill>
                  <a:srgbClr val="FF6600"/>
                </a:solidFill>
              </a:rPr>
              <a:t>0</a:t>
            </a:r>
            <a:r>
              <a:rPr lang="en-US" altLang="ko-KR">
                <a:solidFill>
                  <a:srgbClr val="FF6600"/>
                </a:solidFill>
              </a:rPr>
              <a:t> 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/>
              <a:t>		       </a:t>
            </a:r>
            <a:r>
              <a:rPr lang="en-US" altLang="ko-KR" sz="2000"/>
              <a:t>=  1 x 100 +  8 x 10  +  2 x 1  </a:t>
            </a:r>
          </a:p>
          <a:p>
            <a:pPr eaLnBrk="1" hangingPunct="1"/>
            <a:r>
              <a:rPr lang="ko-KR" altLang="en-US"/>
              <a:t>이진수</a:t>
            </a:r>
          </a:p>
          <a:p>
            <a:pPr lvl="1" eaLnBrk="1" hangingPunct="1"/>
            <a:r>
              <a:rPr lang="ko-KR" altLang="en-US"/>
              <a:t>두 개의 숫자</a:t>
            </a:r>
            <a:r>
              <a:rPr lang="en-US" altLang="ko-KR"/>
              <a:t>(0</a:t>
            </a:r>
            <a:r>
              <a:rPr lang="ko-KR" altLang="en-US"/>
              <a:t>과 </a:t>
            </a:r>
            <a:r>
              <a:rPr lang="en-US" altLang="ko-KR"/>
              <a:t>1)</a:t>
            </a:r>
            <a:r>
              <a:rPr lang="ko-KR" altLang="en-US"/>
              <a:t>를 이용하여 값을 표현한다</a:t>
            </a:r>
            <a:r>
              <a:rPr lang="en-US" altLang="ko-KR"/>
              <a:t>. </a:t>
            </a:r>
          </a:p>
          <a:p>
            <a:pPr lvl="1" eaLnBrk="1" hangingPunct="1"/>
            <a:r>
              <a:rPr lang="ko-KR" altLang="en-US"/>
              <a:t>이진수의 각 자리에는 자릿값이 있다</a:t>
            </a:r>
            <a:r>
              <a:rPr lang="en-US" altLang="ko-KR"/>
              <a:t>.</a:t>
            </a:r>
            <a:endParaRPr lang="ko-KR" altLang="en-US" sz="1800"/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1101</a:t>
            </a:r>
            <a:r>
              <a:rPr lang="en-US" altLang="ko-KR" baseline="-25000">
                <a:solidFill>
                  <a:srgbClr val="FF6600"/>
                </a:solidFill>
              </a:rPr>
              <a:t>2</a:t>
            </a:r>
            <a:r>
              <a:rPr lang="en-US" altLang="ko-KR">
                <a:solidFill>
                  <a:srgbClr val="FF6600"/>
                </a:solidFill>
              </a:rPr>
              <a:t>    	= 1 x 2</a:t>
            </a:r>
            <a:r>
              <a:rPr lang="en-US" altLang="ko-KR" baseline="30000">
                <a:solidFill>
                  <a:srgbClr val="FF6600"/>
                </a:solidFill>
              </a:rPr>
              <a:t>3</a:t>
            </a:r>
            <a:r>
              <a:rPr lang="en-US" altLang="ko-KR">
                <a:solidFill>
                  <a:srgbClr val="FF6600"/>
                </a:solidFill>
              </a:rPr>
              <a:t> + 1 x  2</a:t>
            </a:r>
            <a:r>
              <a:rPr lang="en-US" altLang="ko-KR" baseline="30000">
                <a:solidFill>
                  <a:srgbClr val="FF6600"/>
                </a:solidFill>
              </a:rPr>
              <a:t>2</a:t>
            </a:r>
            <a:r>
              <a:rPr lang="en-US" altLang="ko-KR">
                <a:solidFill>
                  <a:srgbClr val="FF6600"/>
                </a:solidFill>
              </a:rPr>
              <a:t> + 0 x  2</a:t>
            </a:r>
            <a:r>
              <a:rPr lang="en-US" altLang="ko-KR" baseline="30000">
                <a:solidFill>
                  <a:srgbClr val="FF6600"/>
                </a:solidFill>
              </a:rPr>
              <a:t>1</a:t>
            </a:r>
            <a:r>
              <a:rPr lang="en-US" altLang="ko-KR">
                <a:solidFill>
                  <a:srgbClr val="FF6600"/>
                </a:solidFill>
              </a:rPr>
              <a:t> + 1 x  2</a:t>
            </a:r>
            <a:r>
              <a:rPr lang="en-US" altLang="ko-KR" baseline="30000">
                <a:solidFill>
                  <a:srgbClr val="FF6600"/>
                </a:solidFill>
              </a:rPr>
              <a:t>0</a:t>
            </a:r>
            <a:r>
              <a:rPr lang="en-US" altLang="ko-KR">
                <a:solidFill>
                  <a:srgbClr val="FF6600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/>
              <a:t>         </a:t>
            </a:r>
            <a:r>
              <a:rPr lang="en-US" altLang="ko-KR" sz="2000"/>
              <a:t>      	= 1 x 8 +  1 x 4   +  0 x 2   + 1 x 1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            	= 13 </a:t>
            </a:r>
            <a:endParaRPr lang="ko-KR" altLang="en-US"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97D21F-D4E9-4AFC-B4C9-EA00B89C282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십진수를 이진수로 변환</a:t>
            </a:r>
            <a:r>
              <a:rPr lang="en-US" altLang="ko-KR">
                <a:solidFill>
                  <a:schemeClr val="tx1"/>
                </a:solidFill>
              </a:rPr>
              <a:t> 1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예 </a:t>
            </a:r>
            <a:r>
              <a:rPr lang="en-US" altLang="ko-KR"/>
              <a:t>2</a:t>
            </a:r>
            <a:r>
              <a:rPr lang="en-US" altLang="ko-KR" baseline="30000"/>
              <a:t>4</a:t>
            </a:r>
            <a:r>
              <a:rPr lang="en-US" altLang="ko-KR"/>
              <a:t>(=16) &lt; 26</a:t>
            </a:r>
            <a:r>
              <a:rPr lang="ko-KR" altLang="en-US"/>
              <a:t> </a:t>
            </a:r>
            <a:r>
              <a:rPr lang="en-US" altLang="ko-KR"/>
              <a:t>&lt; 2</a:t>
            </a:r>
            <a:r>
              <a:rPr lang="en-US" altLang="ko-KR" baseline="30000"/>
              <a:t>5</a:t>
            </a:r>
            <a:r>
              <a:rPr lang="en-US" altLang="ko-KR"/>
              <a:t>(=32)</a:t>
            </a:r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26 = 1  x  16  +  1 x  8   +  0 x 4  +  1 x  2  +  0 x 1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/>
              <a:t>    	  </a:t>
            </a:r>
            <a:r>
              <a:rPr lang="en-US" altLang="ko-KR" sz="2000"/>
              <a:t>= 1  x  2</a:t>
            </a:r>
            <a:r>
              <a:rPr lang="en-US" altLang="ko-KR" sz="2000" baseline="30000"/>
              <a:t>4</a:t>
            </a:r>
            <a:r>
              <a:rPr lang="en-US" altLang="ko-KR" sz="2000"/>
              <a:t>   +  1 x  2</a:t>
            </a:r>
            <a:r>
              <a:rPr lang="en-US" altLang="ko-KR" sz="2000" baseline="30000"/>
              <a:t>3</a:t>
            </a:r>
            <a:r>
              <a:rPr lang="en-US" altLang="ko-KR" sz="2000"/>
              <a:t> +  0 x 2</a:t>
            </a:r>
            <a:r>
              <a:rPr lang="en-US" altLang="ko-KR" sz="2000" baseline="30000"/>
              <a:t>2</a:t>
            </a:r>
            <a:r>
              <a:rPr lang="en-US" altLang="ko-KR" sz="2000"/>
              <a:t> +  1 x  2</a:t>
            </a:r>
            <a:r>
              <a:rPr lang="en-US" altLang="ko-KR" sz="2000" baseline="30000"/>
              <a:t>1</a:t>
            </a:r>
            <a:r>
              <a:rPr lang="en-US" altLang="ko-KR" sz="2000"/>
              <a:t> +  0 x  2</a:t>
            </a:r>
            <a:r>
              <a:rPr lang="en-US" altLang="ko-KR" sz="2000" baseline="30000"/>
              <a:t>0</a:t>
            </a:r>
            <a:r>
              <a:rPr lang="en-US" altLang="ko-KR" sz="2000"/>
              <a:t>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		  = 11010</a:t>
            </a:r>
            <a:r>
              <a:rPr lang="en-US" altLang="ko-KR" sz="2000" baseline="-25000"/>
              <a:t>2 </a:t>
            </a:r>
            <a:endParaRPr lang="ko-KR" altLang="en-US" sz="2000"/>
          </a:p>
          <a:p>
            <a:pPr eaLnBrk="1" hangingPunct="1"/>
            <a:r>
              <a:rPr lang="ko-KR" altLang="en-US"/>
              <a:t>변환 방법</a:t>
            </a:r>
          </a:p>
          <a:p>
            <a:pPr lvl="1" eaLnBrk="1" hangingPunct="1"/>
            <a:r>
              <a:rPr lang="en-US" altLang="ko-KR" sz="1800"/>
              <a:t>27</a:t>
            </a:r>
            <a:r>
              <a:rPr lang="ko-KR" altLang="en-US" sz="1800"/>
              <a:t>을 </a:t>
            </a:r>
            <a:r>
              <a:rPr lang="en-US" altLang="ko-KR" sz="1800"/>
              <a:t>2</a:t>
            </a:r>
            <a:r>
              <a:rPr lang="en-US" altLang="ko-KR" sz="1800" baseline="30000"/>
              <a:t>4</a:t>
            </a:r>
            <a:r>
              <a:rPr lang="en-US" altLang="ko-KR" sz="1800"/>
              <a:t>(=16)</a:t>
            </a:r>
            <a:r>
              <a:rPr lang="ko-KR" altLang="en-US" sz="1800"/>
              <a:t>로 나누면 몫은 </a:t>
            </a:r>
            <a:r>
              <a:rPr lang="en-US" altLang="ko-KR" sz="1800"/>
              <a:t>1, </a:t>
            </a:r>
            <a:r>
              <a:rPr lang="ko-KR" altLang="en-US" sz="1800"/>
              <a:t>나머지는 </a:t>
            </a:r>
            <a:r>
              <a:rPr lang="en-US" altLang="ko-KR" sz="1800"/>
              <a:t>10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 sz="1800"/>
              <a:t>   첫 번째 비트는 </a:t>
            </a:r>
            <a:r>
              <a:rPr lang="en-US" altLang="ko-KR" sz="1800"/>
              <a:t>1</a:t>
            </a:r>
            <a:r>
              <a:rPr lang="ko-KR" altLang="en-US" sz="1800"/>
              <a:t>이고</a:t>
            </a:r>
            <a:r>
              <a:rPr lang="en-US" altLang="ko-KR" sz="1800"/>
              <a:t>, 10</a:t>
            </a:r>
            <a:r>
              <a:rPr lang="ko-KR" altLang="en-US" sz="1800"/>
              <a:t>은 나머지 </a:t>
            </a:r>
            <a:r>
              <a:rPr lang="en-US" altLang="ko-KR" sz="1800"/>
              <a:t>4 </a:t>
            </a:r>
            <a:r>
              <a:rPr lang="ko-KR" altLang="en-US" sz="1800"/>
              <a:t>비트들로 표현</a:t>
            </a:r>
            <a:endParaRPr lang="en-US" altLang="ko-KR" sz="1800"/>
          </a:p>
          <a:p>
            <a:pPr lvl="1" eaLnBrk="1" hangingPunct="1"/>
            <a:r>
              <a:rPr lang="en-US" altLang="ko-KR" sz="1800"/>
              <a:t>10</a:t>
            </a:r>
            <a:r>
              <a:rPr lang="ko-KR" altLang="en-US" sz="1800"/>
              <a:t>을 </a:t>
            </a:r>
            <a:r>
              <a:rPr lang="en-US" altLang="ko-KR" sz="1800"/>
              <a:t>2</a:t>
            </a:r>
            <a:r>
              <a:rPr lang="en-US" altLang="ko-KR" sz="1800" baseline="30000"/>
              <a:t>3</a:t>
            </a:r>
            <a:r>
              <a:rPr lang="en-US" altLang="ko-KR" sz="1800"/>
              <a:t>(=8)</a:t>
            </a:r>
            <a:r>
              <a:rPr lang="ko-KR" altLang="en-US" sz="1800"/>
              <a:t>으로 나누면 몫은 </a:t>
            </a:r>
            <a:r>
              <a:rPr lang="en-US" altLang="ko-KR" sz="1800"/>
              <a:t>1, </a:t>
            </a:r>
            <a:r>
              <a:rPr lang="ko-KR" altLang="en-US" sz="1800"/>
              <a:t>나머지는 </a:t>
            </a:r>
            <a:r>
              <a:rPr lang="en-US" altLang="ko-KR" sz="1800"/>
              <a:t>2</a:t>
            </a:r>
            <a:r>
              <a:rPr lang="ko-KR" altLang="en-US" sz="1800"/>
              <a:t>이다</a:t>
            </a:r>
            <a:r>
              <a:rPr lang="en-US" altLang="ko-KR" sz="1800"/>
              <a:t>. </a:t>
            </a:r>
            <a:endParaRPr lang="ko-KR" altLang="en-US" sz="180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 sz="1800"/>
              <a:t>    두 번째 비트는 </a:t>
            </a:r>
            <a:r>
              <a:rPr lang="en-US" altLang="ko-KR" sz="1800"/>
              <a:t>1</a:t>
            </a:r>
            <a:r>
              <a:rPr lang="ko-KR" altLang="en-US" sz="1800"/>
              <a:t>이고</a:t>
            </a:r>
            <a:r>
              <a:rPr lang="en-US" altLang="ko-KR" sz="1800"/>
              <a:t>, 2</a:t>
            </a:r>
            <a:r>
              <a:rPr lang="ko-KR" altLang="en-US" sz="1800"/>
              <a:t>는 나머지 </a:t>
            </a:r>
            <a:r>
              <a:rPr lang="en-US" altLang="ko-KR" sz="1800"/>
              <a:t>3 </a:t>
            </a:r>
            <a:r>
              <a:rPr lang="ko-KR" altLang="en-US" sz="1800"/>
              <a:t>비트들로 표현</a:t>
            </a:r>
            <a:endParaRPr lang="en-US" altLang="ko-KR" sz="1800"/>
          </a:p>
          <a:p>
            <a:pPr lvl="1" eaLnBrk="1" hangingPunct="1"/>
            <a:r>
              <a:rPr lang="en-US" altLang="ko-KR" sz="1800"/>
              <a:t>2</a:t>
            </a:r>
            <a:r>
              <a:rPr lang="ko-KR" altLang="en-US" sz="1800"/>
              <a:t>을 </a:t>
            </a:r>
            <a:r>
              <a:rPr lang="en-US" altLang="ko-KR" sz="1800"/>
              <a:t>2</a:t>
            </a:r>
            <a:r>
              <a:rPr lang="en-US" altLang="ko-KR" sz="1800" baseline="30000"/>
              <a:t>2</a:t>
            </a:r>
            <a:r>
              <a:rPr lang="en-US" altLang="ko-KR" sz="1800"/>
              <a:t>(=4)</a:t>
            </a:r>
            <a:r>
              <a:rPr lang="ko-KR" altLang="en-US" sz="1800"/>
              <a:t>로 나누면 몫은 </a:t>
            </a:r>
            <a:r>
              <a:rPr lang="en-US" altLang="ko-KR" sz="1800"/>
              <a:t>0, </a:t>
            </a:r>
            <a:r>
              <a:rPr lang="ko-KR" altLang="en-US" sz="1800"/>
              <a:t>나머지는 </a:t>
            </a:r>
            <a:r>
              <a:rPr lang="en-US" altLang="ko-KR" sz="1800"/>
              <a:t>2</a:t>
            </a:r>
            <a:r>
              <a:rPr lang="ko-KR" altLang="en-US" sz="1800"/>
              <a:t>이다</a:t>
            </a:r>
            <a:r>
              <a:rPr lang="en-US" altLang="ko-KR" sz="1800"/>
              <a:t>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 sz="1800"/>
              <a:t>    세 번째 비트는 </a:t>
            </a:r>
            <a:r>
              <a:rPr lang="en-US" altLang="ko-KR" sz="1800"/>
              <a:t>0</a:t>
            </a:r>
            <a:r>
              <a:rPr lang="ko-KR" altLang="en-US" sz="1800"/>
              <a:t>이고</a:t>
            </a:r>
            <a:r>
              <a:rPr lang="en-US" altLang="ko-KR" sz="1800"/>
              <a:t>, 2</a:t>
            </a:r>
            <a:r>
              <a:rPr lang="ko-KR" altLang="en-US" sz="1800"/>
              <a:t>는 나머지 </a:t>
            </a:r>
            <a:r>
              <a:rPr lang="en-US" altLang="ko-KR" sz="1800"/>
              <a:t>2 </a:t>
            </a:r>
            <a:r>
              <a:rPr lang="ko-KR" altLang="en-US" sz="1800"/>
              <a:t>비트들로 표현</a:t>
            </a:r>
            <a:endParaRPr lang="en-US" altLang="ko-KR" sz="1800"/>
          </a:p>
          <a:p>
            <a:pPr lvl="1" eaLnBrk="1" hangingPunct="1"/>
            <a:r>
              <a:rPr lang="en-US" altLang="ko-KR" sz="1800"/>
              <a:t>2</a:t>
            </a:r>
            <a:r>
              <a:rPr lang="ko-KR" altLang="en-US" sz="1800"/>
              <a:t>을 </a:t>
            </a:r>
            <a:r>
              <a:rPr lang="en-US" altLang="ko-KR" sz="1800"/>
              <a:t>2</a:t>
            </a:r>
            <a:r>
              <a:rPr lang="en-US" altLang="ko-KR" sz="1800" baseline="30000"/>
              <a:t>1</a:t>
            </a:r>
            <a:r>
              <a:rPr lang="en-US" altLang="ko-KR" sz="1800"/>
              <a:t>(=2)</a:t>
            </a:r>
            <a:r>
              <a:rPr lang="ko-KR" altLang="en-US" sz="1800"/>
              <a:t>로 나누면 몫은 </a:t>
            </a:r>
            <a:r>
              <a:rPr lang="en-US" altLang="ko-KR" sz="1800"/>
              <a:t>1, </a:t>
            </a:r>
            <a:r>
              <a:rPr lang="ko-KR" altLang="en-US" sz="1800"/>
              <a:t>나머지는 </a:t>
            </a:r>
            <a:r>
              <a:rPr lang="en-US" altLang="ko-KR" sz="1800"/>
              <a:t>0</a:t>
            </a:r>
            <a:r>
              <a:rPr lang="ko-KR" altLang="en-US" sz="1800"/>
              <a:t>이다</a:t>
            </a:r>
            <a:r>
              <a:rPr lang="en-US" altLang="ko-KR" sz="1800"/>
              <a:t>.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ko-KR" altLang="en-US" sz="1800"/>
              <a:t>    네 번째 비트는 </a:t>
            </a:r>
            <a:r>
              <a:rPr lang="en-US" altLang="ko-KR" sz="1800"/>
              <a:t>1</a:t>
            </a:r>
            <a:r>
              <a:rPr lang="ko-KR" altLang="en-US" sz="1800"/>
              <a:t>이고</a:t>
            </a:r>
            <a:r>
              <a:rPr lang="en-US" altLang="ko-KR" sz="1800"/>
              <a:t>, 0</a:t>
            </a:r>
            <a:r>
              <a:rPr lang="ko-KR" altLang="en-US" sz="1800"/>
              <a:t>은 나머지 </a:t>
            </a:r>
            <a:r>
              <a:rPr lang="en-US" altLang="ko-KR" sz="1800"/>
              <a:t>1 </a:t>
            </a:r>
            <a:r>
              <a:rPr lang="ko-KR" altLang="en-US" sz="1800"/>
              <a:t>비트로 표현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936625"/>
          </a:xfrm>
        </p:spPr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십진수를 이진수로 변환 </a:t>
            </a:r>
            <a:r>
              <a:rPr lang="en-US" altLang="ko-KR">
                <a:solidFill>
                  <a:schemeClr val="tx1"/>
                </a:solidFill>
              </a:rPr>
              <a:t>2</a:t>
            </a:r>
            <a:endParaRPr lang="ko-KR" altLang="en-US"/>
          </a:p>
        </p:txBody>
      </p:sp>
      <p:sp>
        <p:nvSpPr>
          <p:cNvPr id="389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o-KR" altLang="en-US"/>
              <a:t>마지막 비트부터 생각</a:t>
            </a:r>
            <a:endParaRPr lang="en-US" altLang="ko-KR"/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26 = 1  x  16  +  1 x  8   +  0 x 4  +  1 x  2  +  0 x 1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/>
              <a:t>    	  </a:t>
            </a:r>
            <a:r>
              <a:rPr lang="en-US" altLang="ko-KR" sz="2000"/>
              <a:t>= (1  x  2</a:t>
            </a:r>
            <a:r>
              <a:rPr lang="en-US" altLang="ko-KR" sz="2000" baseline="30000"/>
              <a:t>3</a:t>
            </a:r>
            <a:r>
              <a:rPr lang="en-US" altLang="ko-KR" sz="2000"/>
              <a:t>   +  1 x  2</a:t>
            </a:r>
            <a:r>
              <a:rPr lang="en-US" altLang="ko-KR" sz="2000" baseline="30000"/>
              <a:t>2</a:t>
            </a:r>
            <a:r>
              <a:rPr lang="en-US" altLang="ko-KR" sz="2000"/>
              <a:t> +  0 x 2</a:t>
            </a:r>
            <a:r>
              <a:rPr lang="en-US" altLang="ko-KR" sz="2000" baseline="30000"/>
              <a:t>1</a:t>
            </a:r>
            <a:r>
              <a:rPr lang="en-US" altLang="ko-KR" sz="2000"/>
              <a:t> +  1 x  2</a:t>
            </a:r>
            <a:r>
              <a:rPr lang="en-US" altLang="ko-KR" sz="2000" baseline="30000"/>
              <a:t>0</a:t>
            </a:r>
            <a:r>
              <a:rPr lang="en-US" altLang="ko-KR" sz="2000"/>
              <a:t> ) x  2 +  1 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endParaRPr lang="en-US" altLang="ko-KR"/>
          </a:p>
          <a:p>
            <a:pPr lvl="1" eaLnBrk="1" hangingPunct="1"/>
            <a:r>
              <a:rPr lang="en-US" altLang="ko-KR"/>
              <a:t>2</a:t>
            </a:r>
            <a:r>
              <a:rPr lang="ko-KR" altLang="en-US"/>
              <a:t>로 나누어 보자</a:t>
            </a:r>
            <a:endParaRPr lang="en-US" altLang="ko-KR"/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		</a:t>
            </a:r>
            <a:endParaRPr lang="ko-KR" altLang="en-US" sz="2000"/>
          </a:p>
        </p:txBody>
      </p:sp>
      <p:sp>
        <p:nvSpPr>
          <p:cNvPr id="3891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86429EC-46F7-4B7B-AC8F-6060182CFE5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38918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988" y="3644900"/>
            <a:ext cx="426402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 dirty="0"/>
              <a:t>Chap 01  </a:t>
            </a:r>
            <a:r>
              <a:rPr lang="ko-KR" altLang="en-US" sz="4600" b="1" dirty="0"/>
              <a:t>서론 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3708400" y="4078288"/>
            <a:ext cx="2228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b="1"/>
              <a:t>©</a:t>
            </a:r>
            <a:r>
              <a:rPr lang="ko-KR" altLang="en-US" b="1"/>
              <a:t>우균</a:t>
            </a:r>
            <a:r>
              <a:rPr lang="en-US" altLang="ko-KR" b="1"/>
              <a:t>, </a:t>
            </a:r>
            <a:r>
              <a:rPr lang="ko-KR" altLang="en-US" b="1"/>
              <a:t>창병모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16E324-1D25-4CD1-8E02-FAE2BCDD384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16</a:t>
            </a:r>
            <a:r>
              <a:rPr lang="ko-KR" altLang="en-US">
                <a:solidFill>
                  <a:schemeClr val="tx1"/>
                </a:solidFill>
              </a:rPr>
              <a:t>진수</a:t>
            </a:r>
            <a:r>
              <a:rPr lang="en-US" altLang="ko-KR">
                <a:solidFill>
                  <a:schemeClr val="tx1"/>
                </a:solidFill>
              </a:rPr>
              <a:t>(hexadecimal)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b="1"/>
              <a:t>16</a:t>
            </a:r>
            <a:r>
              <a:rPr lang="ko-KR" altLang="en-US" b="1"/>
              <a:t>진수</a:t>
            </a:r>
            <a:r>
              <a:rPr lang="en-US" altLang="ko-KR" b="1"/>
              <a:t>(hexadecimal)</a:t>
            </a:r>
            <a:r>
              <a:rPr lang="ko-KR" altLang="en-US"/>
              <a:t> </a:t>
            </a:r>
          </a:p>
          <a:p>
            <a:pPr lvl="1" eaLnBrk="1" hangingPunct="1"/>
            <a:r>
              <a:rPr lang="ko-KR" altLang="en-US"/>
              <a:t>기수 </a:t>
            </a:r>
            <a:r>
              <a:rPr lang="en-US" altLang="ko-KR"/>
              <a:t>16</a:t>
            </a:r>
            <a:r>
              <a:rPr lang="ko-KR" altLang="en-US"/>
              <a:t>인 수 체계</a:t>
            </a:r>
          </a:p>
          <a:p>
            <a:pPr lvl="1" eaLnBrk="1" hangingPunct="1"/>
            <a:r>
              <a:rPr lang="en-US" altLang="ko-KR"/>
              <a:t>0, …, 9, A(10), B(11), C(12), D(13), E(14), F(15)</a:t>
            </a:r>
            <a:endParaRPr lang="ko-KR" altLang="en-US"/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2AC</a:t>
            </a:r>
            <a:r>
              <a:rPr lang="en-US" altLang="ko-KR" baseline="-25000">
                <a:solidFill>
                  <a:srgbClr val="FF6600"/>
                </a:solidFill>
              </a:rPr>
              <a:t>16</a:t>
            </a:r>
            <a:r>
              <a:rPr lang="en-US" altLang="ko-KR">
                <a:solidFill>
                  <a:srgbClr val="FF6600"/>
                </a:solidFill>
              </a:rPr>
              <a:t>   	=  2 x 16</a:t>
            </a:r>
            <a:r>
              <a:rPr lang="en-US" altLang="ko-KR" baseline="30000">
                <a:solidFill>
                  <a:srgbClr val="FF6600"/>
                </a:solidFill>
              </a:rPr>
              <a:t>2</a:t>
            </a:r>
            <a:r>
              <a:rPr lang="en-US" altLang="ko-KR">
                <a:solidFill>
                  <a:srgbClr val="FF6600"/>
                </a:solidFill>
              </a:rPr>
              <a:t>  +  A x  16</a:t>
            </a:r>
            <a:r>
              <a:rPr lang="en-US" altLang="ko-KR" baseline="30000">
                <a:solidFill>
                  <a:srgbClr val="FF6600"/>
                </a:solidFill>
              </a:rPr>
              <a:t>1</a:t>
            </a:r>
            <a:r>
              <a:rPr lang="en-US" altLang="ko-KR">
                <a:solidFill>
                  <a:srgbClr val="FF6600"/>
                </a:solidFill>
              </a:rPr>
              <a:t> + C x  16</a:t>
            </a:r>
            <a:r>
              <a:rPr lang="en-US" altLang="ko-KR" baseline="30000">
                <a:solidFill>
                  <a:srgbClr val="FF6600"/>
                </a:solidFill>
              </a:rPr>
              <a:t>0</a:t>
            </a:r>
            <a:r>
              <a:rPr lang="en-US" altLang="ko-KR">
                <a:solidFill>
                  <a:srgbClr val="FF6600"/>
                </a:solidFill>
              </a:rPr>
              <a:t> 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/>
              <a:t>                	</a:t>
            </a:r>
            <a:r>
              <a:rPr lang="en-US" altLang="ko-KR" sz="2000"/>
              <a:t>=  2 x 256 +  10 x 16  +  12 x 1  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2000"/>
              <a:t>                	=  684 </a:t>
            </a:r>
            <a:endParaRPr lang="ko-KR" altLang="en-US" sz="2000"/>
          </a:p>
        </p:txBody>
      </p:sp>
      <p:pic>
        <p:nvPicPr>
          <p:cNvPr id="3994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803650"/>
            <a:ext cx="29162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1.4 </a:t>
            </a:r>
            <a:r>
              <a:rPr lang="ko-KR" altLang="en-US" sz="4600" b="1"/>
              <a:t>소프트웨어 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312125-3B9C-4EC0-8555-DF1733128D4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소프트웨어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0038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ko-KR" altLang="en-US"/>
              <a:t>시스템 소프트웨어</a:t>
            </a:r>
            <a:r>
              <a:rPr lang="en-US" altLang="ko-KR"/>
              <a:t>(system software)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컴퓨터 시스템 효율적인 운영과 관리를 위한 소프트웨어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운영 체제</a:t>
            </a:r>
            <a:r>
              <a:rPr lang="en-US" altLang="ko-KR"/>
              <a:t>, </a:t>
            </a:r>
            <a:r>
              <a:rPr lang="ko-KR" altLang="en-US"/>
              <a:t>컴파일러</a:t>
            </a:r>
            <a:r>
              <a:rPr lang="en-US" altLang="ko-KR"/>
              <a:t>, </a:t>
            </a:r>
            <a:r>
              <a:rPr lang="ko-KR" altLang="en-US"/>
              <a:t>디버거</a:t>
            </a:r>
            <a:r>
              <a:rPr lang="en-US" altLang="ko-KR"/>
              <a:t>, </a:t>
            </a:r>
            <a:r>
              <a:rPr lang="ko-KR" altLang="en-US"/>
              <a:t>유틸리티</a:t>
            </a:r>
            <a:r>
              <a:rPr lang="en-US" altLang="ko-KR"/>
              <a:t> </a:t>
            </a:r>
            <a:r>
              <a:rPr lang="ko-KR" altLang="en-US"/>
              <a:t>프로그램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/>
          </a:p>
          <a:p>
            <a:pPr eaLnBrk="1" hangingPunct="1">
              <a:lnSpc>
                <a:spcPct val="90000"/>
              </a:lnSpc>
            </a:pPr>
            <a:r>
              <a:rPr lang="ko-KR" altLang="en-US"/>
              <a:t>응용 소프트웨어</a:t>
            </a:r>
            <a:r>
              <a:rPr lang="en-US" altLang="ko-KR"/>
              <a:t>(application software)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시스템 소프트웨어가 아닌 거의 모든 소프트웨어를 지칭하는 포괄적인 용어</a:t>
            </a:r>
            <a:endParaRPr lang="en-US" altLang="ko-KR"/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문서 작성 </a:t>
            </a:r>
            <a:r>
              <a:rPr lang="en-US" altLang="ko-KR"/>
              <a:t>S/W, </a:t>
            </a:r>
            <a:r>
              <a:rPr lang="ko-KR" altLang="en-US"/>
              <a:t>데이터 관리 </a:t>
            </a:r>
            <a:r>
              <a:rPr lang="en-US" altLang="ko-KR"/>
              <a:t>S/W, </a:t>
            </a:r>
            <a:r>
              <a:rPr lang="ko-KR" altLang="en-US"/>
              <a:t>스프레드시트</a:t>
            </a:r>
            <a:r>
              <a:rPr lang="en-US" altLang="ko-KR"/>
              <a:t>,</a:t>
            </a:r>
            <a:r>
              <a:rPr lang="ko-KR" altLang="en-US"/>
              <a:t>그래픽 </a:t>
            </a:r>
            <a:r>
              <a:rPr lang="en-US" altLang="ko-KR"/>
              <a:t>S/W,</a:t>
            </a:r>
          </a:p>
          <a:p>
            <a:pPr lvl="1" eaLnBrk="1" hangingPunct="1">
              <a:lnSpc>
                <a:spcPct val="90000"/>
              </a:lnSpc>
            </a:pPr>
            <a:r>
              <a:rPr lang="ko-KR" altLang="en-US"/>
              <a:t>웹 관련 </a:t>
            </a:r>
            <a:r>
              <a:rPr lang="en-US" altLang="ko-KR"/>
              <a:t>S/W, </a:t>
            </a:r>
            <a:r>
              <a:rPr lang="ko-KR" altLang="en-US"/>
              <a:t>통계 </a:t>
            </a:r>
            <a:r>
              <a:rPr lang="en-US" altLang="ko-KR"/>
              <a:t>S/W, </a:t>
            </a:r>
            <a:r>
              <a:rPr lang="ko-KR" altLang="en-US"/>
              <a:t>게임 </a:t>
            </a:r>
            <a:r>
              <a:rPr lang="en-US" altLang="ko-KR"/>
              <a:t>S/W </a:t>
            </a:r>
            <a:r>
              <a:rPr lang="ko-KR" altLang="en-US"/>
              <a:t>등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B2095B7-B40C-4931-A444-7DA47362D60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936625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소프트웨어</a:t>
            </a:r>
          </a:p>
        </p:txBody>
      </p:sp>
      <p:pic>
        <p:nvPicPr>
          <p:cNvPr id="46085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1595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운영 체제</a:t>
            </a:r>
          </a:p>
        </p:txBody>
      </p:sp>
      <p:sp>
        <p:nvSpPr>
          <p:cNvPr id="481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8132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7DAA280-4675-4E9F-B792-FFBF307314E0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8134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773238"/>
            <a:ext cx="5715000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응용 소프트웨어</a:t>
            </a:r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915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15AFC1-C4AF-4865-A541-EF183178868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49158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468438"/>
            <a:ext cx="3529013" cy="477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1.5 </a:t>
            </a:r>
            <a:r>
              <a:rPr lang="ko-KR" altLang="en-US" sz="4600" b="1"/>
              <a:t>프로그래밍 언어 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57D6E6-EFCC-417C-AD6C-366FC920B9A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프로그래밍 언어 </a:t>
            </a:r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686800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 sz="2000"/>
              <a:t>프로그램을 작성하기 위한 언어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사람이 컴퓨터에게 시키고 싶은 내용을 표현하기 위한 표기법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그 발전 단계에 따라 기계어</a:t>
            </a:r>
            <a:r>
              <a:rPr lang="en-US" altLang="ko-KR" sz="1800"/>
              <a:t>, </a:t>
            </a:r>
            <a:r>
              <a:rPr lang="ko-KR" altLang="en-US" sz="1800"/>
              <a:t>어셈블리어</a:t>
            </a:r>
            <a:r>
              <a:rPr lang="en-US" altLang="ko-KR" sz="1800"/>
              <a:t>, </a:t>
            </a:r>
            <a:r>
              <a:rPr lang="ko-KR" altLang="en-US" sz="1800"/>
              <a:t>고급언어로 분류</a:t>
            </a:r>
            <a:endParaRPr lang="en-US" altLang="ko-KR" sz="1800"/>
          </a:p>
          <a:p>
            <a:pPr lvl="1" eaLnBrk="1" hangingPunct="1">
              <a:lnSpc>
                <a:spcPct val="80000"/>
              </a:lnSpc>
            </a:pPr>
            <a:endParaRPr lang="en-US" altLang="ko-KR"/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고급 언어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/>
              <a:t>영어와 비슷한 구문으로 표현되며</a:t>
            </a:r>
            <a:r>
              <a:rPr lang="en-US" altLang="ko-KR"/>
              <a:t>, </a:t>
            </a:r>
            <a:r>
              <a:rPr lang="ko-KR" altLang="en-US"/>
              <a:t>읽고 쓰기가 보다 쉽다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>
                <a:solidFill>
                  <a:srgbClr val="FF6600"/>
                </a:solidFill>
              </a:rPr>
              <a:t>프로그래머가 기계의 세부사항을 알 필요가 없게 해준다</a:t>
            </a:r>
          </a:p>
          <a:p>
            <a:pPr lvl="1" eaLnBrk="1" hangingPunct="1">
              <a:lnSpc>
                <a:spcPct val="80000"/>
              </a:lnSpc>
            </a:pPr>
            <a:endParaRPr lang="ko-KR" altLang="en-US" sz="18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/>
              <a:t>		</a:t>
            </a:r>
            <a:r>
              <a:rPr lang="en-US" altLang="ko-KR">
                <a:solidFill>
                  <a:srgbClr val="FF6600"/>
                </a:solidFill>
              </a:rPr>
              <a:t>X = Y + Z</a:t>
            </a:r>
            <a:r>
              <a:rPr lang="en-US" altLang="ko-KR">
                <a:solidFill>
                  <a:srgbClr val="3333FF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>
              <a:solidFill>
                <a:srgbClr val="3333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ko-KR" altLang="en-US"/>
              <a:t>주요 고급 언어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ko-KR"/>
              <a:t>FORTRAN, COBOL, BASIC, C, C++, Java </a:t>
            </a:r>
            <a:r>
              <a:rPr lang="ko-KR" altLang="en-US"/>
              <a:t>등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solidFill>
                  <a:schemeClr val="tx1"/>
                </a:solidFill>
              </a:rPr>
              <a:t>주요 고급 언어</a:t>
            </a:r>
          </a:p>
        </p:txBody>
      </p:sp>
      <p:sp>
        <p:nvSpPr>
          <p:cNvPr id="5427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4276" name="슬라이드 번호 개체 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A27856-0F1B-49F7-BC52-100F37CC4F08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pic>
        <p:nvPicPr>
          <p:cNvPr id="54278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7424738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C61C2C-45BF-435B-9D64-DE96F79BC91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주요 고급 언어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FORTRAN(FORmula TRANslation) </a:t>
            </a:r>
            <a:endParaRPr lang="ko-KR" altLang="en-US" sz="2000">
              <a:solidFill>
                <a:srgbClr val="FF6600"/>
              </a:solidFill>
            </a:endParaRPr>
          </a:p>
          <a:p>
            <a:pPr lvl="1" eaLnBrk="1" hangingPunct="1"/>
            <a:r>
              <a:rPr lang="en-US" altLang="ko-KR" sz="1800"/>
              <a:t>1957</a:t>
            </a:r>
            <a:r>
              <a:rPr lang="ko-KR" altLang="en-US" sz="1800"/>
              <a:t>년에 </a:t>
            </a:r>
            <a:r>
              <a:rPr lang="en-US" altLang="ko-KR" sz="1800"/>
              <a:t>IBM</a:t>
            </a:r>
            <a:r>
              <a:rPr lang="ko-KR" altLang="en-US" sz="1800"/>
              <a:t>의 </a:t>
            </a:r>
            <a:r>
              <a:rPr lang="en-US" altLang="ko-KR" sz="1800"/>
              <a:t>John Backus</a:t>
            </a:r>
            <a:r>
              <a:rPr lang="ko-KR" altLang="en-US" sz="1800"/>
              <a:t>가 개발한 최초의 고급 언어</a:t>
            </a:r>
          </a:p>
          <a:p>
            <a:pPr lvl="1" eaLnBrk="1" hangingPunct="1"/>
            <a:r>
              <a:rPr lang="ko-KR" altLang="en-US" sz="1800"/>
              <a:t>과학계산용 언어로 프로그램을 단순화된 영어 단어와 수학 공식으로 표현</a:t>
            </a:r>
            <a:r>
              <a:rPr lang="en-US" altLang="ko-KR" sz="1800"/>
              <a:t> </a:t>
            </a:r>
          </a:p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COBOL(COmmon Business Oriented Language)</a:t>
            </a:r>
          </a:p>
          <a:p>
            <a:pPr lvl="1" eaLnBrk="1" hangingPunct="1"/>
            <a:r>
              <a:rPr lang="en-US" altLang="ko-KR" sz="1800"/>
              <a:t>1960</a:t>
            </a:r>
            <a:r>
              <a:rPr lang="ko-KR" altLang="en-US" sz="1800"/>
              <a:t>년초에 개발된 사무용 프로그램을 개발을 위한  언어</a:t>
            </a:r>
          </a:p>
          <a:p>
            <a:pPr lvl="1" eaLnBrk="1" hangingPunct="1"/>
            <a:r>
              <a:rPr lang="en-US" altLang="ko-KR" sz="1800"/>
              <a:t>COBOL</a:t>
            </a:r>
            <a:r>
              <a:rPr lang="ko-KR" altLang="en-US" sz="1800"/>
              <a:t>로 작성된 많은 급여</a:t>
            </a:r>
            <a:r>
              <a:rPr lang="en-US" altLang="ko-KR" sz="1800"/>
              <a:t>, </a:t>
            </a:r>
            <a:r>
              <a:rPr lang="ko-KR" altLang="en-US" sz="1800"/>
              <a:t>회계 및 기타 업무용 </a:t>
            </a:r>
            <a:r>
              <a:rPr lang="en-US" altLang="ko-KR" sz="1800"/>
              <a:t>S/W</a:t>
            </a:r>
            <a:r>
              <a:rPr lang="ko-KR" altLang="en-US" sz="1800"/>
              <a:t>는 지금도 많이 사용됨</a:t>
            </a:r>
            <a:endParaRPr lang="en-US" altLang="ko-KR" sz="1800"/>
          </a:p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BASIC(Beginner's All-purpose Symbolic Instruction Code)</a:t>
            </a:r>
            <a:r>
              <a:rPr lang="ko-KR" altLang="en-US" sz="2000"/>
              <a:t> </a:t>
            </a:r>
          </a:p>
          <a:p>
            <a:pPr lvl="1" eaLnBrk="1" hangingPunct="1"/>
            <a:r>
              <a:rPr lang="ko-KR" altLang="en-US" sz="1800"/>
              <a:t>초보자가 배우기 쉬운 프로그래밍 언어로 개발</a:t>
            </a:r>
          </a:p>
          <a:p>
            <a:pPr lvl="1" eaLnBrk="1" hangingPunct="1"/>
            <a:r>
              <a:rPr lang="ko-KR" altLang="en-US" sz="1800"/>
              <a:t>원래 학생들에게 프로그래밍 언어를 가르치기 위해 개발 </a:t>
            </a:r>
          </a:p>
          <a:p>
            <a:pPr lvl="1" eaLnBrk="1" hangingPunct="1"/>
            <a:r>
              <a:rPr lang="ko-KR" altLang="en-US" sz="1800"/>
              <a:t>컴퓨터 업계에 소개되면서 비중 있는 프로그래밍 언어가 됨</a:t>
            </a:r>
            <a:r>
              <a:rPr lang="en-US" altLang="ko-KR" sz="1800"/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DC0711D-D0DC-4032-B4B7-BDB3C68B645D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 장의 내용</a:t>
            </a:r>
            <a:r>
              <a:rPr lang="ko-KR" altLang="en-US"/>
              <a:t> </a:t>
            </a:r>
            <a:endParaRPr lang="en-US" altLang="ko-KR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컴퓨터 시스템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프로그램 실행 원리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컴퓨터의 자료 표현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소프트웨어</a:t>
            </a:r>
            <a:endParaRPr lang="en-US" altLang="ko-KR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프로그래밍 언어</a:t>
            </a:r>
          </a:p>
          <a:p>
            <a:pPr eaLnBrk="1" hangingPunct="1"/>
            <a:r>
              <a:rPr lang="ko-KR" altLang="en-US">
                <a:solidFill>
                  <a:srgbClr val="FF6600"/>
                </a:solidFill>
              </a:rPr>
              <a:t>소프트웨어 개발</a:t>
            </a:r>
            <a:endParaRPr lang="en-US" altLang="ko-KR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CABD5E-4A38-4971-8D10-F201412C9596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4400">
                <a:solidFill>
                  <a:schemeClr val="tx1"/>
                </a:solidFill>
              </a:rPr>
              <a:t>주요 고급 언어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5554663" cy="4824413"/>
          </a:xfrm>
        </p:spPr>
        <p:txBody>
          <a:bodyPr/>
          <a:lstStyle/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C </a:t>
            </a:r>
            <a:r>
              <a:rPr lang="ko-KR" altLang="en-US" sz="2000">
                <a:solidFill>
                  <a:srgbClr val="FF6600"/>
                </a:solidFill>
              </a:rPr>
              <a:t>언어</a:t>
            </a:r>
          </a:p>
          <a:p>
            <a:pPr lvl="1" eaLnBrk="1" hangingPunct="1"/>
            <a:r>
              <a:rPr lang="en-US" altLang="ko-KR" sz="1800"/>
              <a:t>AT&amp;T </a:t>
            </a:r>
            <a:r>
              <a:rPr lang="ko-KR" altLang="en-US" sz="1800"/>
              <a:t>벨 연구소의 </a:t>
            </a:r>
            <a:r>
              <a:rPr lang="en-US" altLang="ko-KR" sz="1800"/>
              <a:t>Dennis Ritchie</a:t>
            </a:r>
            <a:r>
              <a:rPr lang="ko-KR" altLang="en-US" sz="1800"/>
              <a:t>가 개발한 시스템 프로그래밍 용 언어</a:t>
            </a:r>
          </a:p>
          <a:p>
            <a:pPr lvl="1" eaLnBrk="1" hangingPunct="1"/>
            <a:r>
              <a:rPr lang="en-US" altLang="ko-KR" sz="1800"/>
              <a:t>1970</a:t>
            </a:r>
            <a:r>
              <a:rPr lang="ko-KR" altLang="en-US" sz="1800"/>
              <a:t>년대 </a:t>
            </a:r>
            <a:r>
              <a:rPr lang="en-US" altLang="ko-KR" sz="1800"/>
              <a:t>UNIX</a:t>
            </a:r>
            <a:r>
              <a:rPr lang="ko-KR" altLang="en-US" sz="1800"/>
              <a:t>라는 운영 체제 개발을 위하여 개발된 언어</a:t>
            </a:r>
          </a:p>
          <a:p>
            <a:pPr lvl="1" eaLnBrk="1" hangingPunct="1"/>
            <a:r>
              <a:rPr lang="ko-KR" altLang="en-US" sz="1800"/>
              <a:t>고급 언어이면서도 저급 언어</a:t>
            </a:r>
            <a:r>
              <a:rPr lang="en-US" altLang="ko-KR" sz="1800"/>
              <a:t>(</a:t>
            </a:r>
            <a:r>
              <a:rPr lang="ko-KR" altLang="en-US" sz="1800"/>
              <a:t>하드웨어에 가까운 언어</a:t>
            </a:r>
            <a:r>
              <a:rPr lang="en-US" altLang="ko-KR" sz="1800"/>
              <a:t>)</a:t>
            </a:r>
            <a:r>
              <a:rPr lang="ko-KR" altLang="en-US" sz="1800"/>
              <a:t>의 특성을 가지고 있음</a:t>
            </a:r>
            <a:r>
              <a:rPr lang="en-US" altLang="ko-KR" sz="1800"/>
              <a:t>.</a:t>
            </a:r>
          </a:p>
          <a:p>
            <a:pPr lvl="1" eaLnBrk="1" hangingPunct="1"/>
            <a:endParaRPr lang="en-US" altLang="ko-KR" sz="1800"/>
          </a:p>
          <a:p>
            <a:pPr eaLnBrk="1" hangingPunct="1"/>
            <a:r>
              <a:rPr lang="en-US" altLang="ko-KR" sz="2000">
                <a:solidFill>
                  <a:srgbClr val="FF6600"/>
                </a:solidFill>
              </a:rPr>
              <a:t>C++</a:t>
            </a:r>
          </a:p>
          <a:p>
            <a:pPr lvl="1" eaLnBrk="1" hangingPunct="1"/>
            <a:r>
              <a:rPr lang="en-US" altLang="ko-KR" sz="1800"/>
              <a:t>AT&amp;T</a:t>
            </a:r>
            <a:r>
              <a:rPr lang="ko-KR" altLang="en-US" sz="1800"/>
              <a:t> 벨 연구소의 </a:t>
            </a:r>
            <a:r>
              <a:rPr lang="en-US" altLang="ko-KR" sz="1800"/>
              <a:t>B. Stroustrup</a:t>
            </a:r>
            <a:r>
              <a:rPr lang="ko-KR" altLang="en-US" sz="1800"/>
              <a:t>에 의해 개발</a:t>
            </a:r>
          </a:p>
          <a:p>
            <a:pPr lvl="1" eaLnBrk="1" hangingPunct="1"/>
            <a:r>
              <a:rPr lang="en-US" altLang="ko-KR" sz="1800"/>
              <a:t>C </a:t>
            </a:r>
            <a:r>
              <a:rPr lang="ko-KR" altLang="en-US" sz="1800"/>
              <a:t>언어의 기능을 확장하여 만든 객체 지향 프로그래밍 언어</a:t>
            </a:r>
          </a:p>
          <a:p>
            <a:pPr lvl="1" eaLnBrk="1" hangingPunct="1"/>
            <a:endParaRPr lang="en-US" altLang="ko-KR" sz="1800"/>
          </a:p>
        </p:txBody>
      </p:sp>
      <p:pic>
        <p:nvPicPr>
          <p:cNvPr id="5735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1268413"/>
            <a:ext cx="2578100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88" y="4041775"/>
            <a:ext cx="29178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113868A-2002-434A-A293-8C2B7B3816BA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4400">
                <a:solidFill>
                  <a:schemeClr val="tx1"/>
                </a:solidFill>
              </a:rPr>
              <a:t>주요 고급 언어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5770563" cy="48244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ko-KR" sz="2000" dirty="0">
                <a:solidFill>
                  <a:srgbClr val="FF6600"/>
                </a:solidFill>
              </a:rPr>
              <a:t>Java </a:t>
            </a:r>
            <a:endParaRPr lang="ko-KR" altLang="en-US" sz="2000" dirty="0">
              <a:solidFill>
                <a:srgbClr val="FF6600"/>
              </a:solidFill>
            </a:endParaRPr>
          </a:p>
          <a:p>
            <a:pPr lvl="1" eaLnBrk="1" hangingPunct="1">
              <a:defRPr/>
            </a:pPr>
            <a:r>
              <a:rPr lang="en-US" altLang="ko-KR" sz="1800" dirty="0"/>
              <a:t>1990</a:t>
            </a:r>
            <a:r>
              <a:rPr lang="ko-KR" altLang="en-US" sz="1800" dirty="0"/>
              <a:t>년대에 선 마이크로시스템 사의 </a:t>
            </a:r>
            <a:r>
              <a:rPr lang="en-US" altLang="ko-KR" sz="1800" dirty="0"/>
              <a:t>James Gosling</a:t>
            </a:r>
            <a:r>
              <a:rPr lang="ko-KR" altLang="en-US" sz="1800" dirty="0"/>
              <a:t>이 개발</a:t>
            </a:r>
          </a:p>
          <a:p>
            <a:pPr lvl="1" eaLnBrk="1" hangingPunct="1">
              <a:defRPr/>
            </a:pPr>
            <a:r>
              <a:rPr lang="ko-KR" altLang="en-US" sz="1800" dirty="0"/>
              <a:t>인터넷 환경을 위해 개발된 객체지향 언어로 이동 </a:t>
            </a:r>
            <a:r>
              <a:rPr lang="ko-KR" altLang="en-US" sz="1800" dirty="0" err="1"/>
              <a:t>코드실행</a:t>
            </a:r>
            <a:r>
              <a:rPr lang="ko-KR" altLang="en-US" sz="1800" dirty="0"/>
              <a:t> 지원</a:t>
            </a:r>
            <a:r>
              <a:rPr lang="en-US" altLang="ko-KR" sz="1800" dirty="0"/>
              <a:t> </a:t>
            </a:r>
            <a:endParaRPr lang="ko-KR" altLang="en-US" sz="1800" dirty="0"/>
          </a:p>
          <a:p>
            <a:pPr lvl="1" eaLnBrk="1" hangingPunct="1">
              <a:defRPr/>
            </a:pPr>
            <a:r>
              <a:rPr lang="en-US" altLang="ko-KR" sz="1800" dirty="0"/>
              <a:t>Java </a:t>
            </a:r>
            <a:r>
              <a:rPr lang="ko-KR" altLang="en-US" sz="1800" dirty="0"/>
              <a:t>프로그램은 한번 작성되면 어느 플랫폼에서나 실행 가능</a:t>
            </a:r>
            <a:endParaRPr lang="en-US" altLang="ko-KR" sz="1800" dirty="0"/>
          </a:p>
          <a:p>
            <a:pPr>
              <a:defRPr/>
            </a:pPr>
            <a:r>
              <a:rPr lang="en-US" altLang="ko-KR" dirty="0">
                <a:solidFill>
                  <a:srgbClr val="FF6600"/>
                </a:solidFill>
              </a:rPr>
              <a:t>Python </a:t>
            </a:r>
          </a:p>
          <a:p>
            <a:pPr lvl="1">
              <a:defRPr/>
            </a:pPr>
            <a:r>
              <a:rPr lang="en-US" altLang="ko-KR" dirty="0"/>
              <a:t>1991</a:t>
            </a:r>
            <a:r>
              <a:rPr lang="ko-KR" altLang="en-US" dirty="0"/>
              <a:t>년 귀도 반 </a:t>
            </a:r>
            <a:r>
              <a:rPr lang="ko-KR" altLang="en-US" dirty="0" err="1"/>
              <a:t>로섬이</a:t>
            </a:r>
            <a:r>
              <a:rPr lang="ko-KR" altLang="en-US" dirty="0"/>
              <a:t> 개발한 고급 언어</a:t>
            </a:r>
            <a:endParaRPr lang="en-US" altLang="ko-KR" dirty="0"/>
          </a:p>
          <a:p>
            <a:pPr lvl="1">
              <a:defRPr/>
            </a:pPr>
            <a:r>
              <a:rPr lang="ko-KR" altLang="en-US" dirty="0"/>
              <a:t>플랫폼 독립적</a:t>
            </a:r>
            <a:r>
              <a:rPr lang="en-US" altLang="ko-KR" dirty="0"/>
              <a:t>,</a:t>
            </a:r>
            <a:r>
              <a:rPr lang="ko-KR" altLang="en-US" dirty="0"/>
              <a:t> 인터프리터 방식</a:t>
            </a:r>
            <a:r>
              <a:rPr lang="en-US" altLang="ko-KR" dirty="0"/>
              <a:t>, </a:t>
            </a:r>
          </a:p>
          <a:p>
            <a:pPr marL="457200" lvl="1" indent="0">
              <a:buFont typeface="Wingdings" panose="05000000000000000000" pitchFamily="2" charset="2"/>
              <a:buNone/>
              <a:defRPr/>
            </a:pPr>
            <a:r>
              <a:rPr lang="en-US" altLang="ko-KR" dirty="0"/>
              <a:t>    </a:t>
            </a:r>
            <a:r>
              <a:rPr lang="ko-KR" altLang="en-US" dirty="0"/>
              <a:t>객체지향</a:t>
            </a:r>
            <a:r>
              <a:rPr lang="en-US" altLang="ko-KR" dirty="0"/>
              <a:t>, </a:t>
            </a:r>
            <a:r>
              <a:rPr lang="ko-KR" altLang="en-US" dirty="0"/>
              <a:t>동적 타이핑</a:t>
            </a:r>
            <a:r>
              <a:rPr lang="en-US" altLang="ko-KR" sz="400" dirty="0"/>
              <a:t> </a:t>
            </a:r>
            <a:r>
              <a:rPr lang="ko-KR" altLang="en-US" dirty="0"/>
              <a:t>등의 특징</a:t>
            </a:r>
            <a:endParaRPr lang="en-US" altLang="ko-KR" dirty="0"/>
          </a:p>
          <a:p>
            <a:pPr lvl="1">
              <a:defRPr/>
            </a:pPr>
            <a:r>
              <a:rPr lang="ko-KR" altLang="en-US" dirty="0"/>
              <a:t>프로그래밍 입문용 언어</a:t>
            </a:r>
            <a:endParaRPr lang="ko-KR" altLang="en-US" sz="4800" dirty="0"/>
          </a:p>
          <a:p>
            <a:pPr lvl="1">
              <a:defRPr/>
            </a:pPr>
            <a:r>
              <a:rPr lang="ko-KR" altLang="en-US" dirty="0"/>
              <a:t>여러 교육 기관</a:t>
            </a:r>
            <a:r>
              <a:rPr lang="en-US" altLang="ko-KR" dirty="0"/>
              <a:t>, </a:t>
            </a:r>
            <a:r>
              <a:rPr lang="ko-KR" altLang="en-US" dirty="0"/>
              <a:t>연구 기관 및 산업계에서 이용이 증가하고 있음</a:t>
            </a:r>
            <a:endParaRPr lang="en-US" altLang="ko-KR" dirty="0"/>
          </a:p>
        </p:txBody>
      </p:sp>
      <p:pic>
        <p:nvPicPr>
          <p:cNvPr id="59398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412875"/>
            <a:ext cx="2763838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935413"/>
            <a:ext cx="2992438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803612-AD07-43E4-A2F9-BE0B5021CDE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컴파일러 및 인터프리터 </a:t>
            </a: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3816350" cy="4824413"/>
          </a:xfrm>
        </p:spPr>
        <p:txBody>
          <a:bodyPr/>
          <a:lstStyle/>
          <a:p>
            <a:pPr eaLnBrk="1" hangingPunct="1"/>
            <a:r>
              <a:rPr lang="ko-KR" altLang="en-US"/>
              <a:t>인터프리터</a:t>
            </a:r>
          </a:p>
          <a:p>
            <a:pPr lvl="1" eaLnBrk="1" hangingPunct="1"/>
            <a:r>
              <a:rPr lang="ko-KR" altLang="en-US"/>
              <a:t>별개의 컴파일 단계 없이 한 번에 한 문장씩 번역</a:t>
            </a:r>
            <a:r>
              <a:rPr lang="en-US" altLang="ko-KR"/>
              <a:t>(</a:t>
            </a:r>
            <a:r>
              <a:rPr lang="ko-KR" altLang="en-US"/>
              <a:t>혹은 해석</a:t>
            </a:r>
            <a:r>
              <a:rPr lang="en-US" altLang="ko-KR"/>
              <a:t>)</a:t>
            </a:r>
            <a:r>
              <a:rPr lang="ko-KR" altLang="en-US"/>
              <a:t>하여 실행한다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lvl="1" eaLnBrk="1" hangingPunct="1"/>
            <a:endParaRPr lang="en-US" altLang="ko-KR">
              <a:solidFill>
                <a:srgbClr val="FF6600"/>
              </a:solidFill>
            </a:endParaRPr>
          </a:p>
          <a:p>
            <a:pPr lvl="1" eaLnBrk="1" hangingPunct="1"/>
            <a:endParaRPr lang="ko-KR" altLang="en-US">
              <a:solidFill>
                <a:srgbClr val="FF6600"/>
              </a:solidFill>
            </a:endParaRPr>
          </a:p>
          <a:p>
            <a:pPr eaLnBrk="1" hangingPunct="1"/>
            <a:r>
              <a:rPr lang="ko-KR" altLang="en-US"/>
              <a:t>컴파일러</a:t>
            </a:r>
          </a:p>
          <a:p>
            <a:pPr lvl="1" eaLnBrk="1" hangingPunct="1"/>
            <a:r>
              <a:rPr lang="ko-KR" altLang="en-US"/>
              <a:t>고급 언어로 작성된 코드를 동등한 의미의 저급 언어로 된 코드로 번역하는 소프트웨어이다</a:t>
            </a:r>
            <a:r>
              <a:rPr lang="en-US" altLang="ko-KR">
                <a:solidFill>
                  <a:srgbClr val="FF6600"/>
                </a:solidFill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ko-KR"/>
          </a:p>
          <a:p>
            <a:pPr eaLnBrk="1" hangingPunct="1"/>
            <a:endParaRPr lang="ko-KR" altLang="en-US">
              <a:solidFill>
                <a:srgbClr val="FF6600"/>
              </a:solidFill>
            </a:endParaRPr>
          </a:p>
        </p:txBody>
      </p:sp>
      <p:pic>
        <p:nvPicPr>
          <p:cNvPr id="6144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3881438"/>
            <a:ext cx="4506913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113" y="1778000"/>
            <a:ext cx="4956175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1.6 </a:t>
            </a:r>
            <a:r>
              <a:rPr lang="ko-KR" altLang="en-US" sz="4600" b="1"/>
              <a:t>소프트웨어 개발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06AC74-1513-4059-8166-D4D9A64762DB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소프트웨어 개발과정 </a:t>
            </a:r>
          </a:p>
        </p:txBody>
      </p:sp>
      <p:pic>
        <p:nvPicPr>
          <p:cNvPr id="64517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73238"/>
            <a:ext cx="6856412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1448F18-3773-4B40-84BE-4A6AF10628B0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656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소프트웨어 개발과정</a:t>
            </a:r>
          </a:p>
        </p:txBody>
      </p:sp>
      <p:sp>
        <p:nvSpPr>
          <p:cNvPr id="6656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 sz="2000" b="1">
                <a:solidFill>
                  <a:srgbClr val="FF6600"/>
                </a:solidFill>
              </a:rPr>
              <a:t>요구사항 분석</a:t>
            </a:r>
            <a:r>
              <a:rPr lang="en-US" altLang="ko-KR" sz="2000" b="1">
                <a:solidFill>
                  <a:srgbClr val="FF6600"/>
                </a:solidFill>
              </a:rPr>
              <a:t>(requirement analysis)</a:t>
            </a:r>
            <a:r>
              <a:rPr lang="en-US" altLang="ko-KR" sz="2000">
                <a:solidFill>
                  <a:srgbClr val="FF6600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사용자의 요구사항 즉 소프트웨어가 해야 할 일을  파악하는 단계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사용자는 요구사항을 명세서</a:t>
            </a:r>
            <a:r>
              <a:rPr lang="en-US" altLang="ko-KR" sz="1800"/>
              <a:t>(specification) </a:t>
            </a:r>
            <a:r>
              <a:rPr lang="ko-KR" altLang="en-US" sz="1800"/>
              <a:t>형태로 제시한다</a:t>
            </a:r>
            <a:r>
              <a:rPr lang="en-US" altLang="ko-KR" sz="1800"/>
              <a:t>. </a:t>
            </a:r>
          </a:p>
          <a:p>
            <a:pPr lvl="1" eaLnBrk="1" hangingPunct="1">
              <a:lnSpc>
                <a:spcPct val="80000"/>
              </a:lnSpc>
            </a:pPr>
            <a:endParaRPr lang="en-US" altLang="ko-KR" sz="1800" b="1"/>
          </a:p>
          <a:p>
            <a:pPr eaLnBrk="1" hangingPunct="1">
              <a:lnSpc>
                <a:spcPct val="80000"/>
              </a:lnSpc>
            </a:pPr>
            <a:r>
              <a:rPr lang="ko-KR" altLang="en-US" sz="2000" b="1">
                <a:solidFill>
                  <a:srgbClr val="FF6600"/>
                </a:solidFill>
              </a:rPr>
              <a:t>설계</a:t>
            </a:r>
            <a:r>
              <a:rPr lang="en-US" altLang="ko-KR" sz="2000" b="1">
                <a:solidFill>
                  <a:srgbClr val="FF6600"/>
                </a:solidFill>
              </a:rPr>
              <a:t>(design)</a:t>
            </a:r>
            <a:r>
              <a:rPr lang="en-US" altLang="ko-KR" sz="2000">
                <a:solidFill>
                  <a:srgbClr val="FF6600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요구 사항을 구체화하는 단계로 소프트웨어의 구조를 결정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파악된 문제를 해결하는 알고리즘</a:t>
            </a:r>
            <a:r>
              <a:rPr lang="en-US" altLang="ko-KR" sz="1800"/>
              <a:t>(algorithm)</a:t>
            </a:r>
            <a:r>
              <a:rPr lang="ko-KR" altLang="en-US" sz="1800"/>
              <a:t>을 흐름도</a:t>
            </a:r>
            <a:r>
              <a:rPr lang="en-US" altLang="ko-KR" sz="1800"/>
              <a:t>(flow chart)</a:t>
            </a:r>
            <a:r>
              <a:rPr lang="ko-KR" altLang="en-US" sz="1800"/>
              <a:t>나 의사코드</a:t>
            </a:r>
            <a:r>
              <a:rPr lang="en-US" altLang="ko-KR" sz="1800"/>
              <a:t>(pseudo code) </a:t>
            </a:r>
            <a:r>
              <a:rPr lang="ko-KR" altLang="en-US" sz="1800"/>
              <a:t>형태로 표현</a:t>
            </a:r>
          </a:p>
          <a:p>
            <a:pPr lvl="1" eaLnBrk="1" hangingPunct="1">
              <a:lnSpc>
                <a:spcPct val="80000"/>
              </a:lnSpc>
            </a:pPr>
            <a:endParaRPr lang="en-US" altLang="ko-KR" sz="1800" b="1"/>
          </a:p>
          <a:p>
            <a:pPr eaLnBrk="1" hangingPunct="1">
              <a:lnSpc>
                <a:spcPct val="80000"/>
              </a:lnSpc>
            </a:pPr>
            <a:r>
              <a:rPr lang="ko-KR" altLang="en-US" sz="2000" b="1">
                <a:solidFill>
                  <a:srgbClr val="FF6600"/>
                </a:solidFill>
              </a:rPr>
              <a:t>구현</a:t>
            </a:r>
            <a:r>
              <a:rPr lang="en-US" altLang="ko-KR" sz="2000" b="1">
                <a:solidFill>
                  <a:srgbClr val="FF6600"/>
                </a:solidFill>
              </a:rPr>
              <a:t>(implementation)</a:t>
            </a:r>
            <a:r>
              <a:rPr lang="en-US" altLang="ko-KR" sz="200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설계된 내용을 구체적인 프로그래밍 언어로 작성하는 단계</a:t>
            </a:r>
            <a:endParaRPr lang="en-US" altLang="ko-KR" sz="1800"/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프로그램을 작성하는 것을 코딩</a:t>
            </a:r>
            <a:r>
              <a:rPr lang="en-US" altLang="ko-KR" sz="1800"/>
              <a:t>(coding)</a:t>
            </a:r>
            <a:r>
              <a:rPr lang="ko-KR" altLang="en-US" sz="1800"/>
              <a:t>한다고 한다</a:t>
            </a:r>
            <a:r>
              <a:rPr lang="en-US" altLang="ko-KR" sz="1800"/>
              <a:t>.</a:t>
            </a:r>
            <a:endParaRPr lang="en-US" altLang="ko-KR" sz="1800" b="1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C0EC5CB-F6F3-4959-9168-DFF680634350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소프트웨어 개발과정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ko-KR" altLang="en-US" sz="2000" b="1">
                <a:solidFill>
                  <a:srgbClr val="FF6600"/>
                </a:solidFill>
              </a:rPr>
              <a:t>테스트</a:t>
            </a:r>
            <a:r>
              <a:rPr lang="en-US" altLang="ko-KR" sz="2000" b="1">
                <a:solidFill>
                  <a:srgbClr val="FF6600"/>
                </a:solidFill>
              </a:rPr>
              <a:t>(testing)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프로그램의 오류를 찾아내고 이를 수정하는 단계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프로그램 오류는 컴파일시간 오류</a:t>
            </a:r>
            <a:r>
              <a:rPr lang="en-US" altLang="ko-KR" sz="1800"/>
              <a:t>, </a:t>
            </a:r>
            <a:r>
              <a:rPr lang="ko-KR" altLang="en-US" sz="1800"/>
              <a:t>실행시간 오류</a:t>
            </a:r>
            <a:r>
              <a:rPr lang="en-US" altLang="ko-KR" sz="1800"/>
              <a:t>, </a:t>
            </a:r>
            <a:r>
              <a:rPr lang="ko-KR" altLang="en-US" sz="1800"/>
              <a:t>논리 오류 등이 있음</a:t>
            </a:r>
          </a:p>
          <a:p>
            <a:pPr lvl="1" eaLnBrk="1" hangingPunct="1">
              <a:lnSpc>
                <a:spcPct val="80000"/>
              </a:lnSpc>
            </a:pPr>
            <a:endParaRPr lang="en-US" altLang="ko-KR" sz="1800" b="1"/>
          </a:p>
          <a:p>
            <a:pPr eaLnBrk="1" hangingPunct="1">
              <a:lnSpc>
                <a:spcPct val="80000"/>
              </a:lnSpc>
            </a:pPr>
            <a:r>
              <a:rPr lang="ko-KR" altLang="en-US" sz="2000" b="1">
                <a:solidFill>
                  <a:srgbClr val="FF6600"/>
                </a:solidFill>
              </a:rPr>
              <a:t>유지보수</a:t>
            </a:r>
            <a:r>
              <a:rPr lang="en-US" altLang="ko-KR" sz="2000" b="1">
                <a:solidFill>
                  <a:srgbClr val="FF6600"/>
                </a:solidFill>
              </a:rPr>
              <a:t>(maintenance)</a:t>
            </a:r>
          </a:p>
          <a:p>
            <a:pPr lvl="1" eaLnBrk="1" hangingPunct="1">
              <a:lnSpc>
                <a:spcPct val="80000"/>
              </a:lnSpc>
            </a:pPr>
            <a:r>
              <a:rPr lang="ko-KR" altLang="en-US" sz="1800"/>
              <a:t>개발된 소프트웨어를 실제 상황에서 운영하면서 상황 및 변화된 요구에 따라 소프트웨어를 적절하게 수정하는 단계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17F101-4608-4186-8AD8-36EB8894418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프로그램 작성 및 실행 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프로그램 개발 과정을 돕기 위한 소프트웨어 도구</a:t>
            </a:r>
          </a:p>
          <a:p>
            <a:pPr lvl="1" eaLnBrk="1" hangingPunct="1"/>
            <a:r>
              <a:rPr lang="ko-KR" altLang="en-US" sz="1800"/>
              <a:t>편집기</a:t>
            </a:r>
            <a:r>
              <a:rPr lang="en-US" altLang="ko-KR" sz="1800"/>
              <a:t>, </a:t>
            </a:r>
            <a:r>
              <a:rPr lang="ko-KR" altLang="en-US" sz="1800"/>
              <a:t>컴파일러</a:t>
            </a:r>
            <a:r>
              <a:rPr lang="en-US" altLang="ko-KR" sz="1800"/>
              <a:t>, </a:t>
            </a:r>
            <a:r>
              <a:rPr lang="ko-KR" altLang="en-US" sz="1800"/>
              <a:t>디버거</a:t>
            </a:r>
            <a:r>
              <a:rPr lang="en-US" altLang="ko-KR" sz="1800"/>
              <a:t>, </a:t>
            </a:r>
            <a:r>
              <a:rPr lang="ko-KR" altLang="en-US" sz="1800"/>
              <a:t>인터프리터 등</a:t>
            </a:r>
          </a:p>
          <a:p>
            <a:pPr lvl="1" eaLnBrk="1" hangingPunct="1"/>
            <a:r>
              <a:rPr lang="ko-KR" altLang="en-US" sz="1800"/>
              <a:t>이들을 통합하여 제공하는 개발환경을 </a:t>
            </a:r>
            <a:r>
              <a:rPr lang="ko-KR" altLang="en-US" sz="1800" b="1"/>
              <a:t>통합개발환경</a:t>
            </a:r>
            <a:r>
              <a:rPr lang="en-US" altLang="ko-KR" sz="1800" b="1"/>
              <a:t>(IDE)</a:t>
            </a:r>
          </a:p>
          <a:p>
            <a:pPr lvl="4" eaLnBrk="1" hangingPunct="1"/>
            <a:endParaRPr lang="en-US" altLang="ko-KR" sz="1800" b="1"/>
          </a:p>
        </p:txBody>
      </p:sp>
      <p:pic>
        <p:nvPicPr>
          <p:cNvPr id="7066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420938"/>
            <a:ext cx="612933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1218C6D-22B7-4CAF-864E-7592BEB784E2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프로그램 작성 및 실행 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프로그램 개발 과정을 돕기 위한 소프트웨어 도구</a:t>
            </a:r>
          </a:p>
          <a:p>
            <a:pPr lvl="1" eaLnBrk="1" hangingPunct="1"/>
            <a:r>
              <a:rPr lang="ko-KR" altLang="en-US" sz="1800"/>
              <a:t>편집기</a:t>
            </a:r>
            <a:r>
              <a:rPr lang="en-US" altLang="ko-KR" sz="1800"/>
              <a:t>, </a:t>
            </a:r>
            <a:r>
              <a:rPr lang="ko-KR" altLang="en-US" sz="1800"/>
              <a:t>컴파일러</a:t>
            </a:r>
            <a:r>
              <a:rPr lang="en-US" altLang="ko-KR" sz="1800"/>
              <a:t>, </a:t>
            </a:r>
            <a:r>
              <a:rPr lang="ko-KR" altLang="en-US" sz="1800"/>
              <a:t>디버거</a:t>
            </a:r>
            <a:r>
              <a:rPr lang="en-US" altLang="ko-KR" sz="1800"/>
              <a:t>, </a:t>
            </a:r>
            <a:r>
              <a:rPr lang="ko-KR" altLang="en-US" sz="1800"/>
              <a:t>인터프리터 등</a:t>
            </a:r>
          </a:p>
          <a:p>
            <a:pPr lvl="1" eaLnBrk="1" hangingPunct="1"/>
            <a:r>
              <a:rPr lang="ko-KR" altLang="en-US" sz="1800"/>
              <a:t>이들을 통합하여 제공하는 개발환경을 </a:t>
            </a:r>
            <a:r>
              <a:rPr lang="ko-KR" altLang="en-US" sz="1800" b="1"/>
              <a:t>통합개발환경</a:t>
            </a:r>
            <a:r>
              <a:rPr lang="en-US" altLang="ko-KR" sz="1800" b="1"/>
              <a:t>(IDE)</a:t>
            </a:r>
          </a:p>
          <a:p>
            <a:pPr lvl="4" eaLnBrk="1" hangingPunct="1"/>
            <a:endParaRPr lang="en-US" altLang="ko-KR" sz="1800" b="1"/>
          </a:p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프로그램 작성 및 실행 과정</a:t>
            </a:r>
          </a:p>
        </p:txBody>
      </p:sp>
      <p:pic>
        <p:nvPicPr>
          <p:cNvPr id="727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429000"/>
            <a:ext cx="48974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915025"/>
            <a:ext cx="29527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667578-A51A-491D-A1B7-839E305310A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오류의 종류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컴파일 오류</a:t>
            </a:r>
            <a:r>
              <a:rPr lang="en-US" altLang="ko-KR" sz="2000" b="1">
                <a:solidFill>
                  <a:srgbClr val="FF6600"/>
                </a:solidFill>
              </a:rPr>
              <a:t>(compile error)</a:t>
            </a:r>
          </a:p>
          <a:p>
            <a:pPr lvl="1" eaLnBrk="1" hangingPunct="1"/>
            <a:r>
              <a:rPr lang="ko-KR" altLang="en-US" sz="1800"/>
              <a:t>컴파일 과정에서 생긴 오류</a:t>
            </a:r>
          </a:p>
          <a:p>
            <a:pPr lvl="1" eaLnBrk="1" hangingPunct="1"/>
            <a:r>
              <a:rPr lang="ko-KR" altLang="en-US" sz="1800"/>
              <a:t>컴파일러는 프로그램의 구문</a:t>
            </a:r>
            <a:r>
              <a:rPr lang="en-US" altLang="ko-KR" sz="1800"/>
              <a:t>, </a:t>
            </a:r>
            <a:r>
              <a:rPr lang="ko-KR" altLang="en-US" sz="1800"/>
              <a:t>데이터</a:t>
            </a:r>
            <a:r>
              <a:rPr lang="en-US" altLang="ko-KR" sz="1800"/>
              <a:t>, </a:t>
            </a:r>
            <a:r>
              <a:rPr lang="ko-KR" altLang="en-US" sz="1800"/>
              <a:t> 의미 없는 문장 등을 검사</a:t>
            </a:r>
          </a:p>
          <a:p>
            <a:pPr lvl="1" eaLnBrk="1" hangingPunct="1"/>
            <a:r>
              <a:rPr lang="ko-KR" altLang="en-US" sz="1800"/>
              <a:t>이런 경우 편집기로 돌아가서 오류를 수정한 후 다시 컴파일 해야 함</a:t>
            </a:r>
          </a:p>
          <a:p>
            <a:pPr lvl="4" eaLnBrk="1" hangingPunct="1"/>
            <a:endParaRPr lang="en-US" altLang="ko-KR" sz="1800"/>
          </a:p>
          <a:p>
            <a:pPr eaLnBrk="1" hangingPunct="1"/>
            <a:r>
              <a:rPr lang="ko-KR" altLang="en-US" sz="2000" b="1">
                <a:solidFill>
                  <a:srgbClr val="FF6600"/>
                </a:solidFill>
              </a:rPr>
              <a:t>논리 오류</a:t>
            </a:r>
            <a:r>
              <a:rPr lang="en-US" altLang="ko-KR" sz="2000" b="1">
                <a:solidFill>
                  <a:srgbClr val="FF6600"/>
                </a:solidFill>
              </a:rPr>
              <a:t>(logical error)</a:t>
            </a:r>
            <a:r>
              <a:rPr lang="ko-KR" altLang="en-US" sz="2000">
                <a:solidFill>
                  <a:srgbClr val="FF6600"/>
                </a:solidFill>
              </a:rPr>
              <a:t> </a:t>
            </a:r>
          </a:p>
          <a:p>
            <a:pPr lvl="1" eaLnBrk="1" hangingPunct="1"/>
            <a:r>
              <a:rPr lang="ko-KR" altLang="en-US" sz="1800"/>
              <a:t>성공적인 컴파일 후 프로그램을 실행하면서 잘못된 결과를 내는 경우 </a:t>
            </a:r>
          </a:p>
          <a:p>
            <a:pPr lvl="1" eaLnBrk="1" hangingPunct="1"/>
            <a:r>
              <a:rPr lang="ko-KR" altLang="en-US" sz="1800"/>
              <a:t>원하는 결과를 내도록 프로그램 수정 후 다시 컴파일해서 실행해야 함</a:t>
            </a:r>
          </a:p>
          <a:p>
            <a:pPr lvl="4" eaLnBrk="1" hangingPunct="1"/>
            <a:endParaRPr lang="ko-KR" altLang="en-US" sz="1800"/>
          </a:p>
          <a:p>
            <a:pPr eaLnBrk="1" hangingPunct="1"/>
            <a:r>
              <a:rPr lang="en-US" altLang="ko-KR" sz="2000"/>
              <a:t> </a:t>
            </a:r>
            <a:r>
              <a:rPr lang="ko-KR" altLang="en-US" sz="2000" b="1">
                <a:solidFill>
                  <a:srgbClr val="FF6600"/>
                </a:solidFill>
              </a:rPr>
              <a:t>실행 오류</a:t>
            </a:r>
            <a:r>
              <a:rPr lang="en-US" altLang="ko-KR" sz="2000" b="1">
                <a:solidFill>
                  <a:srgbClr val="FF6600"/>
                </a:solidFill>
              </a:rPr>
              <a:t>(run error)</a:t>
            </a:r>
            <a:r>
              <a:rPr lang="ko-KR" altLang="en-US" sz="2000">
                <a:solidFill>
                  <a:srgbClr val="FF6600"/>
                </a:solidFill>
              </a:rPr>
              <a:t> </a:t>
            </a:r>
          </a:p>
          <a:p>
            <a:pPr lvl="1" eaLnBrk="1" hangingPunct="1"/>
            <a:r>
              <a:rPr lang="ko-KR" altLang="en-US" sz="1800"/>
              <a:t>프로그램실행 중에 예상치 못한 이유로 비정상적으로 종료</a:t>
            </a:r>
          </a:p>
          <a:p>
            <a:pPr lvl="1" eaLnBrk="1" hangingPunct="1"/>
            <a:r>
              <a:rPr lang="ko-KR" altLang="en-US" sz="1800"/>
              <a:t>예</a:t>
            </a:r>
            <a:r>
              <a:rPr lang="en-US" altLang="ko-KR" sz="1800"/>
              <a:t>: </a:t>
            </a:r>
            <a:r>
              <a:rPr lang="ko-KR" altLang="en-US" sz="1800"/>
              <a:t>어떤 값을 </a:t>
            </a:r>
            <a:r>
              <a:rPr lang="en-US" altLang="ko-KR" sz="1800"/>
              <a:t>0</a:t>
            </a:r>
            <a:r>
              <a:rPr lang="ko-KR" altLang="en-US" sz="1800"/>
              <a:t>으로 나누려고 하면 프로그램은 실행을 멈추고 종료</a:t>
            </a:r>
          </a:p>
          <a:p>
            <a:pPr lvl="1" eaLnBrk="1" hangingPunct="1"/>
            <a:r>
              <a:rPr lang="ko-KR" altLang="en-US" sz="1800"/>
              <a:t>좋은 프로그램은 실행시간 오류가 가능한 한 발생하지 않아야 함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ko-KR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/>
              <a:t>1.1 </a:t>
            </a:r>
            <a:r>
              <a:rPr lang="ko-KR" altLang="en-US" sz="4600" b="1"/>
              <a:t>컴퓨터 시스템 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D816BFA-6F0E-4A5A-93EA-8A5A941A143F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디버깅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b="1">
                <a:solidFill>
                  <a:srgbClr val="FF6600"/>
                </a:solidFill>
              </a:rPr>
              <a:t>디버깅</a:t>
            </a:r>
            <a:r>
              <a:rPr lang="en-US" altLang="ko-KR" b="1">
                <a:solidFill>
                  <a:srgbClr val="FF6600"/>
                </a:solidFill>
              </a:rPr>
              <a:t>(debugging)</a:t>
            </a:r>
            <a:r>
              <a:rPr lang="ko-KR" altLang="en-US">
                <a:solidFill>
                  <a:srgbClr val="FF6600"/>
                </a:solidFill>
              </a:rPr>
              <a:t> </a:t>
            </a:r>
          </a:p>
          <a:p>
            <a:pPr lvl="1" eaLnBrk="1" hangingPunct="1"/>
            <a:r>
              <a:rPr lang="ko-KR" altLang="en-US"/>
              <a:t>프로그램의 결함을 찾고 수정하는 과정을 디버깅이라고 함</a:t>
            </a:r>
            <a:r>
              <a:rPr lang="en-US" altLang="ko-KR"/>
              <a:t> </a:t>
            </a:r>
          </a:p>
          <a:p>
            <a:pPr eaLnBrk="1" hangingPunct="1"/>
            <a:r>
              <a:rPr lang="en-US" altLang="ko-KR">
                <a:solidFill>
                  <a:srgbClr val="FF6600"/>
                </a:solidFill>
              </a:rPr>
              <a:t>QnA</a:t>
            </a:r>
          </a:p>
          <a:p>
            <a:pPr lvl="1" eaLnBrk="1" hangingPunct="1"/>
            <a:r>
              <a:rPr lang="ko-KR" altLang="en-US"/>
              <a:t>디버깅이란 도대체 무슨 말인가요</a:t>
            </a:r>
            <a:r>
              <a:rPr lang="en-US" altLang="ko-KR"/>
              <a:t>?</a:t>
            </a:r>
            <a:endParaRPr lang="ko-KR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4600" b="1">
                <a:latin typeface="Tahoma" panose="020B0604030504040204" pitchFamily="34" charset="0"/>
                <a:ea typeface="굴림" panose="020B0600000101010101" pitchFamily="50" charset="-127"/>
              </a:rPr>
              <a:t>Key Point 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125B92-0CD3-4126-879A-1386208CD15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Key Point 1</a:t>
            </a:r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ko-KR" altLang="en-US" sz="2000"/>
              <a:t>컴퓨터 시스템은 하드웨어와 소프트웨어로 이루어진다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000"/>
              <a:t>CPU</a:t>
            </a:r>
            <a:r>
              <a:rPr lang="ko-KR" altLang="en-US" sz="2000"/>
              <a:t>는 주 메모리로부터 프로그램의 명령어들을 한 번에 하나씩 읽어 들여서 수행한다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주 메모리는 휘발성이고 보조 메모리는 비휘발성이다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000"/>
              <a:t>CPU</a:t>
            </a:r>
            <a:r>
              <a:rPr lang="ko-KR" altLang="en-US" sz="2000"/>
              <a:t>는 인출</a:t>
            </a:r>
            <a:r>
              <a:rPr lang="en-US" altLang="ko-KR" sz="2000"/>
              <a:t>-</a:t>
            </a:r>
            <a:r>
              <a:rPr lang="ko-KR" altLang="en-US" sz="2000"/>
              <a:t>해석</a:t>
            </a:r>
            <a:r>
              <a:rPr lang="en-US" altLang="ko-KR" sz="2000"/>
              <a:t>-</a:t>
            </a:r>
            <a:r>
              <a:rPr lang="ko-KR" altLang="en-US" sz="2000"/>
              <a:t>실행 주기를 반복한다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컴퓨터는 이진 값으로 표현된 정보만 저장하고 다룰 수 있다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ko-KR" sz="2000"/>
              <a:t>N </a:t>
            </a:r>
            <a:r>
              <a:rPr lang="ko-KR" altLang="en-US" sz="2000"/>
              <a:t>비트는 최대 </a:t>
            </a:r>
            <a:r>
              <a:rPr lang="en-US" altLang="ko-KR" sz="2000"/>
              <a:t>2</a:t>
            </a:r>
            <a:r>
              <a:rPr lang="en-US" altLang="ko-KR" sz="2000" baseline="30000"/>
              <a:t>N</a:t>
            </a:r>
            <a:r>
              <a:rPr lang="ko-KR" altLang="en-US" sz="2000"/>
              <a:t>개의 경우들을 표현할 수 있다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운영 체제는 컴퓨터 자원을 효율적으로 관리하고 편리한 사용자 인터페이스를 제공한다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endParaRPr lang="en-US" altLang="ko-KR" sz="20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E8C945-0B7A-4729-B896-50F49AAC9873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>
                <a:solidFill>
                  <a:schemeClr val="tx1"/>
                </a:solidFill>
              </a:rPr>
              <a:t>Key Point 2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ko-KR" altLang="en-US" sz="2000"/>
              <a:t>프로그램이 컴퓨터에서 수행되기 위해서는 보통 그 컴퓨터의 기계어로 번역되어야 한다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고급 언어는 프로그래머가 기계의 세부 사항을 알 필요가 없게 해준다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컴파일러는 고급 언어로 작성된 코드를 동등한 의미의 저급 언어로 된 코드로 번역하는 소프트웨어이다</a:t>
            </a:r>
            <a:r>
              <a:rPr lang="en-US" altLang="ko-KR" sz="2000"/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인터프리터는 별개의 컴파일 단계 없이 한 번에 한 문장씩 번역</a:t>
            </a:r>
            <a:r>
              <a:rPr lang="en-US" altLang="ko-KR" sz="2000"/>
              <a:t>(</a:t>
            </a:r>
            <a:r>
              <a:rPr lang="ko-KR" altLang="en-US" sz="2000"/>
              <a:t>혹은 해석</a:t>
            </a:r>
            <a:r>
              <a:rPr lang="en-US" altLang="ko-KR" sz="2000"/>
              <a:t>)</a:t>
            </a:r>
            <a:r>
              <a:rPr lang="ko-KR" altLang="en-US" sz="2000"/>
              <a:t>하여 실행한다</a:t>
            </a:r>
            <a:r>
              <a:rPr lang="en-US" altLang="ko-KR" sz="2000"/>
              <a:t>. </a:t>
            </a:r>
          </a:p>
          <a:p>
            <a:pPr eaLnBrk="1" hangingPunct="1">
              <a:lnSpc>
                <a:spcPct val="150000"/>
              </a:lnSpc>
            </a:pPr>
            <a:r>
              <a:rPr lang="ko-KR" altLang="en-US" sz="2000"/>
              <a:t>소프트웨어 개발은 요구분석</a:t>
            </a:r>
            <a:r>
              <a:rPr lang="en-US" altLang="ko-KR" sz="2000"/>
              <a:t>, </a:t>
            </a:r>
            <a:r>
              <a:rPr lang="ko-KR" altLang="en-US" sz="2000"/>
              <a:t>설계</a:t>
            </a:r>
            <a:r>
              <a:rPr lang="en-US" altLang="ko-KR" sz="2000"/>
              <a:t>, </a:t>
            </a:r>
            <a:r>
              <a:rPr lang="ko-KR" altLang="en-US" sz="2000"/>
              <a:t>구현</a:t>
            </a:r>
            <a:r>
              <a:rPr lang="en-US" altLang="ko-KR" sz="2000"/>
              <a:t>, </a:t>
            </a:r>
            <a:r>
              <a:rPr lang="ko-KR" altLang="en-US" sz="2000"/>
              <a:t>테스트</a:t>
            </a:r>
            <a:r>
              <a:rPr lang="en-US" altLang="ko-KR" sz="2000"/>
              <a:t>, </a:t>
            </a:r>
            <a:r>
              <a:rPr lang="ko-KR" altLang="en-US" sz="2000"/>
              <a:t>유지보수 과정을 거친다</a:t>
            </a:r>
            <a:r>
              <a:rPr lang="en-US" altLang="ko-KR" sz="2000"/>
              <a:t>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2"/>
          <p:cNvSpPr>
            <a:spLocks noChangeArrowheads="1"/>
          </p:cNvSpPr>
          <p:nvPr/>
        </p:nvSpPr>
        <p:spPr bwMode="auto">
          <a:xfrm>
            <a:off x="1816100" y="1778000"/>
            <a:ext cx="7227888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o-KR" altLang="en-US" sz="4600" b="1"/>
              <a:t>프로그래밍 실습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AD5C9F-769A-4DEC-AC33-3E42923E4BBE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▶ 프로그래밍 실습 </a:t>
            </a:r>
            <a:r>
              <a:rPr lang="en-US" altLang="ko-KR">
                <a:solidFill>
                  <a:schemeClr val="tx1"/>
                </a:solidFill>
              </a:rPr>
              <a:t>1 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ko-KR" altLang="en-US" sz="800" b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 b="1">
                <a:solidFill>
                  <a:srgbClr val="FF6600"/>
                </a:solidFill>
              </a:rPr>
              <a:t>1. </a:t>
            </a:r>
            <a:r>
              <a:rPr lang="ko-KR" altLang="en-US" sz="1800" b="1">
                <a:solidFill>
                  <a:srgbClr val="FF6600"/>
                </a:solidFill>
              </a:rPr>
              <a:t>하드웨어 사양 확인하기</a:t>
            </a:r>
            <a:r>
              <a:rPr lang="ko-KR" altLang="en-US" sz="1800">
                <a:solidFill>
                  <a:srgbClr val="FF66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내가 사용하고 있는 컴퓨터의 하드웨어 사양을 조사해 보자</a:t>
            </a:r>
            <a:r>
              <a:rPr lang="en-US" altLang="ko-KR" sz="1800"/>
              <a:t>. </a:t>
            </a:r>
            <a:br>
              <a:rPr lang="en-US" altLang="ko-KR" sz="1800"/>
            </a:br>
            <a:endParaRPr lang="en-US" altLang="ko-KR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1.1 RAM / CPU / </a:t>
            </a:r>
            <a:r>
              <a:rPr lang="ko-KR" altLang="en-US" sz="1800"/>
              <a:t>기타 하드웨어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      시작 →  제어판 → 시스템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ko-KR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1.2 </a:t>
            </a:r>
            <a:r>
              <a:rPr lang="ko-KR" altLang="en-US" sz="1800"/>
              <a:t>디스플레이 </a:t>
            </a:r>
            <a:r>
              <a:rPr lang="en-US" altLang="ko-KR" sz="1800"/>
              <a:t>/ </a:t>
            </a:r>
            <a:r>
              <a:rPr lang="ko-KR" altLang="en-US" sz="1800"/>
              <a:t>해상도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      시작 →  제어판 → 디스플레이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ko-KR" altLang="en-US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l.3 </a:t>
            </a:r>
            <a:r>
              <a:rPr lang="ko-KR" altLang="en-US" sz="1800"/>
              <a:t>하드 디스크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       내 컴퓨터 →</a:t>
            </a:r>
            <a:r>
              <a:rPr lang="en-US" altLang="ko-KR" sz="1800"/>
              <a:t> C </a:t>
            </a:r>
            <a:r>
              <a:rPr lang="ko-KR" altLang="en-US" sz="1800"/>
              <a:t>드라이브의 팝업메뉴 →</a:t>
            </a:r>
            <a:r>
              <a:rPr lang="en-US" altLang="ko-KR" sz="1800"/>
              <a:t> </a:t>
            </a:r>
            <a:r>
              <a:rPr lang="ko-KR" altLang="en-US" sz="1800"/>
              <a:t>속성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br>
              <a:rPr lang="ko-KR" altLang="en-US" sz="1800"/>
            </a:br>
            <a:endParaRPr lang="ko-KR" altLang="en-US" sz="1800" b="1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915521-47CD-4664-803B-4A8731442417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▶ 프로그래밍 실습 </a:t>
            </a:r>
            <a:r>
              <a:rPr lang="en-US" altLang="ko-KR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ko-KR" altLang="en-US" sz="800" b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 b="1">
                <a:solidFill>
                  <a:srgbClr val="FF6600"/>
                </a:solidFill>
              </a:rPr>
              <a:t>2. </a:t>
            </a:r>
            <a:r>
              <a:rPr lang="ko-KR" altLang="en-US" sz="1800" b="1">
                <a:solidFill>
                  <a:srgbClr val="FF6600"/>
                </a:solidFill>
              </a:rPr>
              <a:t>이진수와 십진수 사이의 상호 변환</a:t>
            </a:r>
            <a:r>
              <a:rPr lang="ko-KR" altLang="en-US" sz="1800">
                <a:solidFill>
                  <a:srgbClr val="FF66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ko-KR" altLang="en-US" sz="1800"/>
              <a:t>	이진수와 십진수의 변환을 연습한다</a:t>
            </a:r>
            <a:r>
              <a:rPr lang="en-US" altLang="ko-KR" sz="1800"/>
              <a:t>. </a:t>
            </a:r>
            <a:endParaRPr lang="en-US" altLang="ko-KR" sz="1800" b="1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2.1 </a:t>
            </a:r>
            <a:r>
              <a:rPr lang="ko-KR" altLang="en-US" sz="1800"/>
              <a:t>이진수를 십진수로 변환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(1) 0101 →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(2) 1001 →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(3) 010101 →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ko-KR" sz="18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2.2 </a:t>
            </a:r>
            <a:r>
              <a:rPr lang="ko-KR" altLang="en-US" sz="1800"/>
              <a:t>십진수를 이진수로 변환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(1) 17 →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(2) 85 →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ko-KR" sz="1800"/>
              <a:t>(3) 120 → </a:t>
            </a:r>
            <a:endParaRPr lang="ko-KR" altLang="en-US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BC2F669-2574-4F73-B5E3-53416513B0F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7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컴퓨터 시스템</a:t>
            </a:r>
            <a:r>
              <a:rPr lang="ko-KR" altLang="en-US"/>
              <a:t> 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b="1"/>
              <a:t>컴퓨터 시스템</a:t>
            </a:r>
            <a:r>
              <a:rPr lang="ko-KR" altLang="en-US"/>
              <a:t> </a:t>
            </a:r>
          </a:p>
          <a:p>
            <a:pPr lvl="1" eaLnBrk="1" hangingPunct="1"/>
            <a:r>
              <a:rPr lang="ko-KR" altLang="en-US">
                <a:solidFill>
                  <a:srgbClr val="FF6600"/>
                </a:solidFill>
              </a:rPr>
              <a:t>컴퓨터 시스템은 하드웨어와 소프트웨어로 이루어진다</a:t>
            </a:r>
            <a:r>
              <a:rPr lang="en-US" altLang="ko-KR">
                <a:solidFill>
                  <a:srgbClr val="FF6600"/>
                </a:solidFill>
              </a:rPr>
              <a:t>.</a:t>
            </a:r>
            <a:r>
              <a:rPr lang="en-US" altLang="ko-KR">
                <a:solidFill>
                  <a:srgbClr val="FF3300"/>
                </a:solidFill>
              </a:rPr>
              <a:t> </a:t>
            </a:r>
          </a:p>
          <a:p>
            <a:pPr eaLnBrk="1" hangingPunct="1"/>
            <a:r>
              <a:rPr lang="ko-KR" altLang="en-US"/>
              <a:t>컴퓨터 하드웨어 구성</a:t>
            </a:r>
          </a:p>
        </p:txBody>
      </p:sp>
      <p:pic>
        <p:nvPicPr>
          <p:cNvPr id="11270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813050"/>
            <a:ext cx="5954712" cy="364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6FCCE7-2DC8-41DC-9B08-293DB7C94584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컴퓨터 하드웨어 구성 요소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ko-KR" altLang="en-US" sz="2000" b="1">
                <a:solidFill>
                  <a:srgbClr val="3333FF"/>
                </a:solidFill>
              </a:rPr>
              <a:t>중앙처리장치</a:t>
            </a:r>
            <a:r>
              <a:rPr lang="en-US" altLang="ko-KR" sz="2000" b="1">
                <a:solidFill>
                  <a:srgbClr val="3333FF"/>
                </a:solidFill>
              </a:rPr>
              <a:t>(Central Processing Unit; CPU) </a:t>
            </a:r>
          </a:p>
          <a:p>
            <a:pPr lvl="1" eaLnBrk="1" hangingPunct="1"/>
            <a:r>
              <a:rPr lang="ko-KR" altLang="en-US" sz="1800"/>
              <a:t>프로그램의 명령어들을 수행하는 컴퓨터의 두뇌 </a:t>
            </a:r>
            <a:endParaRPr lang="en-US" altLang="ko-KR" sz="1800"/>
          </a:p>
          <a:p>
            <a:pPr eaLnBrk="1" hangingPunct="1"/>
            <a:r>
              <a:rPr lang="ko-KR" altLang="en-US" sz="2000" b="1">
                <a:solidFill>
                  <a:srgbClr val="3333FF"/>
                </a:solidFill>
              </a:rPr>
              <a:t>주 메모리</a:t>
            </a:r>
            <a:r>
              <a:rPr lang="en-US" altLang="ko-KR" sz="2000" b="1">
                <a:solidFill>
                  <a:srgbClr val="3333FF"/>
                </a:solidFill>
              </a:rPr>
              <a:t>(Main Memory)</a:t>
            </a:r>
            <a:r>
              <a:rPr lang="en-US" altLang="ko-KR" sz="2000">
                <a:solidFill>
                  <a:srgbClr val="3333FF"/>
                </a:solidFill>
              </a:rPr>
              <a:t> </a:t>
            </a:r>
          </a:p>
          <a:p>
            <a:pPr lvl="1" eaLnBrk="1" hangingPunct="1"/>
            <a:r>
              <a:rPr lang="ko-KR" altLang="en-US" sz="1800"/>
              <a:t>프로그램과 데이터를 저장하는 휘발성</a:t>
            </a:r>
            <a:r>
              <a:rPr lang="en-US" altLang="ko-KR" sz="1800"/>
              <a:t>(volatile) </a:t>
            </a:r>
            <a:r>
              <a:rPr lang="ko-KR" altLang="en-US" sz="1800"/>
              <a:t>기억장치 </a:t>
            </a:r>
          </a:p>
          <a:p>
            <a:pPr lvl="1" eaLnBrk="1" hangingPunct="1"/>
            <a:r>
              <a:rPr lang="ko-KR" altLang="en-US" sz="1800"/>
              <a:t>그림 </a:t>
            </a:r>
            <a:r>
              <a:rPr lang="en-US" altLang="ko-KR" sz="1800"/>
              <a:t>1.1</a:t>
            </a:r>
            <a:r>
              <a:rPr lang="ko-KR" altLang="en-US" sz="1800"/>
              <a:t>에서 </a:t>
            </a:r>
            <a:r>
              <a:rPr lang="en-US" altLang="ko-KR" sz="1800"/>
              <a:t>4 </a:t>
            </a:r>
            <a:r>
              <a:rPr lang="ko-KR" altLang="en-US" sz="1800"/>
              <a:t>기가바이트</a:t>
            </a:r>
            <a:r>
              <a:rPr lang="en-US" altLang="ko-KR" sz="1800"/>
              <a:t>(GB) RAM </a:t>
            </a:r>
          </a:p>
          <a:p>
            <a:pPr eaLnBrk="1" hangingPunct="1"/>
            <a:r>
              <a:rPr lang="ko-KR" altLang="en-US" sz="2000" b="1">
                <a:solidFill>
                  <a:srgbClr val="3333FF"/>
                </a:solidFill>
              </a:rPr>
              <a:t>보조 기억장치</a:t>
            </a:r>
            <a:r>
              <a:rPr lang="en-US" altLang="ko-KR" sz="2000" b="1">
                <a:solidFill>
                  <a:srgbClr val="3333FF"/>
                </a:solidFill>
              </a:rPr>
              <a:t>(Secondary Storage)</a:t>
            </a:r>
            <a:r>
              <a:rPr lang="en-US" altLang="ko-KR" sz="2000">
                <a:solidFill>
                  <a:srgbClr val="6666FF"/>
                </a:solidFill>
              </a:rPr>
              <a:t> </a:t>
            </a:r>
          </a:p>
          <a:p>
            <a:pPr lvl="1" eaLnBrk="1" hangingPunct="1"/>
            <a:r>
              <a:rPr lang="ko-KR" altLang="en-US" sz="1800"/>
              <a:t>소프트웨어를 비교적 영구적으로 저장하는 비휘발성 기억장치</a:t>
            </a:r>
          </a:p>
          <a:p>
            <a:pPr lvl="1" eaLnBrk="1" hangingPunct="1"/>
            <a:r>
              <a:rPr lang="ko-KR" altLang="en-US" sz="1800"/>
              <a:t>그림 </a:t>
            </a:r>
            <a:r>
              <a:rPr lang="en-US" altLang="ko-KR" sz="1800"/>
              <a:t>1.1</a:t>
            </a:r>
            <a:r>
              <a:rPr lang="ko-KR" altLang="en-US" sz="1800"/>
              <a:t>의 </a:t>
            </a:r>
            <a:r>
              <a:rPr lang="en-US" altLang="ko-KR" sz="1800"/>
              <a:t>500 </a:t>
            </a:r>
            <a:r>
              <a:rPr lang="ko-KR" altLang="en-US" sz="1800"/>
              <a:t>기가바이트</a:t>
            </a:r>
            <a:r>
              <a:rPr lang="en-US" altLang="ko-KR" sz="1800"/>
              <a:t>(GB) </a:t>
            </a:r>
            <a:r>
              <a:rPr lang="ko-KR" altLang="en-US" sz="1800"/>
              <a:t>하드 디스크 드라이브</a:t>
            </a:r>
          </a:p>
          <a:p>
            <a:pPr lvl="1" eaLnBrk="1" hangingPunct="1"/>
            <a:r>
              <a:rPr lang="en-US" altLang="ko-KR" sz="1800"/>
              <a:t>64</a:t>
            </a:r>
            <a:r>
              <a:rPr lang="ko-KR" altLang="en-US" sz="1800"/>
              <a:t>배속 </a:t>
            </a:r>
            <a:r>
              <a:rPr lang="en-US" altLang="ko-KR" sz="1800"/>
              <a:t>DVD/CD-RW </a:t>
            </a:r>
            <a:r>
              <a:rPr lang="ko-KR" altLang="en-US" sz="1800"/>
              <a:t>콤보</a:t>
            </a:r>
            <a:r>
              <a:rPr lang="en-US" altLang="ko-KR" sz="1800"/>
              <a:t>(combo) </a:t>
            </a:r>
            <a:r>
              <a:rPr lang="ko-KR" altLang="en-US" sz="1800"/>
              <a:t>드라이브</a:t>
            </a:r>
            <a:endParaRPr lang="en-US" altLang="ko-KR" sz="1800"/>
          </a:p>
          <a:p>
            <a:pPr eaLnBrk="1" hangingPunct="1"/>
            <a:r>
              <a:rPr lang="ko-KR" altLang="en-US" sz="2000" b="1">
                <a:solidFill>
                  <a:srgbClr val="3333FF"/>
                </a:solidFill>
              </a:rPr>
              <a:t>입출력 장치</a:t>
            </a:r>
            <a:r>
              <a:rPr lang="en-US" altLang="ko-KR" sz="2000" b="1">
                <a:solidFill>
                  <a:srgbClr val="3333FF"/>
                </a:solidFill>
              </a:rPr>
              <a:t>(Input/Output Device) </a:t>
            </a:r>
          </a:p>
          <a:p>
            <a:pPr lvl="1" eaLnBrk="1" hangingPunct="1"/>
            <a:r>
              <a:rPr lang="ko-KR" altLang="en-US" sz="1800"/>
              <a:t>인간과 컴퓨터의 상호 작용을 도와주는 장치</a:t>
            </a:r>
          </a:p>
          <a:p>
            <a:pPr lvl="1" eaLnBrk="1" hangingPunct="1"/>
            <a:r>
              <a:rPr lang="ko-KR" altLang="en-US" sz="1800"/>
              <a:t>키보드</a:t>
            </a:r>
            <a:r>
              <a:rPr lang="en-US" altLang="ko-KR" sz="1800"/>
              <a:t>, </a:t>
            </a:r>
            <a:r>
              <a:rPr lang="ko-KR" altLang="en-US" sz="1800"/>
              <a:t>마우스</a:t>
            </a:r>
            <a:r>
              <a:rPr lang="en-US" altLang="ko-KR" sz="1800"/>
              <a:t>, </a:t>
            </a:r>
            <a:r>
              <a:rPr lang="ko-KR" altLang="en-US" sz="1800"/>
              <a:t>모니터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5B22B2E-B1D7-477A-9C52-70C3FFF6D68D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 sz="3200">
                <a:solidFill>
                  <a:schemeClr val="tx1"/>
                </a:solidFill>
              </a:rPr>
              <a:t>프로그램 실행을 위한 구성 요소간 정보이동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24413"/>
          </a:xfrm>
        </p:spPr>
        <p:txBody>
          <a:bodyPr/>
          <a:lstStyle/>
          <a:p>
            <a:pPr eaLnBrk="1" hangingPunct="1"/>
            <a:r>
              <a:rPr lang="ko-KR" altLang="en-US">
                <a:solidFill>
                  <a:srgbClr val="3333FF"/>
                </a:solidFill>
              </a:rPr>
              <a:t>프로그램 적재</a:t>
            </a:r>
            <a:r>
              <a:rPr lang="en-US" altLang="ko-KR">
                <a:solidFill>
                  <a:srgbClr val="3333FF"/>
                </a:solidFill>
              </a:rPr>
              <a:t>(loading)</a:t>
            </a:r>
          </a:p>
          <a:p>
            <a:pPr lvl="1" eaLnBrk="1" hangingPunct="1"/>
            <a:r>
              <a:rPr lang="ko-KR" altLang="en-US"/>
              <a:t>하드 디스크에 저장된 프로그램을 주 메모리에 읽어 들인다</a:t>
            </a:r>
          </a:p>
          <a:p>
            <a:pPr eaLnBrk="1" hangingPunct="1"/>
            <a:r>
              <a:rPr lang="ko-KR" altLang="en-US">
                <a:solidFill>
                  <a:srgbClr val="3333FF"/>
                </a:solidFill>
              </a:rPr>
              <a:t>프로그램 실행</a:t>
            </a:r>
            <a:r>
              <a:rPr lang="en-US" altLang="ko-KR">
                <a:solidFill>
                  <a:srgbClr val="3333FF"/>
                </a:solidFill>
              </a:rPr>
              <a:t>(execution)</a:t>
            </a:r>
          </a:p>
          <a:p>
            <a:pPr lvl="1" eaLnBrk="1" hangingPunct="1"/>
            <a:r>
              <a:rPr lang="en-US" altLang="ko-KR">
                <a:solidFill>
                  <a:srgbClr val="FF6600"/>
                </a:solidFill>
              </a:rPr>
              <a:t>CPU</a:t>
            </a:r>
            <a:r>
              <a:rPr lang="ko-KR" altLang="en-US">
                <a:solidFill>
                  <a:srgbClr val="FF6600"/>
                </a:solidFill>
              </a:rPr>
              <a:t>는 주 메모리로부터 프로그램의 명령어들을 하나씩 읽어 들여서 그 명령어를 한 번에 하나씩 수행한다</a:t>
            </a:r>
            <a:r>
              <a:rPr lang="en-US" altLang="ko-KR">
                <a:solidFill>
                  <a:srgbClr val="FF6600"/>
                </a:solidFill>
              </a:rPr>
              <a:t>. </a:t>
            </a:r>
          </a:p>
          <a:p>
            <a:pPr eaLnBrk="1" hangingPunct="1"/>
            <a:r>
              <a:rPr lang="ko-KR" altLang="en-US">
                <a:solidFill>
                  <a:srgbClr val="3333FF"/>
                </a:solidFill>
              </a:rPr>
              <a:t>입력</a:t>
            </a:r>
            <a:r>
              <a:rPr lang="en-US" altLang="ko-KR">
                <a:solidFill>
                  <a:srgbClr val="3333FF"/>
                </a:solidFill>
              </a:rPr>
              <a:t>(input)</a:t>
            </a:r>
            <a:endParaRPr lang="ko-KR" altLang="en-US">
              <a:solidFill>
                <a:srgbClr val="3333FF"/>
              </a:solidFill>
            </a:endParaRPr>
          </a:p>
          <a:p>
            <a:pPr lvl="1" eaLnBrk="1" hangingPunct="1"/>
            <a:r>
              <a:rPr lang="ko-KR" altLang="en-US"/>
              <a:t>명령어가 사용하는 데이터도 역시 주 메모리에 저장되며 </a:t>
            </a:r>
          </a:p>
          <a:p>
            <a:pPr lvl="1" eaLnBrk="1" hangingPunct="1"/>
            <a:r>
              <a:rPr lang="ko-KR" altLang="en-US"/>
              <a:t>보조 메모리 혹은 키보드 같은 입력 장치를 통해 입력된다</a:t>
            </a:r>
            <a:r>
              <a:rPr lang="en-US" altLang="ko-KR"/>
              <a:t>. </a:t>
            </a:r>
          </a:p>
          <a:p>
            <a:pPr eaLnBrk="1" hangingPunct="1"/>
            <a:r>
              <a:rPr lang="ko-KR" altLang="en-US">
                <a:solidFill>
                  <a:srgbClr val="3333FF"/>
                </a:solidFill>
              </a:rPr>
              <a:t>출력</a:t>
            </a:r>
            <a:r>
              <a:rPr lang="en-US" altLang="ko-KR">
                <a:solidFill>
                  <a:srgbClr val="3333FF"/>
                </a:solidFill>
              </a:rPr>
              <a:t>(output)</a:t>
            </a:r>
            <a:endParaRPr lang="ko-KR" altLang="en-US">
              <a:solidFill>
                <a:srgbClr val="3333FF"/>
              </a:solidFill>
            </a:endParaRPr>
          </a:p>
          <a:p>
            <a:pPr lvl="1" eaLnBrk="1" hangingPunct="1"/>
            <a:r>
              <a:rPr lang="ko-KR" altLang="en-US"/>
              <a:t>프로그램은 실행되는 동안 필요에 따라 모니터와 같은 출력 장치에 정보를 출력한다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5367" name="Rectangle 134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3422690-E3D8-4320-9C47-5CB4EE8E7571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6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메모리 위치 및 값 저장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ko-KR"/>
          </a:p>
          <a:p>
            <a:pPr eaLnBrk="1" hangingPunct="1"/>
            <a:endParaRPr lang="ko-KR" altLang="en-US"/>
          </a:p>
          <a:p>
            <a:pPr algn="ctr" eaLnBrk="1" hangingPunct="1"/>
            <a:endParaRPr lang="ko-KR" altLang="en-US" b="1"/>
          </a:p>
          <a:p>
            <a:pPr eaLnBrk="1" hangingPunct="1">
              <a:buFont typeface="Wingdings" panose="05000000000000000000" pitchFamily="2" charset="2"/>
              <a:buNone/>
            </a:pPr>
            <a:endParaRPr lang="ko-KR" altLang="en-US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7415" name="Rectangle 38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17416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50975"/>
            <a:ext cx="4906963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번호 개체 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43F107-E021-426D-A4D9-A514DC6BDCA5}" type="slidenum">
              <a:rPr kumimoji="0" lang="ko-KR" altLang="en-US" sz="1200" smtClean="0">
                <a:latin typeface="굴림" panose="020B0600000101010101" pitchFamily="50" charset="-127"/>
                <a:ea typeface="굴림" panose="020B0600000101010101" pitchFamily="50" charset="-127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kumimoji="0" lang="en-US" altLang="ko-KR" sz="12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0" name="날짜 개체 틀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/>
              <a:t>© </a:t>
            </a:r>
            <a:r>
              <a:rPr lang="ko-KR" altLang="en-US"/>
              <a:t>우균</a:t>
            </a:r>
            <a:r>
              <a:rPr lang="en-US" altLang="ko-KR"/>
              <a:t>, </a:t>
            </a:r>
            <a:r>
              <a:rPr lang="ko-KR" altLang="en-US"/>
              <a:t>창병모</a:t>
            </a:r>
            <a:endParaRPr lang="en-US" altLang="ko-KR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solidFill>
                  <a:schemeClr val="tx1"/>
                </a:solidFill>
              </a:rPr>
              <a:t>이진 저장 단위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ko-KR" altLang="en-US" sz="1800">
              <a:latin typeface="Lucida Console" panose="020B0609040504020204" pitchFamily="49" charset="0"/>
              <a:ea typeface="굴림" panose="020B0600000101010101" pitchFamily="50" charset="-127"/>
            </a:endParaRPr>
          </a:p>
        </p:txBody>
      </p:sp>
      <p:sp>
        <p:nvSpPr>
          <p:cNvPr id="19462" name="Rectangle 38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latinLnBrk="1">
              <a:spcBef>
                <a:spcPct val="5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1pPr>
            <a:lvl2pPr marL="742950" indent="-285750" latinLnBrk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2pPr>
            <a:lvl3pPr marL="1143000" indent="-228600" latinLnBrk="1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3pPr>
            <a:lvl4pPr marL="1600200" indent="-228600" latinLnBrk="1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4pPr>
            <a:lvl5pPr marL="2057400" indent="-228600" latinLnBrk="1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kumimoji="1"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ahoma" panose="020B0604030504040204" pitchFamily="34" charset="0"/>
              </a:defRPr>
            </a:lvl9pPr>
          </a:lstStyle>
          <a:p>
            <a:pPr latinLnBrk="0">
              <a:spcBef>
                <a:spcPct val="0"/>
              </a:spcBef>
              <a:buClrTx/>
              <a:buSzTx/>
              <a:buFontTx/>
              <a:buNone/>
            </a:pPr>
            <a:endParaRPr kumimoji="0" lang="ko-KR" altLang="en-US">
              <a:latin typeface="Times New Roman" panose="02020603050405020304" pitchFamily="18" charset="0"/>
              <a:ea typeface="굴림" panose="020B0600000101010101" pitchFamily="50" charset="-127"/>
            </a:endParaRPr>
          </a:p>
        </p:txBody>
      </p:sp>
      <p:pic>
        <p:nvPicPr>
          <p:cNvPr id="19463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132013"/>
            <a:ext cx="7599362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모자이크">
  <a:themeElements>
    <a:clrScheme name="2_모자이크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맑은고딕_Tahoma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Console" pitchFamily="49" charset="0"/>
            <a:ea typeface="굴림" charset="-127"/>
          </a:defRPr>
        </a:defPPr>
      </a:lstStyle>
    </a:lnDef>
  </a:objectDefaults>
  <a:extraClrSchemeLst>
    <a:extraClrScheme>
      <a:clrScheme name="2_모자이크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모자이크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모자이크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FC1E402B583D243A3C554F6F4F17AB1" ma:contentTypeVersion="8" ma:contentTypeDescription="새 문서를 만듭니다." ma:contentTypeScope="" ma:versionID="9046bd18fe16b2697781b899c80c9df3">
  <xsd:schema xmlns:xsd="http://www.w3.org/2001/XMLSchema" xmlns:xs="http://www.w3.org/2001/XMLSchema" xmlns:p="http://schemas.microsoft.com/office/2006/metadata/properties" xmlns:ns3="14fbc630-f9ee-44d0-8c96-893ff621d69e" targetNamespace="http://schemas.microsoft.com/office/2006/metadata/properties" ma:root="true" ma:fieldsID="38064add94175b8e15f1465fa9a2db5a" ns3:_="">
    <xsd:import namespace="14fbc630-f9ee-44d0-8c96-893ff621d69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bc630-f9ee-44d0-8c96-893ff621d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6AE512-6BB0-4DA6-B48F-4155DAEC2AFC}">
  <ds:schemaRefs>
    <ds:schemaRef ds:uri="http://schemas.microsoft.com/office/2006/documentManagement/types"/>
    <ds:schemaRef ds:uri="14fbc630-f9ee-44d0-8c96-893ff621d69e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AA60AA6-7AB6-4C57-B255-A337C542E5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fbc630-f9ee-44d0-8c96-893ff621d6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6FB752-0523-4C66-865C-B8DCAC9952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Box-Tahoma굴림-Violet</Template>
  <TotalTime>115</TotalTime>
  <Words>2354</Words>
  <Application>Microsoft Office PowerPoint</Application>
  <PresentationFormat>화면 슬라이드 쇼(4:3)</PresentationFormat>
  <Paragraphs>424</Paragraphs>
  <Slides>46</Slides>
  <Notes>38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53" baseType="lpstr">
      <vt:lpstr>굴림</vt:lpstr>
      <vt:lpstr>맑은 고딕</vt:lpstr>
      <vt:lpstr>Lucida Console</vt:lpstr>
      <vt:lpstr>Tahoma</vt:lpstr>
      <vt:lpstr>Times New Roman</vt:lpstr>
      <vt:lpstr>Wingdings</vt:lpstr>
      <vt:lpstr>2_모자이크</vt:lpstr>
      <vt:lpstr>PowerPoint 프레젠테이션</vt:lpstr>
      <vt:lpstr>PowerPoint 프레젠테이션</vt:lpstr>
      <vt:lpstr>이 장의 내용 </vt:lpstr>
      <vt:lpstr>PowerPoint 프레젠테이션</vt:lpstr>
      <vt:lpstr>컴퓨터 시스템 </vt:lpstr>
      <vt:lpstr>컴퓨터 하드웨어 구성 요소</vt:lpstr>
      <vt:lpstr>프로그램 실행을 위한 구성 요소간 정보이동</vt:lpstr>
      <vt:lpstr>메모리 위치 및 값 저장</vt:lpstr>
      <vt:lpstr>이진 저장 단위</vt:lpstr>
      <vt:lpstr>중앙처리장치(CPU)</vt:lpstr>
      <vt:lpstr>PowerPoint 프레젠테이션</vt:lpstr>
      <vt:lpstr>프로그램 실행 원리 </vt:lpstr>
      <vt:lpstr>폰노이만 컴퓨터의 프로그램 내장 방식</vt:lpstr>
      <vt:lpstr>기계어 명령어</vt:lpstr>
      <vt:lpstr>PowerPoint 프레젠테이션</vt:lpstr>
      <vt:lpstr>컴퓨터의 자료 표현 </vt:lpstr>
      <vt:lpstr>이진수와 십진수 </vt:lpstr>
      <vt:lpstr>십진수를 이진수로 변환 1</vt:lpstr>
      <vt:lpstr>십진수를 이진수로 변환 2</vt:lpstr>
      <vt:lpstr>16진수(hexadecimal)</vt:lpstr>
      <vt:lpstr>PowerPoint 프레젠테이션</vt:lpstr>
      <vt:lpstr>소프트웨어</vt:lpstr>
      <vt:lpstr>소프트웨어</vt:lpstr>
      <vt:lpstr>운영 체제</vt:lpstr>
      <vt:lpstr>응용 소프트웨어</vt:lpstr>
      <vt:lpstr>PowerPoint 프레젠테이션</vt:lpstr>
      <vt:lpstr>프로그래밍 언어 </vt:lpstr>
      <vt:lpstr>주요 고급 언어</vt:lpstr>
      <vt:lpstr>주요 고급 언어</vt:lpstr>
      <vt:lpstr>주요 고급 언어</vt:lpstr>
      <vt:lpstr>주요 고급 언어</vt:lpstr>
      <vt:lpstr>컴파일러 및 인터프리터 </vt:lpstr>
      <vt:lpstr>PowerPoint 프레젠테이션</vt:lpstr>
      <vt:lpstr>소프트웨어 개발과정 </vt:lpstr>
      <vt:lpstr>소프트웨어 개발과정</vt:lpstr>
      <vt:lpstr>소프트웨어 개발과정</vt:lpstr>
      <vt:lpstr>프로그램 작성 및 실행 </vt:lpstr>
      <vt:lpstr>프로그램 작성 및 실행 </vt:lpstr>
      <vt:lpstr>오류의 종류</vt:lpstr>
      <vt:lpstr>디버깅</vt:lpstr>
      <vt:lpstr>PowerPoint 프레젠테이션</vt:lpstr>
      <vt:lpstr>Key Point 1</vt:lpstr>
      <vt:lpstr>Key Point 2</vt:lpstr>
      <vt:lpstr>PowerPoint 프레젠테이션</vt:lpstr>
      <vt:lpstr>▶ 프로그래밍 실습 1 </vt:lpstr>
      <vt:lpstr>▶ 프로그래밍 실습 2</vt:lpstr>
    </vt:vector>
  </TitlesOfParts>
  <Company>숙명여자대학교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 서론</dc:title>
  <dc:creator>창병모</dc:creator>
  <cp:lastModifiedBy>인피니티북스 편집부</cp:lastModifiedBy>
  <cp:revision>227</cp:revision>
  <cp:lastPrinted>1995-10-08T01:49:42Z</cp:lastPrinted>
  <dcterms:created xsi:type="dcterms:W3CDTF">1995-11-01T10:23:08Z</dcterms:created>
  <dcterms:modified xsi:type="dcterms:W3CDTF">2020-09-21T00:55:00Z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0x010100BFC1E402B583D243A3C554F6F4F17AB1</vt:lpwstr>
  </property>
</Properties>
</file>