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1"/>
  </p:sldMasterIdLst>
  <p:notesMasterIdLst>
    <p:notesMasterId r:id="rId53"/>
  </p:notesMasterIdLst>
  <p:handoutMasterIdLst>
    <p:handoutMasterId r:id="rId54"/>
  </p:handoutMasterIdLst>
  <p:sldIdLst>
    <p:sldId id="419" r:id="rId2"/>
    <p:sldId id="291" r:id="rId3"/>
    <p:sldId id="356" r:id="rId4"/>
    <p:sldId id="357" r:id="rId5"/>
    <p:sldId id="358" r:id="rId6"/>
    <p:sldId id="359" r:id="rId7"/>
    <p:sldId id="405" r:id="rId8"/>
    <p:sldId id="397" r:id="rId9"/>
    <p:sldId id="360" r:id="rId10"/>
    <p:sldId id="407" r:id="rId11"/>
    <p:sldId id="361" r:id="rId12"/>
    <p:sldId id="406" r:id="rId13"/>
    <p:sldId id="408" r:id="rId14"/>
    <p:sldId id="365" r:id="rId15"/>
    <p:sldId id="366" r:id="rId16"/>
    <p:sldId id="364" r:id="rId17"/>
    <p:sldId id="409" r:id="rId18"/>
    <p:sldId id="410" r:id="rId19"/>
    <p:sldId id="398" r:id="rId20"/>
    <p:sldId id="412" r:id="rId21"/>
    <p:sldId id="413" r:id="rId22"/>
    <p:sldId id="414" r:id="rId23"/>
    <p:sldId id="415" r:id="rId24"/>
    <p:sldId id="411" r:id="rId25"/>
    <p:sldId id="367" r:id="rId26"/>
    <p:sldId id="368" r:id="rId27"/>
    <p:sldId id="369" r:id="rId28"/>
    <p:sldId id="370" r:id="rId29"/>
    <p:sldId id="371" r:id="rId30"/>
    <p:sldId id="372" r:id="rId31"/>
    <p:sldId id="373" r:id="rId32"/>
    <p:sldId id="374" r:id="rId33"/>
    <p:sldId id="375" r:id="rId34"/>
    <p:sldId id="376" r:id="rId35"/>
    <p:sldId id="416" r:id="rId36"/>
    <p:sldId id="403" r:id="rId37"/>
    <p:sldId id="404" r:id="rId38"/>
    <p:sldId id="380" r:id="rId39"/>
    <p:sldId id="381" r:id="rId40"/>
    <p:sldId id="387" r:id="rId41"/>
    <p:sldId id="417" r:id="rId42"/>
    <p:sldId id="399" r:id="rId43"/>
    <p:sldId id="391" r:id="rId44"/>
    <p:sldId id="418" r:id="rId45"/>
    <p:sldId id="400" r:id="rId46"/>
    <p:sldId id="392" r:id="rId47"/>
    <p:sldId id="393" r:id="rId48"/>
    <p:sldId id="402" r:id="rId49"/>
    <p:sldId id="394" r:id="rId50"/>
    <p:sldId id="395" r:id="rId51"/>
    <p:sldId id="396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9999"/>
    <a:srgbClr val="FF9900"/>
    <a:srgbClr val="CC00FF"/>
    <a:srgbClr val="C0CEEE"/>
    <a:srgbClr val="FFFFD5"/>
    <a:srgbClr val="990000"/>
    <a:srgbClr val="FFFF00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626" autoAdjust="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71587AD-31E3-4E44-8C31-0699A70DDEA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79BB3F9-0B2D-4065-B712-4B6E3CABE06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8E69BC3D-A314-43B2-BB30-CED9C47185D4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69415C31-4EA6-410E-A460-9CED1DC3E98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B8B2C5E-0E4A-40BC-A0EB-6850856C5A4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2B30B4D-A6AE-4B12-B6AC-71D9435FC20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58F4B57A-D60B-47B1-B69D-A4703554CDE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2EF2E676-08A5-4C29-A03D-9FD7F17137C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noProof="0"/>
              <a:t>마스터 문자열 유형 편집</a:t>
            </a:r>
          </a:p>
          <a:p>
            <a:pPr lvl="1"/>
            <a:r>
              <a:rPr lang="ko-KR" altLang="ko-KR" noProof="0"/>
              <a:t>둘째 수준</a:t>
            </a:r>
          </a:p>
          <a:p>
            <a:pPr lvl="2"/>
            <a:r>
              <a:rPr lang="ko-KR" altLang="ko-KR" noProof="0"/>
              <a:t>셋째 수준</a:t>
            </a:r>
          </a:p>
          <a:p>
            <a:pPr lvl="3"/>
            <a:r>
              <a:rPr lang="ko-KR" altLang="ko-KR" noProof="0"/>
              <a:t>넷째 수준</a:t>
            </a:r>
          </a:p>
          <a:p>
            <a:pPr lvl="4"/>
            <a:r>
              <a:rPr lang="ko-KR" altLang="ko-KR" noProof="0"/>
              <a:t>다섯째 수준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086C9219-E3E3-4C61-A3F5-DD718A8D7A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06E92EB7-B200-4617-B502-4423473973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75D7682-7F40-466F-A747-3A79FFB4C27F}" type="slidenum">
              <a:rPr lang="ko-KR" altLang="ko-KR"/>
              <a:pPr>
                <a:defRPr/>
              </a:pPr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AC616389-9509-46D6-9F50-A56B9181083B}" type="slidenum">
              <a:rPr lang="ko-KR" altLang="ko-KR">
                <a:latin typeface="Times New Roman" panose="02020603050405020304" pitchFamily="18" charset="0"/>
              </a:rPr>
              <a:pPr/>
              <a:t>2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ko-KR" altLang="en-US"/>
              <a:t>이 슬라이드는 부산대학교 우균이 작성하였습니다</a:t>
            </a:r>
            <a:r>
              <a:rPr lang="en-US" altLang="ko-KR"/>
              <a:t>. </a:t>
            </a:r>
            <a:r>
              <a:rPr lang="ko-KR" altLang="en-US"/>
              <a:t>오류나 수정할 사항 있으면 </a:t>
            </a:r>
            <a:r>
              <a:rPr lang="en-US" altLang="ko-KR"/>
              <a:t>woogyun@pusan.ac.kr</a:t>
            </a:r>
            <a:r>
              <a:rPr lang="ko-KR" altLang="en-US"/>
              <a:t>로 연락 주세요</a:t>
            </a:r>
            <a:r>
              <a:rPr lang="en-US" altLang="ko-KR"/>
              <a:t>.</a:t>
            </a:r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7F055B8F-40E5-42FF-8CF6-F27AF5253364}" type="slidenum">
              <a:rPr lang="ko-KR" altLang="ko-KR">
                <a:latin typeface="Times New Roman" panose="02020603050405020304" pitchFamily="18" charset="0"/>
              </a:rPr>
              <a:pPr/>
              <a:t>15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06247FB2-165A-4FEF-A9D0-F2A6D0570112}" type="slidenum">
              <a:rPr lang="ko-KR" altLang="ko-KR">
                <a:latin typeface="Times New Roman" panose="02020603050405020304" pitchFamily="18" charset="0"/>
              </a:rPr>
              <a:pPr/>
              <a:t>16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90E70966-A912-46D9-8D2C-7C76E54EBD0A}" type="slidenum">
              <a:rPr lang="ko-KR" altLang="ko-KR">
                <a:latin typeface="Times New Roman" panose="02020603050405020304" pitchFamily="18" charset="0"/>
              </a:rPr>
              <a:pPr/>
              <a:t>17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94976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7F055B8F-40E5-42FF-8CF6-F27AF5253364}" type="slidenum">
              <a:rPr lang="ko-KR" altLang="ko-KR">
                <a:latin typeface="Times New Roman" panose="02020603050405020304" pitchFamily="18" charset="0"/>
              </a:rPr>
              <a:pPr/>
              <a:t>18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82243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FEFCB185-9AD2-4E51-9E87-75A4FBCF9863}" type="slidenum">
              <a:rPr lang="ko-KR" altLang="ko-KR">
                <a:latin typeface="Times New Roman" panose="02020603050405020304" pitchFamily="18" charset="0"/>
              </a:rPr>
              <a:pPr/>
              <a:t>19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FEFCB185-9AD2-4E51-9E87-75A4FBCF9863}" type="slidenum">
              <a:rPr lang="ko-KR" altLang="ko-KR">
                <a:latin typeface="Times New Roman" panose="02020603050405020304" pitchFamily="18" charset="0"/>
              </a:rPr>
              <a:pPr/>
              <a:t>24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07898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C5A3E16E-BAFC-4CD5-82AD-875F08E04C2F}" type="slidenum">
              <a:rPr lang="ko-KR" altLang="ko-KR">
                <a:latin typeface="Times New Roman" panose="02020603050405020304" pitchFamily="18" charset="0"/>
              </a:rPr>
              <a:pPr/>
              <a:t>25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45C80991-34D1-4B8F-A45D-17314AFF339E}" type="slidenum">
              <a:rPr lang="ko-KR" altLang="ko-KR">
                <a:latin typeface="Times New Roman" panose="02020603050405020304" pitchFamily="18" charset="0"/>
              </a:rPr>
              <a:pPr/>
              <a:t>26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B467F3AF-3846-47B1-87EE-CFA959AC3318}" type="slidenum">
              <a:rPr lang="ko-KR" altLang="ko-KR">
                <a:latin typeface="Times New Roman" panose="02020603050405020304" pitchFamily="18" charset="0"/>
              </a:rPr>
              <a:pPr/>
              <a:t>27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BF74DEA2-E1F2-4392-9990-E168924B81E2}" type="slidenum">
              <a:rPr lang="ko-KR" altLang="ko-KR">
                <a:latin typeface="Times New Roman" panose="02020603050405020304" pitchFamily="18" charset="0"/>
              </a:rPr>
              <a:pPr/>
              <a:t>28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19D34A25-7771-4823-8D2D-920E55A86117}" type="slidenum">
              <a:rPr lang="ko-KR" altLang="ko-KR">
                <a:latin typeface="Times New Roman" panose="02020603050405020304" pitchFamily="18" charset="0"/>
              </a:rPr>
              <a:pPr/>
              <a:t>3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A8F61289-3865-4F69-AED0-0234473BE230}" type="slidenum">
              <a:rPr lang="ko-KR" altLang="ko-KR">
                <a:latin typeface="Times New Roman" panose="02020603050405020304" pitchFamily="18" charset="0"/>
              </a:rPr>
              <a:pPr/>
              <a:t>29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DC7500D4-521F-49E0-8D60-C81050745544}" type="slidenum">
              <a:rPr lang="ko-KR" altLang="ko-KR">
                <a:latin typeface="Times New Roman" panose="02020603050405020304" pitchFamily="18" charset="0"/>
              </a:rPr>
              <a:pPr/>
              <a:t>30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03EC8373-1818-4535-A64A-6EB5692D5068}" type="slidenum">
              <a:rPr lang="ko-KR" altLang="ko-KR">
                <a:latin typeface="Times New Roman" panose="02020603050405020304" pitchFamily="18" charset="0"/>
              </a:rPr>
              <a:pPr/>
              <a:t>31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1517AC5B-A47C-442B-98B2-0B8D4EC7759F}" type="slidenum">
              <a:rPr lang="ko-KR" altLang="ko-KR">
                <a:latin typeface="Times New Roman" panose="02020603050405020304" pitchFamily="18" charset="0"/>
              </a:rPr>
              <a:pPr/>
              <a:t>32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8428934A-082A-4D97-93B2-86DC8D15B3F8}" type="slidenum">
              <a:rPr lang="ko-KR" altLang="ko-KR">
                <a:latin typeface="Times New Roman" panose="02020603050405020304" pitchFamily="18" charset="0"/>
              </a:rPr>
              <a:pPr/>
              <a:t>33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4D595FB5-CB69-464E-9A56-60D849B9E8D1}" type="slidenum">
              <a:rPr lang="ko-KR" altLang="ko-KR">
                <a:latin typeface="Times New Roman" panose="02020603050405020304" pitchFamily="18" charset="0"/>
              </a:rPr>
              <a:pPr/>
              <a:t>34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907A1870-5BD4-4455-812C-5C4B44A2DD0A}" type="slidenum">
              <a:rPr lang="ko-KR" altLang="ko-KR">
                <a:latin typeface="Times New Roman" panose="02020603050405020304" pitchFamily="18" charset="0"/>
              </a:rPr>
              <a:pPr/>
              <a:t>36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521D1EB6-6557-49D9-9C2D-8AA516529018}" type="slidenum">
              <a:rPr lang="ko-KR" altLang="ko-KR">
                <a:latin typeface="Times New Roman" panose="02020603050405020304" pitchFamily="18" charset="0"/>
              </a:rPr>
              <a:pPr/>
              <a:t>38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305A32A2-7691-4268-84E1-941F3899CC94}" type="slidenum">
              <a:rPr lang="ko-KR" altLang="ko-KR">
                <a:latin typeface="Times New Roman" panose="02020603050405020304" pitchFamily="18" charset="0"/>
              </a:rPr>
              <a:pPr/>
              <a:t>39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3000C113-4087-403C-AD74-BF465765DD72}" type="slidenum">
              <a:rPr lang="ko-KR" altLang="ko-KR">
                <a:latin typeface="Times New Roman" panose="02020603050405020304" pitchFamily="18" charset="0"/>
              </a:rPr>
              <a:pPr/>
              <a:t>40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94523A52-9A72-449E-BBAF-218E749F8E89}" type="slidenum">
              <a:rPr lang="ko-KR" altLang="ko-KR">
                <a:latin typeface="Times New Roman" panose="02020603050405020304" pitchFamily="18" charset="0"/>
              </a:rPr>
              <a:pPr/>
              <a:t>4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4FED68E6-0C4C-47F7-8B25-F05E4CD05655}" type="slidenum">
              <a:rPr lang="ko-KR" altLang="ko-KR">
                <a:latin typeface="Times New Roman" panose="02020603050405020304" pitchFamily="18" charset="0"/>
              </a:rPr>
              <a:pPr/>
              <a:t>42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0D6310E1-6F79-4713-B6A0-BD6437373AF4}" type="slidenum">
              <a:rPr lang="ko-KR" altLang="ko-KR">
                <a:latin typeface="Times New Roman" panose="02020603050405020304" pitchFamily="18" charset="0"/>
              </a:rPr>
              <a:pPr/>
              <a:t>43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0D6310E1-6F79-4713-B6A0-BD6437373AF4}" type="slidenum">
              <a:rPr lang="ko-KR" altLang="ko-KR">
                <a:latin typeface="Times New Roman" panose="02020603050405020304" pitchFamily="18" charset="0"/>
              </a:rPr>
              <a:pPr/>
              <a:t>44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3614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11CB2667-BE0F-416E-AFF6-2090342E6D33}" type="slidenum">
              <a:rPr lang="ko-KR" altLang="ko-KR">
                <a:latin typeface="Times New Roman" panose="02020603050405020304" pitchFamily="18" charset="0"/>
              </a:rPr>
              <a:pPr/>
              <a:t>45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99A78C8A-CA6E-4E3D-A062-476F62875804}" type="slidenum">
              <a:rPr lang="ko-KR" altLang="ko-KR">
                <a:latin typeface="Times New Roman" panose="02020603050405020304" pitchFamily="18" charset="0"/>
              </a:rPr>
              <a:pPr/>
              <a:t>46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3F31C40D-914C-41C5-8BC6-8B9E6316BA71}" type="slidenum">
              <a:rPr lang="ko-KR" altLang="ko-KR">
                <a:latin typeface="Times New Roman" panose="02020603050405020304" pitchFamily="18" charset="0"/>
              </a:rPr>
              <a:pPr/>
              <a:t>47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724D6E7C-BC6E-4363-B5AC-BF2FD6F0E1A9}" type="slidenum">
              <a:rPr lang="ko-KR" altLang="ko-KR">
                <a:latin typeface="Times New Roman" panose="02020603050405020304" pitchFamily="18" charset="0"/>
              </a:rPr>
              <a:pPr/>
              <a:t>48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97DBE9E2-39A4-409C-8DA0-EA9072D7DE47}" type="slidenum">
              <a:rPr lang="ko-KR" altLang="ko-KR">
                <a:latin typeface="Times New Roman" panose="02020603050405020304" pitchFamily="18" charset="0"/>
              </a:rPr>
              <a:pPr/>
              <a:t>49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4C218002-C60E-4596-8C95-2DC3C3D4C25D}" type="slidenum">
              <a:rPr lang="ko-KR" altLang="ko-KR">
                <a:latin typeface="Times New Roman" panose="02020603050405020304" pitchFamily="18" charset="0"/>
              </a:rPr>
              <a:pPr/>
              <a:t>50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9BAA2D0E-5E7D-41BF-8943-D6448A4F6FE0}" type="slidenum">
              <a:rPr lang="ko-KR" altLang="ko-KR">
                <a:latin typeface="Times New Roman" panose="02020603050405020304" pitchFamily="18" charset="0"/>
              </a:rPr>
              <a:pPr/>
              <a:t>51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4B030B76-0000-4903-914F-2B9D461876A3}" type="slidenum">
              <a:rPr lang="ko-KR" altLang="ko-KR">
                <a:latin typeface="Times New Roman" panose="02020603050405020304" pitchFamily="18" charset="0"/>
              </a:rPr>
              <a:pPr/>
              <a:t>5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3B3FD779-F4A9-45F3-96DC-4AC2F2058439}" type="slidenum">
              <a:rPr lang="ko-KR" altLang="ko-KR">
                <a:latin typeface="Times New Roman" panose="02020603050405020304" pitchFamily="18" charset="0"/>
              </a:rPr>
              <a:pPr/>
              <a:t>6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E16E845B-E0CD-4A8C-98DA-259F4B96ED29}" type="slidenum">
              <a:rPr lang="ko-KR" altLang="ko-KR">
                <a:latin typeface="Times New Roman" panose="02020603050405020304" pitchFamily="18" charset="0"/>
              </a:rPr>
              <a:pPr/>
              <a:t>8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3B665926-18EC-4A41-A988-2D8D5EE347ED}" type="slidenum">
              <a:rPr lang="ko-KR" altLang="ko-KR">
                <a:latin typeface="Times New Roman" panose="02020603050405020304" pitchFamily="18" charset="0"/>
              </a:rPr>
              <a:pPr/>
              <a:t>9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52E804EB-853B-4F30-8A2A-93FE49E14C2A}" type="slidenum">
              <a:rPr lang="ko-KR" altLang="ko-KR">
                <a:latin typeface="Times New Roman" panose="02020603050405020304" pitchFamily="18" charset="0"/>
              </a:rPr>
              <a:pPr/>
              <a:t>11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fld id="{90E70966-A912-46D9-8D2C-7C76E54EBD0A}" type="slidenum">
              <a:rPr lang="ko-KR" altLang="ko-KR">
                <a:latin typeface="Times New Roman" panose="02020603050405020304" pitchFamily="18" charset="0"/>
              </a:rPr>
              <a:pPr/>
              <a:t>14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latinLnBrk="0" hangingPunct="1"/>
              <a:endParaRPr kumimoji="0" lang="ko-KR" altLang="en-US" sz="2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7" name="Rectangle 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/>
                <a:endParaRPr kumimoji="0" lang="ko-KR" altLang="en-US" sz="2400">
                  <a:latin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8" name="Group 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9" name="Group 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11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12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13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14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15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16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17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18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10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latinLnBrk="0" hangingPunct="1"/>
                  <a:endParaRPr kumimoji="0" lang="ko-KR" altLang="en-US" sz="2400">
                    <a:latin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24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0" name="Group 2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1" name="Rectangle 24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latinLnBrk="0" hangingPunct="1"/>
              <a:endParaRPr kumimoji="0" lang="ko-KR" altLang="en-US" sz="2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22" name="Group 25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23" name="Rectangle 26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/>
                <a:endParaRPr kumimoji="0" lang="ko-KR" altLang="en-US" sz="2400">
                  <a:latin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24" name="Group 27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25" name="Group 28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2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28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2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0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4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26" name="Rectangle 37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latinLnBrk="0" hangingPunct="1"/>
                  <a:endParaRPr kumimoji="0" lang="ko-KR" altLang="en-US" sz="2400">
                    <a:latin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5" name="Group 38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" name="Rectangle 39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latinLnBrk="0" hangingPunct="1"/>
              <a:endParaRPr kumimoji="0" lang="ko-KR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37" name="Group 40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8" name="Rectangle 41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/>
                <a:endParaRPr kumimoji="0" lang="ko-KR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39" name="Group 42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40" name="Group 43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42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41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latinLnBrk="0" hangingPunct="1"/>
                  <a:endParaRPr kumimoji="0" lang="ko-KR" altLang="en-US" sz="240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323605" name="Rectangle 21">
            <a:extLst>
              <a:ext uri="{FF2B5EF4-FFF2-40B4-BE49-F238E27FC236}">
                <a16:creationId xmlns:a16="http://schemas.microsoft.com/office/drawing/2014/main" id="{B3223824-F769-4C90-A6C7-CAE18EE7C56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ko-KR" altLang="en-US" noProof="0"/>
              <a:t>마스터 제목 스타일 편집</a:t>
            </a:r>
          </a:p>
        </p:txBody>
      </p:sp>
      <p:sp>
        <p:nvSpPr>
          <p:cNvPr id="323606" name="Rectangle 22">
            <a:extLst>
              <a:ext uri="{FF2B5EF4-FFF2-40B4-BE49-F238E27FC236}">
                <a16:creationId xmlns:a16="http://schemas.microsoft.com/office/drawing/2014/main" id="{7C1D6DEC-1235-4AC8-8DA2-4CC83BD4991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600" b="1"/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sp>
        <p:nvSpPr>
          <p:cNvPr id="50" name="Rectangle 18">
            <a:extLst>
              <a:ext uri="{FF2B5EF4-FFF2-40B4-BE49-F238E27FC236}">
                <a16:creationId xmlns:a16="http://schemas.microsoft.com/office/drawing/2014/main" id="{B098666F-A879-4AA3-94C6-7F296F94D2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" name="Rectangle 19">
            <a:extLst>
              <a:ext uri="{FF2B5EF4-FFF2-40B4-BE49-F238E27FC236}">
                <a16:creationId xmlns:a16="http://schemas.microsoft.com/office/drawing/2014/main" id="{81E42660-2062-4EB6-A238-00744EB503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" name="Rectangle 20">
            <a:extLst>
              <a:ext uri="{FF2B5EF4-FFF2-40B4-BE49-F238E27FC236}">
                <a16:creationId xmlns:a16="http://schemas.microsoft.com/office/drawing/2014/main" id="{B266EBBA-C676-40F9-B1C1-3DF910834B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EA1B528-D210-4F98-A4A0-FE02F282F95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8558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23ED70-CF1C-4FDD-8FB2-23A4BA206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F1F1148-7C5A-4ECE-B681-8536F9810F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5C7A2473-DBB3-47E4-9032-30C4E11E80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B61C211-452C-4E8E-9551-FC93BBA1A70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73AD0-3C7D-47D1-AC81-69228A325D1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1F4C9368-9356-4570-A5BB-CB470DFFEF6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236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E8CA51C-8B04-407B-9435-FBB0D188F7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F02DABA-332E-4476-A562-E5955B09CE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5C7A2473-DBB3-47E4-9032-30C4E11E80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B61C211-452C-4E8E-9551-FC93BBA1A70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9CD62-B9C7-49C0-B41B-0466B572398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1F4C9368-9356-4570-A5BB-CB470DFFEF6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7200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B628F8-79F8-45F7-B69D-B6B75CA2D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B88A03-1BAB-4DCF-AB66-DD557C111C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5C7A2473-DBB3-47E4-9032-30C4E11E80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B61C211-452C-4E8E-9551-FC93BBA1A70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E5E2F-260D-411C-BD66-31007A77EEA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1F4C9368-9356-4570-A5BB-CB470DFFEF6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350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FAFB9D-D8BC-4FC7-8835-5361AA2BB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B3ED14D-5BD0-46AD-A137-71F6449467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5C7A2473-DBB3-47E4-9032-30C4E11E80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B61C211-452C-4E8E-9551-FC93BBA1A70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93606-AD64-4BCA-B726-D2E08AAA4FB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1F4C9368-9356-4570-A5BB-CB470DFFEF6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42715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F513985-80A5-4117-813F-38A2E4723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D03425D-B489-4B47-B631-EC3C7ACF54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1661E1-A234-49BC-A74D-DAC392FAE0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C7A2473-DBB3-47E4-9032-30C4E11E80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B61C211-452C-4E8E-9551-FC93BBA1A70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D4B6E-7F09-42C5-8B83-6D294B4F0BD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1F4C9368-9356-4570-A5BB-CB470DFFEF6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51044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F3F9D0-7133-4A3E-92DE-875FF6965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B31B36E-5104-493E-A104-ACAA2F144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F0B48CF-FCDD-49D3-A45E-6A8E30216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88EC88B-B8A4-474B-A5C5-98ACC01ECF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C548549-29CE-4A65-9367-1882DC8459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5C7A2473-DBB3-47E4-9032-30C4E11E80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6B61C211-452C-4E8E-9551-FC93BBA1A70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544F1-3737-47E4-AA79-73E4955C28C5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5">
            <a:extLst>
              <a:ext uri="{FF2B5EF4-FFF2-40B4-BE49-F238E27FC236}">
                <a16:creationId xmlns:a16="http://schemas.microsoft.com/office/drawing/2014/main" id="{1F4C9368-9356-4570-A5BB-CB470DFFEF6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39989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1F297A-503D-4D47-941B-8B7BEEBF5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C7A2473-DBB3-47E4-9032-30C4E11E80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61C211-452C-4E8E-9551-FC93BBA1A70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A061B-AB63-4E80-8182-AFF5A07A2DA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1F4C9368-9356-4570-A5BB-CB470DFFEF6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16373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5C7A2473-DBB3-47E4-9032-30C4E11E80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6B61C211-452C-4E8E-9551-FC93BBA1A70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01BF4-723C-46A8-A351-7396EDC2FC4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1F4C9368-9356-4570-A5BB-CB470DFFEF6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183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630DB1-EEAE-40E2-98D9-F65703056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5C71386-DAC7-40DA-BEC8-A470B9394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D4A8D46-D98F-48E6-833E-551A991C21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C7A2473-DBB3-47E4-9032-30C4E11E80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B61C211-452C-4E8E-9551-FC93BBA1A70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3E0D1-C7BC-46E1-98D5-B9CDEA6F75BB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1F4C9368-9356-4570-A5BB-CB470DFFEF6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21300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B2CB53-A238-43D4-9D75-E595B3BF7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F920148-8417-440D-A65B-2C06119E61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C5AC0CF-2276-48FD-8AC7-B871E3F2CD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C7A2473-DBB3-47E4-9032-30C4E11E80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B61C211-452C-4E8E-9551-FC93BBA1A70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5E0AC-238C-46E6-A02E-9E41BEBB452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1F4C9368-9356-4570-A5BB-CB470DFFEF6B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88954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>
            <a:extLst>
              <a:ext uri="{FF2B5EF4-FFF2-40B4-BE49-F238E27FC236}">
                <a16:creationId xmlns:a16="http://schemas.microsoft.com/office/drawing/2014/main" id="{5C7A2473-DBB3-47E4-9032-30C4E11E80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22563" name="Rectangle 3">
            <a:extLst>
              <a:ext uri="{FF2B5EF4-FFF2-40B4-BE49-F238E27FC236}">
                <a16:creationId xmlns:a16="http://schemas.microsoft.com/office/drawing/2014/main" id="{6B61C211-452C-4E8E-9551-FC93BBA1A7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 smtClean="0">
                <a:latin typeface="+mn-ea"/>
              </a:defRPr>
            </a:lvl1pPr>
          </a:lstStyle>
          <a:p>
            <a:pPr>
              <a:defRPr/>
            </a:pPr>
            <a:fld id="{4C64D6B5-B942-4053-9E36-58F68D42BFA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algn="ctr" eaLnBrk="1" latinLnBrk="0" hangingPunct="1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>
            <a:extLst>
              <a:ext uri="{FF2B5EF4-FFF2-40B4-BE49-F238E27FC236}">
                <a16:creationId xmlns:a16="http://schemas.microsoft.com/office/drawing/2014/main" id="{1F4C9368-9356-4570-A5BB-CB470DFFEF6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240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맑은 고딕" panose="020B0503020000020004" pitchFamily="50" charset="-127"/>
          <a:cs typeface="Tahoma" panose="020B0604030504040204" pitchFamily="34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맑은 고딕" panose="020B0503020000020004" pitchFamily="50" charset="-127"/>
          <a:cs typeface="Tahoma" panose="020B0604030504040204" pitchFamily="34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맑은 고딕" panose="020B0503020000020004" pitchFamily="50" charset="-127"/>
          <a:cs typeface="Tahoma" panose="020B0604030504040204" pitchFamily="34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맑은 고딕" panose="020B0503020000020004" pitchFamily="50" charset="-127"/>
          <a:cs typeface="Tahoma" panose="020B0604030504040204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pr5int.c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5</a:t>
            </a:r>
            <a:r>
              <a:rPr lang="ko-KR" altLang="en-US" dirty="0"/>
              <a:t>개의 정수를 읽어 역순으로 출력하는 프로그램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0E5E2F-260D-411C-BD66-31007A77EEA4}" type="slidenum">
              <a:rPr lang="ko-KR" altLang="en-US" smtClean="0"/>
              <a:pPr>
                <a:defRPr/>
              </a:pPr>
              <a:t>10</a:t>
            </a:fld>
            <a:endParaRPr lang="en-US" altLang="ko-KR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916907"/>
            <a:ext cx="7732717" cy="4320381"/>
          </a:xfrm>
          <a:prstGeom prst="rect">
            <a:avLst/>
          </a:prstGeom>
        </p:spPr>
      </p:pic>
      <p:sp>
        <p:nvSpPr>
          <p:cNvPr id="6" name="AutoShape 6"/>
          <p:cNvSpPr>
            <a:spLocks/>
          </p:cNvSpPr>
          <p:nvPr/>
        </p:nvSpPr>
        <p:spPr bwMode="auto">
          <a:xfrm>
            <a:off x="4442621" y="2348880"/>
            <a:ext cx="2663825" cy="863600"/>
          </a:xfrm>
          <a:prstGeom prst="accentCallout2">
            <a:avLst>
              <a:gd name="adj1" fmla="val 13236"/>
              <a:gd name="adj2" fmla="val -2861"/>
              <a:gd name="adj3" fmla="val 13236"/>
              <a:gd name="adj4" fmla="val -62870"/>
              <a:gd name="adj5" fmla="val 70657"/>
              <a:gd name="adj6" fmla="val -89841"/>
            </a:avLst>
          </a:prstGeom>
          <a:solidFill>
            <a:srgbClr val="FFF5C9"/>
          </a:solidFill>
          <a:ln w="19050">
            <a:solidFill>
              <a:srgbClr val="FF0000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dirty="0">
                <a:latin typeface="+mn-lt"/>
                <a:ea typeface="+mn-ea"/>
                <a:cs typeface="Tahoma" panose="020B0604030504040204" pitchFamily="34" charset="0"/>
              </a:rPr>
              <a:t>입력할 정수 개수가 </a:t>
            </a:r>
            <a:r>
              <a:rPr lang="en-US" altLang="ko-KR" dirty="0">
                <a:latin typeface="+mn-lt"/>
                <a:ea typeface="+mn-ea"/>
                <a:cs typeface="Tahoma" panose="020B0604030504040204" pitchFamily="34" charset="0"/>
              </a:rPr>
              <a:t>5</a:t>
            </a:r>
            <a:r>
              <a:rPr lang="ko-KR" altLang="en-US" dirty="0">
                <a:latin typeface="+mn-lt"/>
                <a:ea typeface="+mn-ea"/>
                <a:cs typeface="Tahoma" panose="020B0604030504040204" pitchFamily="34" charset="0"/>
              </a:rPr>
              <a:t>개로 한정됨</a:t>
            </a:r>
          </a:p>
        </p:txBody>
      </p:sp>
    </p:spTree>
    <p:extLst>
      <p:ext uri="{BB962C8B-B14F-4D97-AF65-F5344CB8AC3E}">
        <p14:creationId xmlns:p14="http://schemas.microsoft.com/office/powerpoint/2010/main" val="366707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19" y="1490660"/>
            <a:ext cx="7704762" cy="5076190"/>
          </a:xfrm>
          <a:prstGeom prst="rect">
            <a:avLst/>
          </a:prstGeom>
        </p:spPr>
      </p:pic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id="{509490B8-58FD-4693-BE20-A61A8567E4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B233F8-FDCA-4C65-BA3E-94F5E36BC036}" type="slidenum">
              <a:rPr lang="ko-KR" altLang="en-US"/>
              <a:pPr>
                <a:defRPr/>
              </a:pPr>
              <a:t>11</a:t>
            </a:fld>
            <a:endParaRPr lang="en-US" altLang="ko-KR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prNint.c</a:t>
            </a:r>
            <a:endParaRPr lang="ko-KR" altLang="en-US"/>
          </a:p>
        </p:txBody>
      </p:sp>
      <p:sp>
        <p:nvSpPr>
          <p:cNvPr id="2048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ko-KR" altLang="en-US" sz="2000"/>
              <a:t>임의 개수의 정수를 입력받은 후 역순으로 출력하는 프로그램</a:t>
            </a:r>
          </a:p>
        </p:txBody>
      </p:sp>
      <p:sp>
        <p:nvSpPr>
          <p:cNvPr id="360453" name="Rectangle 5"/>
          <p:cNvSpPr>
            <a:spLocks noChangeArrowheads="1"/>
          </p:cNvSpPr>
          <p:nvPr/>
        </p:nvSpPr>
        <p:spPr bwMode="auto">
          <a:xfrm>
            <a:off x="3006296" y="5733256"/>
            <a:ext cx="6054725" cy="1052512"/>
          </a:xfrm>
          <a:prstGeom prst="rect">
            <a:avLst/>
          </a:prstGeom>
          <a:solidFill>
            <a:srgbClr val="FFF5C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실행결과</a:t>
            </a:r>
            <a:r>
              <a:rPr lang="en-US" altLang="ko-KR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몇 개의 정수를 입력하고 싶으십니까</a:t>
            </a:r>
            <a:r>
              <a:rPr lang="en-US" altLang="ko-KR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? </a:t>
            </a:r>
            <a:r>
              <a:rPr lang="en-US" altLang="ko-KR" sz="1600">
                <a:solidFill>
                  <a:srgbClr val="0000FF"/>
                </a:solidFill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5 </a:t>
            </a:r>
            <a:r>
              <a:rPr lang="ko-KR" altLang="en-US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개의 정수를 입력해 주세요</a:t>
            </a:r>
            <a:r>
              <a:rPr lang="en-US" altLang="ko-KR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: </a:t>
            </a:r>
            <a:r>
              <a:rPr lang="en-US" altLang="ko-KR" sz="1600">
                <a:solidFill>
                  <a:srgbClr val="0000FF"/>
                </a:solidFill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1 2 3 4 5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당신이 입력한 정수를 역순으로 출력합니다</a:t>
            </a:r>
            <a:r>
              <a:rPr lang="en-US" altLang="ko-KR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: 5 4 3 2 1</a:t>
            </a:r>
          </a:p>
        </p:txBody>
      </p:sp>
      <p:sp>
        <p:nvSpPr>
          <p:cNvPr id="360454" name="AutoShape 6"/>
          <p:cNvSpPr>
            <a:spLocks/>
          </p:cNvSpPr>
          <p:nvPr/>
        </p:nvSpPr>
        <p:spPr bwMode="auto">
          <a:xfrm>
            <a:off x="6164983" y="2492896"/>
            <a:ext cx="2663825" cy="863600"/>
          </a:xfrm>
          <a:prstGeom prst="accentCallout2">
            <a:avLst>
              <a:gd name="adj1" fmla="val 13236"/>
              <a:gd name="adj2" fmla="val -2861"/>
              <a:gd name="adj3" fmla="val 13236"/>
              <a:gd name="adj4" fmla="val -62870"/>
              <a:gd name="adj5" fmla="val 125202"/>
              <a:gd name="adj6" fmla="val -116887"/>
            </a:avLst>
          </a:prstGeom>
          <a:solidFill>
            <a:srgbClr val="FFF5C9"/>
          </a:solidFill>
          <a:ln w="19050">
            <a:solidFill>
              <a:srgbClr val="FF0000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입력할 정수를 저장할 변수를 동적으로 할당함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0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0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0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0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60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3" grpId="0" animBg="1"/>
      <p:bldP spid="3604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제목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동적 할당 후의 상태</a:t>
            </a:r>
          </a:p>
        </p:txBody>
      </p:sp>
      <p:sp>
        <p:nvSpPr>
          <p:cNvPr id="22531" name="내용 개체 틀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동적 할당한 메모리 주소는 포인터에 저장함</a:t>
            </a:r>
            <a:endParaRPr lang="en-US" altLang="ko-KR" dirty="0"/>
          </a:p>
          <a:p>
            <a:pPr lvl="1" eaLnBrk="1" hangingPunct="1"/>
            <a:r>
              <a:rPr lang="ko-KR" altLang="en-US" dirty="0"/>
              <a:t>포인터는 스택에 존재하지만 할당된 공간은 </a:t>
            </a:r>
            <a:r>
              <a:rPr lang="ko-KR" altLang="en-US" dirty="0" err="1"/>
              <a:t>힙에</a:t>
            </a:r>
            <a:r>
              <a:rPr lang="ko-KR" altLang="en-US" dirty="0"/>
              <a:t> 존재함</a:t>
            </a:r>
            <a:endParaRPr lang="en-US" altLang="ko-KR" dirty="0"/>
          </a:p>
          <a:p>
            <a:pPr lvl="1" eaLnBrk="1" hangingPunct="1"/>
            <a:r>
              <a:rPr lang="en-US" altLang="ko-KR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malloc</a:t>
            </a:r>
            <a:r>
              <a:rPr lang="ko-KR" altLang="en-US" dirty="0"/>
              <a:t>의 경우뿐 아니라 다른 동적 할당 함수</a:t>
            </a:r>
            <a:r>
              <a:rPr lang="en-US" altLang="ko-KR" dirty="0"/>
              <a:t>(</a:t>
            </a:r>
            <a:r>
              <a:rPr lang="ko-KR" altLang="en-US" dirty="0"/>
              <a:t>예컨대</a:t>
            </a:r>
            <a:r>
              <a:rPr lang="en-US" altLang="ko-KR" dirty="0"/>
              <a:t> </a:t>
            </a:r>
            <a:r>
              <a:rPr lang="en-US" altLang="ko-KR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calloc</a:t>
            </a:r>
            <a:r>
              <a:rPr lang="en-US" altLang="ko-KR" dirty="0"/>
              <a:t>)</a:t>
            </a:r>
            <a:r>
              <a:rPr lang="ko-KR" altLang="en-US" dirty="0"/>
              <a:t>의 경우에도 마찬가지임</a:t>
            </a:r>
            <a:endParaRPr lang="en-US" altLang="ko-KR" dirty="0"/>
          </a:p>
          <a:p>
            <a:pPr lvl="1" eaLnBrk="1" hangingPunct="1"/>
            <a:endParaRPr lang="ko-KR" altLang="en-US" dirty="0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FF1C22A-96C1-4E39-8A3C-9860A7BC1A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6A1724E-FDFC-49E0-82B1-3457F33204F2}" type="slidenum">
              <a:rPr lang="ko-KR" altLang="en-US"/>
              <a:pPr>
                <a:defRPr/>
              </a:pPr>
              <a:t>12</a:t>
            </a:fld>
            <a:endParaRPr lang="en-US" altLang="ko-KR"/>
          </a:p>
        </p:txBody>
      </p:sp>
      <p:pic>
        <p:nvPicPr>
          <p:cNvPr id="22533" name="그림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2933700"/>
            <a:ext cx="5880100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동적 할당의 오류 처리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malloc</a:t>
            </a:r>
            <a:r>
              <a:rPr lang="ko-KR" altLang="en-US" dirty="0"/>
              <a:t>의 메모리 할당 오류</a:t>
            </a:r>
            <a:endParaRPr lang="en-US" altLang="ko-KR" dirty="0"/>
          </a:p>
          <a:p>
            <a:pPr lvl="1"/>
            <a:r>
              <a:rPr lang="ko-KR" altLang="en-US" dirty="0"/>
              <a:t>메모리를 할당할 수 없을 때 </a:t>
            </a:r>
            <a:r>
              <a:rPr lang="en-US" altLang="ko-KR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malloc</a:t>
            </a:r>
            <a:r>
              <a:rPr lang="ko-KR" altLang="en-US" dirty="0"/>
              <a:t>은 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NULL</a:t>
            </a:r>
            <a:r>
              <a:rPr lang="en-US" altLang="ko-KR" dirty="0"/>
              <a:t> </a:t>
            </a:r>
            <a:r>
              <a:rPr lang="ko-KR" altLang="en-US" dirty="0"/>
              <a:t>포인터를 반환함</a:t>
            </a:r>
            <a:endParaRPr lang="en-US" altLang="ko-KR" dirty="0"/>
          </a:p>
          <a:p>
            <a:pPr lvl="1"/>
            <a:r>
              <a:rPr lang="ko-KR" altLang="en-US" dirty="0"/>
              <a:t>이 특성을 이용하여 메모리 할당</a:t>
            </a:r>
            <a:r>
              <a:rPr lang="en-US" altLang="ko-KR" dirty="0"/>
              <a:t> </a:t>
            </a:r>
            <a:r>
              <a:rPr lang="ko-KR" altLang="en-US" dirty="0"/>
              <a:t>오류를 점검할 수 있음</a:t>
            </a:r>
            <a:endParaRPr lang="en-US" altLang="ko-KR" dirty="0"/>
          </a:p>
          <a:p>
            <a:r>
              <a:rPr lang="ko-KR" altLang="en-US" dirty="0"/>
              <a:t>동적 할당 오류 검사</a:t>
            </a:r>
            <a:endParaRPr lang="en-US" altLang="ko-KR" dirty="0"/>
          </a:p>
          <a:p>
            <a:pPr lvl="1"/>
            <a:r>
              <a:rPr lang="en-US" altLang="ko-KR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malloc</a:t>
            </a:r>
            <a:r>
              <a:rPr lang="ko-KR" altLang="en-US" dirty="0"/>
              <a:t>의 반환 값이 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NULL</a:t>
            </a:r>
            <a:r>
              <a:rPr lang="ko-KR" altLang="en-US" dirty="0"/>
              <a:t>인지 검사함으로써 오류 검사 가능</a:t>
            </a:r>
            <a:endParaRPr lang="en-US" altLang="ko-KR" dirty="0"/>
          </a:p>
          <a:p>
            <a:pPr lvl="1"/>
            <a:r>
              <a:rPr lang="en-US" altLang="ko-KR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malloc</a:t>
            </a:r>
            <a:r>
              <a:rPr lang="ko-KR" altLang="en-US" dirty="0"/>
              <a:t>에 할당 요청한 값이 양수인지 검사하는 것도 필요함</a:t>
            </a:r>
            <a:endParaRPr lang="en-US" altLang="ko-KR" dirty="0"/>
          </a:p>
          <a:p>
            <a:r>
              <a:rPr lang="ko-KR" altLang="en-US" dirty="0"/>
              <a:t>동적 할당과 관련된 오류 검사</a:t>
            </a:r>
            <a:endParaRPr lang="en-US" altLang="ko-KR" dirty="0"/>
          </a:p>
          <a:p>
            <a:pPr lvl="1"/>
            <a:r>
              <a:rPr lang="ko-KR" altLang="en-US" dirty="0"/>
              <a:t>배열의 크기가 </a:t>
            </a:r>
            <a:r>
              <a:rPr lang="en-US" altLang="ko-KR" dirty="0"/>
              <a:t>0</a:t>
            </a:r>
            <a:r>
              <a:rPr lang="ko-KR" altLang="en-US" dirty="0"/>
              <a:t>이하일 수 없듯이 할당하는 메모리 크기도 </a:t>
            </a:r>
            <a:r>
              <a:rPr lang="en-US" altLang="ko-KR" dirty="0"/>
              <a:t>0</a:t>
            </a:r>
            <a:r>
              <a:rPr lang="ko-KR" altLang="en-US" dirty="0"/>
              <a:t>이하일 수 없음</a:t>
            </a:r>
            <a:endParaRPr lang="en-US" altLang="ko-KR" dirty="0"/>
          </a:p>
          <a:p>
            <a:pPr lvl="1"/>
            <a:r>
              <a:rPr lang="ko-KR" altLang="en-US" dirty="0"/>
              <a:t>이는 </a:t>
            </a:r>
            <a:r>
              <a:rPr lang="en-US" altLang="ko-KR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malloc</a:t>
            </a:r>
            <a:r>
              <a:rPr lang="ko-KR" altLang="en-US" dirty="0"/>
              <a:t>의 호출과 무관하게 미리 검사할 수 있음</a:t>
            </a:r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0E5E2F-260D-411C-BD66-31007A77EEA4}" type="slidenum">
              <a:rPr lang="ko-KR" altLang="en-US" smtClean="0"/>
              <a:pPr>
                <a:defRPr/>
              </a:pPr>
              <a:t>13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92723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049934"/>
            <a:ext cx="7671717" cy="4043362"/>
          </a:xfrm>
          <a:prstGeom prst="rect">
            <a:avLst/>
          </a:prstGeom>
        </p:spPr>
      </p:pic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err="1"/>
              <a:t>errChk.c</a:t>
            </a:r>
            <a:r>
              <a:rPr lang="en-US" altLang="ko-KR" dirty="0"/>
              <a:t>(1/2)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동적 할당 오류를 점검해 보자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8" name="슬라이드 번호 개체 틀 5">
            <a:extLst>
              <a:ext uri="{FF2B5EF4-FFF2-40B4-BE49-F238E27FC236}">
                <a16:creationId xmlns:a16="http://schemas.microsoft.com/office/drawing/2014/main" id="{C7056669-2711-4FFD-89C8-488228D6B9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899E8C-4078-447A-88B7-64E8EDD7C384}" type="slidenum">
              <a:rPr lang="ko-KR" altLang="en-US"/>
              <a:pPr>
                <a:defRPr/>
              </a:pPr>
              <a:t>14</a:t>
            </a:fld>
            <a:endParaRPr lang="en-US" altLang="ko-KR"/>
          </a:p>
        </p:txBody>
      </p:sp>
      <p:sp>
        <p:nvSpPr>
          <p:cNvPr id="368645" name="AutoShape 5"/>
          <p:cNvSpPr>
            <a:spLocks/>
          </p:cNvSpPr>
          <p:nvPr/>
        </p:nvSpPr>
        <p:spPr bwMode="auto">
          <a:xfrm>
            <a:off x="5458272" y="4653235"/>
            <a:ext cx="144463" cy="1081088"/>
          </a:xfrm>
          <a:prstGeom prst="rightBrace">
            <a:avLst>
              <a:gd name="adj1" fmla="val 62362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할당할 정수 변수 개수</a:t>
            </a:r>
            <a:b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점검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슬라이드 번호 개체 틀 5">
            <a:extLst>
              <a:ext uri="{FF2B5EF4-FFF2-40B4-BE49-F238E27FC236}">
                <a16:creationId xmlns:a16="http://schemas.microsoft.com/office/drawing/2014/main" id="{8D0D2325-5626-4CF4-946B-AE759322D4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659C10-9005-4407-96EF-9DEAD9899328}" type="slidenum">
              <a:rPr lang="ko-KR" altLang="en-US"/>
              <a:pPr>
                <a:defRPr/>
              </a:pPr>
              <a:t>15</a:t>
            </a:fld>
            <a:endParaRPr lang="en-US" altLang="ko-KR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err="1"/>
              <a:t>errChk.c</a:t>
            </a:r>
            <a:r>
              <a:rPr lang="en-US" altLang="ko-KR" dirty="0"/>
              <a:t>(2/2)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1402195"/>
            <a:ext cx="7942033" cy="447507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274" y="5635457"/>
            <a:ext cx="7705725" cy="5715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275" y="6150818"/>
            <a:ext cx="7705725" cy="590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F7C9CF4-71B5-442C-B526-C5E5B0E57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113F76-0DFD-4148-ABA7-AFB2DC06E646}" type="slidenum">
              <a:rPr lang="ko-KR" altLang="en-US"/>
              <a:pPr>
                <a:defRPr/>
              </a:pPr>
              <a:t>16</a:t>
            </a:fld>
            <a:endParaRPr lang="en-US" altLang="ko-KR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assert </a:t>
            </a:r>
            <a:r>
              <a:rPr lang="ko-KR" altLang="en-US"/>
              <a:t>매크로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/>
              <a:t>assert </a:t>
            </a:r>
            <a:r>
              <a:rPr lang="ko-KR" altLang="en-US" dirty="0"/>
              <a:t>매크로 활용</a:t>
            </a:r>
            <a:endParaRPr lang="en-US" altLang="ko-KR" dirty="0"/>
          </a:p>
          <a:p>
            <a:pPr lvl="1" eaLnBrk="1" hangingPunct="1"/>
            <a:r>
              <a:rPr lang="ko-KR" altLang="en-US" dirty="0"/>
              <a:t>디버깅할 때에 특정 조건을 검사하기 위한 매크로</a:t>
            </a:r>
          </a:p>
          <a:p>
            <a:pPr lvl="1" eaLnBrk="1" hangingPunct="1"/>
            <a:r>
              <a:rPr lang="en-US" altLang="ko-KR" b="1" dirty="0">
                <a:solidFill>
                  <a:srgbClr val="009999"/>
                </a:solidFill>
                <a:latin typeface="Lucida Console" panose="020B0609040504020204" pitchFamily="49" charset="0"/>
              </a:rPr>
              <a:t>assert</a:t>
            </a:r>
            <a:r>
              <a:rPr lang="en-US" altLang="ko-KR" dirty="0">
                <a:solidFill>
                  <a:srgbClr val="009999"/>
                </a:solidFill>
                <a:latin typeface="Lucida Console" panose="020B0609040504020204" pitchFamily="49" charset="0"/>
              </a:rPr>
              <a:t>(</a:t>
            </a:r>
            <a:r>
              <a:rPr lang="ko-KR" altLang="en-US" dirty="0">
                <a:solidFill>
                  <a:srgbClr val="009999"/>
                </a:solidFill>
                <a:latin typeface="Lucida Console" panose="020B0609040504020204" pitchFamily="49" charset="0"/>
              </a:rPr>
              <a:t>수식</a:t>
            </a:r>
            <a:r>
              <a:rPr lang="en-US" altLang="ko-KR" dirty="0">
                <a:solidFill>
                  <a:srgbClr val="009999"/>
                </a:solidFill>
                <a:latin typeface="Lucida Console" panose="020B0609040504020204" pitchFamily="49" charset="0"/>
              </a:rPr>
              <a:t>);</a:t>
            </a:r>
            <a:r>
              <a:rPr lang="en-US" altLang="ko-KR" dirty="0"/>
              <a:t> </a:t>
            </a:r>
            <a:r>
              <a:rPr lang="ko-KR" altLang="en-US" dirty="0"/>
              <a:t>형태로 사용함</a:t>
            </a:r>
          </a:p>
          <a:p>
            <a:pPr lvl="1" eaLnBrk="1" hangingPunct="1"/>
            <a:r>
              <a:rPr lang="ko-KR" altLang="en-US" dirty="0"/>
              <a:t>프로그램 수행 중 </a:t>
            </a:r>
            <a:r>
              <a:rPr lang="en-US" altLang="ko-KR" dirty="0"/>
              <a:t>‘</a:t>
            </a:r>
            <a:r>
              <a:rPr lang="ko-KR" altLang="en-US" dirty="0"/>
              <a:t>수식</a:t>
            </a:r>
            <a:r>
              <a:rPr lang="en-US" altLang="ko-KR" dirty="0"/>
              <a:t>’(</a:t>
            </a:r>
            <a:r>
              <a:rPr lang="ko-KR" altLang="en-US" dirty="0">
                <a:solidFill>
                  <a:srgbClr val="CC00FF"/>
                </a:solidFill>
              </a:rPr>
              <a:t>전제조건</a:t>
            </a:r>
            <a:r>
              <a:rPr lang="en-US" altLang="ko-KR" dirty="0"/>
              <a:t>)</a:t>
            </a:r>
            <a:r>
              <a:rPr lang="ko-KR" altLang="en-US" dirty="0"/>
              <a:t>이 참이면 오류 메시지를 출력하고 프로그램을 </a:t>
            </a:r>
            <a:r>
              <a:rPr lang="ko-KR" altLang="en-US" dirty="0" err="1"/>
              <a:t>종료시킴</a:t>
            </a:r>
            <a:endParaRPr lang="en-US" altLang="ko-KR" dirty="0"/>
          </a:p>
          <a:p>
            <a:pPr lvl="1" eaLnBrk="1" hangingPunct="1"/>
            <a:r>
              <a:rPr lang="ko-KR" altLang="en-US" dirty="0"/>
              <a:t>사용하려면 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&lt;</a:t>
            </a:r>
            <a:r>
              <a:rPr lang="en-US" altLang="ko-KR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assert.h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&gt;</a:t>
            </a:r>
            <a:r>
              <a:rPr lang="ko-KR" altLang="en-US" dirty="0"/>
              <a:t>를 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#include</a:t>
            </a:r>
            <a:r>
              <a:rPr lang="ko-KR" altLang="en-US" dirty="0"/>
              <a:t>해야 함</a:t>
            </a:r>
          </a:p>
          <a:p>
            <a:pPr eaLnBrk="1" hangingPunct="1"/>
            <a:r>
              <a:rPr lang="en-US" altLang="ko-KR" dirty="0"/>
              <a:t>assert </a:t>
            </a:r>
            <a:r>
              <a:rPr lang="ko-KR" altLang="en-US" dirty="0"/>
              <a:t>활용 시 알아 두면 좋을 사항</a:t>
            </a:r>
          </a:p>
          <a:p>
            <a:pPr lvl="1" eaLnBrk="1" hangingPunct="1"/>
            <a:r>
              <a:rPr lang="en-US" altLang="ko-KR" dirty="0">
                <a:latin typeface="Lucida Console" panose="020B0609040504020204" pitchFamily="49" charset="0"/>
              </a:rPr>
              <a:t>assert</a:t>
            </a:r>
            <a:r>
              <a:rPr lang="en-US" altLang="ko-KR" dirty="0"/>
              <a:t> </a:t>
            </a:r>
            <a:r>
              <a:rPr lang="ko-KR" altLang="en-US" dirty="0"/>
              <a:t>매크로는 </a:t>
            </a:r>
            <a:r>
              <a:rPr lang="ko-KR" altLang="en-US" dirty="0" err="1"/>
              <a:t>전처리기를</a:t>
            </a:r>
            <a:r>
              <a:rPr lang="ko-KR" altLang="en-US" dirty="0"/>
              <a:t> 통해 무시하도록 조정할 수 있음</a:t>
            </a:r>
          </a:p>
          <a:p>
            <a:pPr lvl="1" eaLnBrk="1" hangingPunct="1"/>
            <a:r>
              <a:rPr lang="en-US" altLang="ko-KR" dirty="0">
                <a:latin typeface="Lucida Console" panose="020B0609040504020204" pitchFamily="49" charset="0"/>
              </a:rPr>
              <a:t>NDEBUG</a:t>
            </a:r>
            <a:r>
              <a:rPr lang="en-US" altLang="ko-KR" dirty="0"/>
              <a:t>(no debug)</a:t>
            </a:r>
            <a:r>
              <a:rPr lang="ko-KR" altLang="en-US" dirty="0"/>
              <a:t>를 선언하면 </a:t>
            </a:r>
            <a:r>
              <a:rPr lang="en-US" altLang="ko-KR" dirty="0">
                <a:latin typeface="Lucida Console" panose="020B0609040504020204" pitchFamily="49" charset="0"/>
              </a:rPr>
              <a:t>assert</a:t>
            </a:r>
            <a:r>
              <a:rPr lang="en-US" altLang="ko-KR" dirty="0"/>
              <a:t> </a:t>
            </a:r>
            <a:r>
              <a:rPr lang="ko-KR" altLang="en-US" dirty="0"/>
              <a:t>매크로를 무시함</a:t>
            </a:r>
          </a:p>
          <a:p>
            <a:pPr lvl="2" eaLnBrk="1" hangingPunct="1"/>
            <a:r>
              <a:rPr lang="en-US" altLang="ko-KR" dirty="0"/>
              <a:t>IDE </a:t>
            </a:r>
            <a:r>
              <a:rPr lang="ko-KR" altLang="en-US" dirty="0"/>
              <a:t>환경에서</a:t>
            </a:r>
            <a:r>
              <a:rPr lang="en-US" altLang="ko-KR" dirty="0"/>
              <a:t>: Release </a:t>
            </a:r>
            <a:r>
              <a:rPr lang="ko-KR" altLang="en-US" dirty="0"/>
              <a:t>모드로 프로젝트 설정</a:t>
            </a:r>
          </a:p>
          <a:p>
            <a:pPr lvl="2" eaLnBrk="1" hangingPunct="1"/>
            <a:r>
              <a:rPr lang="ko-KR" altLang="en-US" dirty="0" err="1"/>
              <a:t>명령줄</a:t>
            </a:r>
            <a:r>
              <a:rPr lang="ko-KR" altLang="en-US" dirty="0"/>
              <a:t> 환경에서</a:t>
            </a:r>
            <a:r>
              <a:rPr lang="en-US" altLang="ko-KR" dirty="0"/>
              <a:t>: </a:t>
            </a:r>
            <a:r>
              <a:rPr lang="en-US" altLang="ko-KR" dirty="0">
                <a:latin typeface="Lucida Console" panose="020B0609040504020204" pitchFamily="49" charset="0"/>
              </a:rPr>
              <a:t>cl -DNDEBUG </a:t>
            </a:r>
            <a:r>
              <a:rPr lang="ko-KR" altLang="en-US" dirty="0">
                <a:latin typeface="Lucida Console" panose="020B0609040504020204" pitchFamily="49" charset="0"/>
              </a:rPr>
              <a:t>파일이름</a:t>
            </a:r>
          </a:p>
          <a:p>
            <a:pPr lvl="1" eaLnBrk="1" hangingPunct="1"/>
            <a:r>
              <a:rPr lang="ko-KR" altLang="en-US" dirty="0"/>
              <a:t>요즘엔 소프트웨어 안정성을 위해</a:t>
            </a:r>
            <a:r>
              <a:rPr lang="en-US" altLang="ko-KR" dirty="0"/>
              <a:t>, </a:t>
            </a:r>
            <a:r>
              <a:rPr lang="ko-KR" altLang="en-US" dirty="0"/>
              <a:t>디버깅이 끝난 후에도 </a:t>
            </a:r>
            <a:r>
              <a:rPr lang="en-US" altLang="ko-KR" dirty="0">
                <a:latin typeface="Lucida Console" panose="020B0609040504020204" pitchFamily="49" charset="0"/>
              </a:rPr>
              <a:t>assert</a:t>
            </a:r>
            <a:r>
              <a:rPr lang="ko-KR" altLang="en-US" dirty="0"/>
              <a:t>를 생략하지 않도록 권유하고 있음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err="1"/>
              <a:t>assert.c</a:t>
            </a:r>
            <a:r>
              <a:rPr lang="en-US" altLang="ko-KR" dirty="0"/>
              <a:t>(1/2)</a:t>
            </a:r>
          </a:p>
        </p:txBody>
      </p:sp>
      <p:sp>
        <p:nvSpPr>
          <p:cNvPr id="8" name="슬라이드 번호 개체 틀 5">
            <a:extLst>
              <a:ext uri="{FF2B5EF4-FFF2-40B4-BE49-F238E27FC236}">
                <a16:creationId xmlns:a16="http://schemas.microsoft.com/office/drawing/2014/main" id="{C7056669-2711-4FFD-89C8-488228D6B9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899E8C-4078-447A-88B7-64E8EDD7C384}" type="slidenum">
              <a:rPr lang="ko-KR" altLang="en-US"/>
              <a:pPr>
                <a:defRPr/>
              </a:pPr>
              <a:t>17</a:t>
            </a:fld>
            <a:endParaRPr lang="en-US" altLang="ko-KR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2033799"/>
            <a:ext cx="7626421" cy="4214601"/>
          </a:xfrm>
          <a:prstGeom prst="rect">
            <a:avLst/>
          </a:prstGeom>
        </p:spPr>
      </p:pic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latin typeface="Lucida Console" panose="020B0609040504020204" pitchFamily="49" charset="0"/>
              </a:rPr>
              <a:t>assert</a:t>
            </a:r>
            <a:r>
              <a:rPr lang="ko-KR" altLang="en-US" dirty="0"/>
              <a:t>를 이용하여 </a:t>
            </a:r>
            <a:r>
              <a:rPr lang="en-US" altLang="ko-KR" dirty="0" err="1">
                <a:latin typeface="Lucida Console" panose="020B0609040504020204" pitchFamily="49" charset="0"/>
              </a:rPr>
              <a:t>malloc</a:t>
            </a:r>
            <a:r>
              <a:rPr lang="en-US" altLang="ko-KR" dirty="0"/>
              <a:t> </a:t>
            </a:r>
            <a:r>
              <a:rPr lang="ko-KR" altLang="en-US" dirty="0"/>
              <a:t>오류를 검사하는 버전</a:t>
            </a:r>
          </a:p>
          <a:p>
            <a:endParaRPr lang="ko-KR" altLang="en-US" dirty="0"/>
          </a:p>
        </p:txBody>
      </p:sp>
      <p:sp>
        <p:nvSpPr>
          <p:cNvPr id="368645" name="AutoShape 5"/>
          <p:cNvSpPr>
            <a:spLocks/>
          </p:cNvSpPr>
          <p:nvPr/>
        </p:nvSpPr>
        <p:spPr bwMode="auto">
          <a:xfrm>
            <a:off x="5940152" y="4868192"/>
            <a:ext cx="144463" cy="1081088"/>
          </a:xfrm>
          <a:prstGeom prst="rightBrace">
            <a:avLst>
              <a:gd name="adj1" fmla="val 62362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이 부분은 </a:t>
            </a:r>
            <a:r>
              <a:rPr lang="en-US" altLang="ko-KR" dirty="0" err="1">
                <a:latin typeface="Tahoma" panose="020B0604030504040204" pitchFamily="34" charset="0"/>
                <a:cs typeface="Tahoma" panose="020B0604030504040204" pitchFamily="34" charset="0"/>
              </a:rPr>
              <a:t>errChk.c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와</a:t>
            </a:r>
          </a:p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동일함</a:t>
            </a:r>
          </a:p>
        </p:txBody>
      </p:sp>
    </p:spTree>
    <p:extLst>
      <p:ext uri="{BB962C8B-B14F-4D97-AF65-F5344CB8AC3E}">
        <p14:creationId xmlns:p14="http://schemas.microsoft.com/office/powerpoint/2010/main" val="361822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1466884"/>
            <a:ext cx="8209243" cy="3438492"/>
          </a:xfrm>
          <a:prstGeom prst="rect">
            <a:avLst/>
          </a:prstGeom>
        </p:spPr>
      </p:pic>
      <p:sp>
        <p:nvSpPr>
          <p:cNvPr id="11" name="슬라이드 번호 개체 틀 5">
            <a:extLst>
              <a:ext uri="{FF2B5EF4-FFF2-40B4-BE49-F238E27FC236}">
                <a16:creationId xmlns:a16="http://schemas.microsoft.com/office/drawing/2014/main" id="{8D0D2325-5626-4CF4-946B-AE759322D4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659C10-9005-4407-96EF-9DEAD9899328}" type="slidenum">
              <a:rPr lang="ko-KR" altLang="en-US"/>
              <a:pPr>
                <a:defRPr/>
              </a:pPr>
              <a:t>18</a:t>
            </a:fld>
            <a:endParaRPr lang="en-US" altLang="ko-KR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err="1"/>
              <a:t>assert.c</a:t>
            </a:r>
            <a:r>
              <a:rPr lang="en-US" altLang="ko-KR" dirty="0"/>
              <a:t>(2/2)</a:t>
            </a:r>
          </a:p>
        </p:txBody>
      </p:sp>
      <p:sp>
        <p:nvSpPr>
          <p:cNvPr id="370692" name="Rectangle 4"/>
          <p:cNvSpPr>
            <a:spLocks noChangeArrowheads="1"/>
          </p:cNvSpPr>
          <p:nvPr/>
        </p:nvSpPr>
        <p:spPr bwMode="auto">
          <a:xfrm>
            <a:off x="3203575" y="4221163"/>
            <a:ext cx="5483225" cy="2089150"/>
          </a:xfrm>
          <a:prstGeom prst="rect">
            <a:avLst/>
          </a:prstGeom>
          <a:solidFill>
            <a:srgbClr val="FFF5C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실행결과</a:t>
            </a:r>
            <a:r>
              <a:rPr lang="en-US" altLang="ko-KR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몇 개의 정수를 입력하고 싶으십니까? </a:t>
            </a:r>
            <a:r>
              <a:rPr lang="ko-KR" altLang="ko-KR" sz="1600" dirty="0">
                <a:solidFill>
                  <a:srgbClr val="0000FF"/>
                </a:solidFill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1234567890123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Assertion</a:t>
            </a:r>
            <a:r>
              <a:rPr lang="ko-KR" altLang="en-US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 </a:t>
            </a:r>
            <a:r>
              <a:rPr lang="ko-KR" altLang="en-US" sz="1600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failed</a:t>
            </a:r>
            <a:r>
              <a:rPr lang="ko-KR" altLang="en-US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: </a:t>
            </a:r>
            <a:r>
              <a:rPr lang="ko-KR" altLang="en-US" sz="1600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p</a:t>
            </a:r>
            <a:r>
              <a:rPr lang="ko-KR" altLang="en-US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 != NULL, </a:t>
            </a:r>
            <a:r>
              <a:rPr lang="ko-KR" altLang="en-US" sz="1600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file</a:t>
            </a:r>
            <a:r>
              <a:rPr lang="ko-KR" altLang="en-US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 </a:t>
            </a:r>
            <a:r>
              <a:rPr lang="en-US" altLang="ko-KR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assert</a:t>
            </a:r>
            <a:r>
              <a:rPr lang="ko-KR" altLang="en-US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.c, </a:t>
            </a:r>
            <a:r>
              <a:rPr lang="ko-KR" altLang="en-US" sz="1600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line</a:t>
            </a:r>
            <a:r>
              <a:rPr lang="ko-KR" altLang="en-US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 2</a:t>
            </a:r>
            <a:r>
              <a:rPr lang="en-US" altLang="ko-KR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6</a:t>
            </a:r>
            <a:endParaRPr lang="ko-KR" altLang="en-US" sz="1600" dirty="0">
              <a:latin typeface="Lucida Console" panose="020B0609040504020204" pitchFamily="49" charset="0"/>
              <a:ea typeface="굴림" panose="020B0600000101010101" pitchFamily="50" charset="-127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600" dirty="0">
              <a:latin typeface="Lucida Console" panose="020B0609040504020204" pitchFamily="49" charset="0"/>
              <a:ea typeface="굴림" panose="020B0600000101010101" pitchFamily="50" charset="-127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abnormal</a:t>
            </a:r>
            <a:r>
              <a:rPr lang="ko-KR" altLang="en-US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 </a:t>
            </a:r>
            <a:r>
              <a:rPr lang="ko-KR" altLang="en-US" sz="1600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program</a:t>
            </a:r>
            <a:r>
              <a:rPr lang="ko-KR" altLang="en-US" sz="1600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 </a:t>
            </a:r>
            <a:r>
              <a:rPr lang="ko-KR" altLang="en-US" sz="1600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termination</a:t>
            </a:r>
            <a:endParaRPr lang="en-US" altLang="ko-KR" sz="1600" dirty="0">
              <a:latin typeface="Lucida Console" panose="020B0609040504020204" pitchFamily="49" charset="0"/>
              <a:ea typeface="굴림" panose="020B0600000101010101" pitchFamily="50" charset="-127"/>
              <a:cs typeface="Tahoma" panose="020B0604030504040204" pitchFamily="34" charset="0"/>
            </a:endParaRPr>
          </a:p>
        </p:txBody>
      </p:sp>
      <p:sp>
        <p:nvSpPr>
          <p:cNvPr id="370693" name="AutoShape 5"/>
          <p:cNvSpPr>
            <a:spLocks/>
          </p:cNvSpPr>
          <p:nvPr/>
        </p:nvSpPr>
        <p:spPr bwMode="auto">
          <a:xfrm flipH="1">
            <a:off x="3059113" y="5011738"/>
            <a:ext cx="144462" cy="1009650"/>
          </a:xfrm>
          <a:prstGeom prst="rightBrace">
            <a:avLst>
              <a:gd name="adj1" fmla="val 58242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algn="r" eaLnBrk="1" hangingPunct="1"/>
            <a:r>
              <a:rPr lang="en-US" altLang="ko-KR" dirty="0">
                <a:cs typeface="Tahoma" panose="020B0604030504040204" pitchFamily="34" charset="0"/>
              </a:rPr>
              <a:t>assert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로 인해 출력된 부분  </a:t>
            </a:r>
          </a:p>
        </p:txBody>
      </p:sp>
      <p:grpSp>
        <p:nvGrpSpPr>
          <p:cNvPr id="370694" name="Group 6"/>
          <p:cNvGrpSpPr>
            <a:grpSpLocks/>
          </p:cNvGrpSpPr>
          <p:nvPr/>
        </p:nvGrpSpPr>
        <p:grpSpPr bwMode="auto">
          <a:xfrm>
            <a:off x="3635375" y="3213100"/>
            <a:ext cx="4968875" cy="2303463"/>
            <a:chOff x="2290" y="2024"/>
            <a:chExt cx="3130" cy="1451"/>
          </a:xfrm>
        </p:grpSpPr>
        <p:sp>
          <p:nvSpPr>
            <p:cNvPr id="27656" name="Line 7"/>
            <p:cNvSpPr>
              <a:spLocks noChangeShapeType="1"/>
            </p:cNvSpPr>
            <p:nvPr/>
          </p:nvSpPr>
          <p:spPr bwMode="auto">
            <a:xfrm>
              <a:off x="4694" y="3339"/>
              <a:ext cx="726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27657" name="Line 8"/>
            <p:cNvSpPr>
              <a:spLocks noChangeShapeType="1"/>
            </p:cNvSpPr>
            <p:nvPr/>
          </p:nvSpPr>
          <p:spPr bwMode="auto">
            <a:xfrm>
              <a:off x="2290" y="3475"/>
              <a:ext cx="545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27658" name="AutoShape 9"/>
            <p:cNvSpPr>
              <a:spLocks/>
            </p:cNvSpPr>
            <p:nvPr/>
          </p:nvSpPr>
          <p:spPr bwMode="auto">
            <a:xfrm>
              <a:off x="3833" y="2024"/>
              <a:ext cx="1565" cy="544"/>
            </a:xfrm>
            <a:prstGeom prst="accentCallout3">
              <a:avLst>
                <a:gd name="adj1" fmla="val 13236"/>
                <a:gd name="adj2" fmla="val 103065"/>
                <a:gd name="adj3" fmla="val 13236"/>
                <a:gd name="adj4" fmla="val 116102"/>
                <a:gd name="adj5" fmla="val 127389"/>
                <a:gd name="adj6" fmla="val 116102"/>
                <a:gd name="adj7" fmla="val 241546"/>
                <a:gd name="adj8" fmla="val 100704"/>
              </a:avLst>
            </a:prstGeom>
            <a:solidFill>
              <a:srgbClr val="FFF5C9"/>
            </a:solidFill>
            <a:ln w="19050">
              <a:solidFill>
                <a:srgbClr val="FF0000"/>
              </a:solidFill>
              <a:miter lim="800000"/>
              <a:headEnd type="none" w="lg" len="lg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eaLnBrk="1" hangingPunct="1"/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전제조건이 잘못된 지점</a:t>
              </a:r>
              <a:r>
                <a:rPr lang="en-US" altLang="ko-KR">
                  <a:latin typeface="Tahoma" panose="020B0604030504040204" pitchFamily="34" charset="0"/>
                  <a:cs typeface="Tahoma" panose="020B0604030504040204" pitchFamily="34" charset="0"/>
                </a:rPr>
                <a:t>(</a:t>
              </a:r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파일명</a:t>
              </a:r>
              <a:r>
                <a:rPr lang="en-US" altLang="ko-KR">
                  <a:latin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행 번호</a:t>
              </a:r>
              <a:r>
                <a:rPr lang="en-US" altLang="ko-KR">
                  <a:latin typeface="Tahoma" panose="020B0604030504040204" pitchFamily="34" charset="0"/>
                  <a:cs typeface="Tahoma" panose="020B0604030504040204" pitchFamily="34" charset="0"/>
                </a:rPr>
                <a:t>)</a:t>
              </a:r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을 가리킴</a:t>
              </a:r>
            </a:p>
          </p:txBody>
        </p:sp>
      </p:grpSp>
      <p:sp>
        <p:nvSpPr>
          <p:cNvPr id="12" name="AutoShape 6"/>
          <p:cNvSpPr>
            <a:spLocks/>
          </p:cNvSpPr>
          <p:nvPr/>
        </p:nvSpPr>
        <p:spPr bwMode="auto">
          <a:xfrm>
            <a:off x="6084168" y="1628477"/>
            <a:ext cx="144463" cy="360363"/>
          </a:xfrm>
          <a:prstGeom prst="rightBrace">
            <a:avLst>
              <a:gd name="adj1" fmla="val 20788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dirty="0" err="1">
                <a:cs typeface="Tahoma" panose="020B0604030504040204" pitchFamily="34" charset="0"/>
              </a:rPr>
              <a:t>malloc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o-KR" altLang="en-US" dirty="0" err="1">
                <a:latin typeface="Tahoma" panose="020B0604030504040204" pitchFamily="34" charset="0"/>
                <a:cs typeface="Tahoma" panose="020B0604030504040204" pitchFamily="34" charset="0"/>
              </a:rPr>
              <a:t>리턴값을</a:t>
            </a:r>
            <a:endParaRPr lang="ko-KR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ko-KR" dirty="0">
                <a:cs typeface="Tahoma" panose="020B0604030504040204" pitchFamily="34" charset="0"/>
              </a:rPr>
              <a:t>assert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로 검사함</a:t>
            </a:r>
          </a:p>
        </p:txBody>
      </p:sp>
    </p:spTree>
    <p:extLst>
      <p:ext uri="{BB962C8B-B14F-4D97-AF65-F5344CB8AC3E}">
        <p14:creationId xmlns:p14="http://schemas.microsoft.com/office/powerpoint/2010/main" val="340138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70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2" grpId="0" animBg="1"/>
      <p:bldP spid="370693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 dirty="0"/>
              <a:t>13.3  </a:t>
            </a:r>
            <a:r>
              <a:rPr lang="ko-KR" altLang="en-US" dirty="0"/>
              <a:t>동적 배열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Part 13  </a:t>
            </a:r>
            <a:r>
              <a:rPr lang="ko-KR" altLang="en-US"/>
              <a:t>동적 할당 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동적 배열 정의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동적 배열이란</a:t>
            </a:r>
            <a:r>
              <a:rPr lang="en-US" altLang="ko-KR" dirty="0"/>
              <a:t>?</a:t>
            </a:r>
          </a:p>
          <a:p>
            <a:pPr lvl="1"/>
            <a:r>
              <a:rPr lang="ko-KR" altLang="en-US" dirty="0"/>
              <a:t>배열의 크기가 사용자 입력 값에 따라 변하는 배열</a:t>
            </a:r>
            <a:endParaRPr lang="en-US" altLang="ko-KR" dirty="0"/>
          </a:p>
          <a:p>
            <a:pPr lvl="1"/>
            <a:r>
              <a:rPr lang="ko-KR" altLang="en-US" dirty="0"/>
              <a:t>변수로 배열 크기를 할당할 수 있음</a:t>
            </a:r>
            <a:endParaRPr lang="en-US" altLang="ko-KR" dirty="0"/>
          </a:p>
          <a:p>
            <a:r>
              <a:rPr lang="ko-KR" altLang="en-US" dirty="0"/>
              <a:t>동적 배열 정의 방법</a:t>
            </a:r>
            <a:endParaRPr lang="en-US" altLang="ko-KR" dirty="0"/>
          </a:p>
          <a:p>
            <a:pPr lvl="1"/>
            <a:r>
              <a:rPr lang="ko-KR" altLang="en-US" dirty="0"/>
              <a:t>배열이 필요한 부분에서 배열 크기를 변수 값으로 정하여 선언함</a:t>
            </a:r>
            <a:endParaRPr lang="en-US" altLang="ko-KR" dirty="0"/>
          </a:p>
          <a:p>
            <a:pPr lvl="1"/>
            <a:r>
              <a:rPr lang="ko-KR" altLang="en-US" dirty="0"/>
              <a:t>선언이 아무 곳에 있어도 되나요</a:t>
            </a:r>
            <a:r>
              <a:rPr lang="en-US" altLang="ko-KR" dirty="0"/>
              <a:t>? → C99</a:t>
            </a:r>
            <a:r>
              <a:rPr lang="ko-KR" altLang="en-US" dirty="0"/>
              <a:t>부터 가능합니다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동적 배열 정의 예</a:t>
            </a:r>
            <a:endParaRPr lang="en-US" altLang="ko-KR" dirty="0"/>
          </a:p>
          <a:p>
            <a:pPr marL="457200" lvl="1" indent="0">
              <a:buNone/>
            </a:pPr>
            <a:r>
              <a:rPr lang="en-US" altLang="ko-KR" dirty="0" err="1">
                <a:solidFill>
                  <a:srgbClr val="0000FF"/>
                </a:solidFill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 n = 3;</a:t>
            </a:r>
          </a:p>
          <a:p>
            <a:pPr marL="457200" lvl="1" indent="0">
              <a:buNone/>
            </a:pPr>
            <a:r>
              <a:rPr lang="en-US" altLang="ko-KR" dirty="0" err="1">
                <a:solidFill>
                  <a:srgbClr val="0000FF"/>
                </a:solidFill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 a[n];</a:t>
            </a:r>
          </a:p>
          <a:p>
            <a:pPr marL="457200" lvl="1" indent="0">
              <a:buNone/>
            </a:pPr>
            <a:r>
              <a:rPr lang="en-US" altLang="ko-KR" dirty="0" err="1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scanf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("%d", &amp;n);</a:t>
            </a:r>
          </a:p>
          <a:p>
            <a:pPr marL="457200" lvl="1" indent="0">
              <a:buNone/>
            </a:pPr>
            <a:r>
              <a:rPr lang="en-US" altLang="ko-KR" dirty="0" err="1">
                <a:solidFill>
                  <a:srgbClr val="0000FF"/>
                </a:solidFill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 b[n];</a:t>
            </a: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0E5E2F-260D-411C-BD66-31007A77EEA4}" type="slidenum">
              <a:rPr lang="ko-KR" altLang="en-US" smtClean="0"/>
              <a:pPr>
                <a:defRPr/>
              </a:pPr>
              <a:t>20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751713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dynArray.c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75" y="6014045"/>
            <a:ext cx="7705725" cy="295275"/>
          </a:xfr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0E5E2F-260D-411C-BD66-31007A77EEA4}" type="slidenum">
              <a:rPr lang="ko-KR" altLang="en-US" smtClean="0"/>
              <a:pPr>
                <a:defRPr/>
              </a:pPr>
              <a:t>21</a:t>
            </a:fld>
            <a:endParaRPr lang="en-US" altLang="ko-KR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1439460"/>
            <a:ext cx="7704762" cy="457142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9384" y="5194709"/>
            <a:ext cx="5098529" cy="1510891"/>
          </a:xfrm>
          <a:prstGeom prst="rect">
            <a:avLst/>
          </a:prstGeom>
        </p:spPr>
      </p:pic>
      <p:sp>
        <p:nvSpPr>
          <p:cNvPr id="9" name="AutoShape 9"/>
          <p:cNvSpPr>
            <a:spLocks/>
          </p:cNvSpPr>
          <p:nvPr/>
        </p:nvSpPr>
        <p:spPr bwMode="auto">
          <a:xfrm>
            <a:off x="6084888" y="3219250"/>
            <a:ext cx="2484438" cy="863600"/>
          </a:xfrm>
          <a:prstGeom prst="accentCallout3">
            <a:avLst>
              <a:gd name="adj1" fmla="val 13236"/>
              <a:gd name="adj2" fmla="val 103065"/>
              <a:gd name="adj3" fmla="val 13236"/>
              <a:gd name="adj4" fmla="val 116102"/>
              <a:gd name="adj5" fmla="val 127389"/>
              <a:gd name="adj6" fmla="val 116102"/>
              <a:gd name="adj7" fmla="val 335664"/>
              <a:gd name="adj8" fmla="val 47169"/>
            </a:avLst>
          </a:prstGeom>
          <a:solidFill>
            <a:srgbClr val="FFF5C9"/>
          </a:solidFill>
          <a:ln w="19050">
            <a:solidFill>
              <a:srgbClr val="FF0000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입력 정수 개수 </a:t>
            </a:r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을 다르게 정할 수 있음</a:t>
            </a:r>
          </a:p>
        </p:txBody>
      </p:sp>
      <p:sp>
        <p:nvSpPr>
          <p:cNvPr id="8" name="AutoShape 9"/>
          <p:cNvSpPr>
            <a:spLocks/>
          </p:cNvSpPr>
          <p:nvPr/>
        </p:nvSpPr>
        <p:spPr bwMode="auto">
          <a:xfrm>
            <a:off x="6084888" y="3213100"/>
            <a:ext cx="2484438" cy="863600"/>
          </a:xfrm>
          <a:prstGeom prst="accentCallout3">
            <a:avLst>
              <a:gd name="adj1" fmla="val 13236"/>
              <a:gd name="adj2" fmla="val 103065"/>
              <a:gd name="adj3" fmla="val 13236"/>
              <a:gd name="adj4" fmla="val 116102"/>
              <a:gd name="adj5" fmla="val 127389"/>
              <a:gd name="adj6" fmla="val 116102"/>
              <a:gd name="adj7" fmla="val 244755"/>
              <a:gd name="adj8" fmla="val 44567"/>
            </a:avLst>
          </a:prstGeom>
          <a:solidFill>
            <a:srgbClr val="FFF5C9"/>
          </a:solidFill>
          <a:ln w="19050">
            <a:solidFill>
              <a:srgbClr val="FF0000"/>
            </a:solidFill>
            <a:miter lim="800000"/>
            <a:headEnd type="none" w="lg" len="lg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입력 정수 개수 </a:t>
            </a:r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을 다르게 정할 수 있음</a:t>
            </a:r>
          </a:p>
        </p:txBody>
      </p:sp>
    </p:spTree>
    <p:extLst>
      <p:ext uri="{BB962C8B-B14F-4D97-AF65-F5344CB8AC3E}">
        <p14:creationId xmlns:p14="http://schemas.microsoft.com/office/powerpoint/2010/main" val="753482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동적 배열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배열 매개변수 전달에 유용함</a:t>
            </a:r>
            <a:endParaRPr lang="en-US" altLang="ko-KR" dirty="0"/>
          </a:p>
          <a:p>
            <a:pPr lvl="1"/>
            <a:r>
              <a:rPr lang="ko-KR" altLang="en-US" dirty="0"/>
              <a:t>동적 배열을 활용한 </a:t>
            </a:r>
            <a:r>
              <a:rPr lang="ko-KR" altLang="en-US" dirty="0" err="1"/>
              <a:t>일차원</a:t>
            </a:r>
            <a:r>
              <a:rPr lang="ko-KR" altLang="en-US" dirty="0"/>
              <a:t> 배열 매개변수 전달</a:t>
            </a:r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r>
              <a:rPr lang="ko-KR" altLang="en-US" dirty="0"/>
              <a:t>동적 배열을 활용한 이차원 배열 매개변수 전달</a:t>
            </a:r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r>
              <a:rPr lang="ko-KR" altLang="en-US" dirty="0"/>
              <a:t>주의 사항</a:t>
            </a:r>
            <a:endParaRPr lang="en-US" altLang="ko-KR" dirty="0"/>
          </a:p>
          <a:p>
            <a:pPr lvl="1"/>
            <a:r>
              <a:rPr lang="ko-KR" altLang="en-US" dirty="0"/>
              <a:t>위와 같이 전달하더라도 배열 매개변수가 </a:t>
            </a:r>
            <a:r>
              <a:rPr lang="ko-KR" altLang="en-US" dirty="0" err="1"/>
              <a:t>포인터라는</a:t>
            </a:r>
            <a:r>
              <a:rPr lang="ko-KR" altLang="en-US" dirty="0"/>
              <a:t> 사실에는 변함이 없음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0E5E2F-260D-411C-BD66-31007A77EEA4}" type="slidenum">
              <a:rPr lang="ko-KR" altLang="en-US" smtClean="0"/>
              <a:pPr>
                <a:defRPr/>
              </a:pPr>
              <a:t>22</a:t>
            </a:fld>
            <a:endParaRPr lang="en-US" altLang="ko-KR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214100"/>
            <a:ext cx="3096344" cy="101203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862" y="3654260"/>
            <a:ext cx="3128146" cy="147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9796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동적 배열의 크기 검사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정적 배열의 크기 검사</a:t>
            </a:r>
            <a:endParaRPr lang="en-US" altLang="ko-KR" dirty="0"/>
          </a:p>
          <a:p>
            <a:pPr lvl="1"/>
            <a:r>
              <a:rPr lang="ko-KR" altLang="en-US" dirty="0"/>
              <a:t>배열의 크기를 미리 알 수 있으므로 컴파일 시 검사 가능</a:t>
            </a:r>
            <a:endParaRPr lang="en-US" altLang="ko-KR" dirty="0"/>
          </a:p>
          <a:p>
            <a:pPr lvl="1"/>
            <a:r>
              <a:rPr lang="ko-KR" altLang="en-US" dirty="0"/>
              <a:t>다음 예는 오류가 됨</a:t>
            </a:r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r>
              <a:rPr lang="ko-KR" altLang="en-US" dirty="0"/>
              <a:t>동적 배열의 크기 검사</a:t>
            </a:r>
            <a:endParaRPr lang="en-US" altLang="ko-KR" dirty="0"/>
          </a:p>
          <a:p>
            <a:pPr lvl="1"/>
            <a:r>
              <a:rPr lang="ko-KR" altLang="en-US" dirty="0"/>
              <a:t>컴파일 시 수행할 수 없음</a:t>
            </a:r>
            <a:endParaRPr lang="en-US" altLang="ko-KR" dirty="0"/>
          </a:p>
          <a:p>
            <a:pPr lvl="1"/>
            <a:r>
              <a:rPr lang="ko-KR" altLang="en-US" dirty="0"/>
              <a:t>크기 검사 코드를 생성하는지 여부는 컴파일러마다 다름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0E5E2F-260D-411C-BD66-31007A77EEA4}" type="slidenum">
              <a:rPr lang="ko-KR" altLang="en-US" smtClean="0"/>
              <a:pPr>
                <a:defRPr/>
              </a:pPr>
              <a:t>23</a:t>
            </a:fld>
            <a:endParaRPr lang="en-US" altLang="ko-KR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652505"/>
            <a:ext cx="2788072" cy="30321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509120"/>
            <a:ext cx="2736304" cy="153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9487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 dirty="0"/>
              <a:t>13.4  </a:t>
            </a:r>
            <a:r>
              <a:rPr lang="ko-KR" altLang="en-US" dirty="0"/>
              <a:t>동적 할당과 스택</a:t>
            </a:r>
          </a:p>
        </p:txBody>
      </p:sp>
    </p:spTree>
    <p:extLst>
      <p:ext uri="{BB962C8B-B14F-4D97-AF65-F5344CB8AC3E}">
        <p14:creationId xmlns:p14="http://schemas.microsoft.com/office/powerpoint/2010/main" val="45108698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017C6B-3825-4B8A-87EB-CD1E78A774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082CCF-BF62-4762-A06E-521B05403881}" type="slidenum">
              <a:rPr lang="ko-KR" altLang="en-US"/>
              <a:pPr>
                <a:defRPr/>
              </a:pPr>
              <a:t>25</a:t>
            </a:fld>
            <a:endParaRPr lang="en-US" altLang="ko-KR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컨테이너 구조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tabLst>
                <a:tab pos="2419350" algn="l"/>
              </a:tabLst>
            </a:pPr>
            <a:r>
              <a:rPr lang="ko-KR" altLang="en-US"/>
              <a:t>컨테이너</a:t>
            </a:r>
            <a:r>
              <a:rPr lang="en-US" altLang="ko-KR"/>
              <a:t>(container) </a:t>
            </a:r>
            <a:r>
              <a:rPr lang="ko-KR" altLang="en-US"/>
              <a:t>구조</a:t>
            </a:r>
          </a:p>
          <a:p>
            <a:pPr lvl="1" eaLnBrk="1" hangingPunct="1">
              <a:tabLst>
                <a:tab pos="2419350" algn="l"/>
              </a:tabLst>
            </a:pPr>
            <a:r>
              <a:rPr lang="ko-KR" altLang="en-US"/>
              <a:t>다른 자료를 저장하기 위한 자료구조</a:t>
            </a:r>
          </a:p>
          <a:p>
            <a:pPr lvl="1" eaLnBrk="1" hangingPunct="1">
              <a:tabLst>
                <a:tab pos="2419350" algn="l"/>
              </a:tabLst>
            </a:pPr>
            <a:r>
              <a:rPr lang="ko-KR" altLang="en-US"/>
              <a:t>배열도 컨테이너 구조라고 볼 수 있음</a:t>
            </a:r>
          </a:p>
          <a:p>
            <a:pPr eaLnBrk="1" hangingPunct="1">
              <a:tabLst>
                <a:tab pos="2419350" algn="l"/>
              </a:tabLst>
            </a:pPr>
            <a:r>
              <a:rPr lang="ko-KR" altLang="en-US"/>
              <a:t>컨테이너 구조와 동적 할당</a:t>
            </a:r>
          </a:p>
          <a:p>
            <a:pPr lvl="1" eaLnBrk="1" hangingPunct="1">
              <a:tabLst>
                <a:tab pos="2419350" algn="l"/>
              </a:tabLst>
            </a:pPr>
            <a:r>
              <a:rPr lang="ko-KR" altLang="en-US"/>
              <a:t>동적 할당은 보통 컨테이너 구조를 관리할 때 사용함</a:t>
            </a:r>
          </a:p>
          <a:p>
            <a:pPr lvl="1" eaLnBrk="1" hangingPunct="1">
              <a:tabLst>
                <a:tab pos="2419350" algn="l"/>
              </a:tabLst>
            </a:pPr>
            <a:r>
              <a:rPr lang="ko-KR" altLang="en-US"/>
              <a:t>컨테이너를 만들 당시에는 컨테이너에 얼마나 많은 데이터를 넣어야 하는지 잘 모르기 때문</a:t>
            </a:r>
          </a:p>
          <a:p>
            <a:pPr eaLnBrk="1" hangingPunct="1">
              <a:tabLst>
                <a:tab pos="2419350" algn="l"/>
              </a:tabLst>
            </a:pPr>
            <a:r>
              <a:rPr lang="ko-KR" altLang="en-US"/>
              <a:t>컨테이너 종류</a:t>
            </a:r>
          </a:p>
          <a:p>
            <a:pPr lvl="1" eaLnBrk="1" hangingPunct="1">
              <a:tabLst>
                <a:tab pos="2419350" algn="l"/>
              </a:tabLst>
            </a:pPr>
            <a:r>
              <a:rPr lang="ko-KR" altLang="en-US"/>
              <a:t>큐</a:t>
            </a:r>
            <a:r>
              <a:rPr lang="en-US" altLang="ko-KR"/>
              <a:t>(queue): </a:t>
            </a:r>
            <a:r>
              <a:rPr lang="ko-KR" altLang="en-US"/>
              <a:t>넣은 순서대로 나오는 컨테이너</a:t>
            </a:r>
          </a:p>
          <a:p>
            <a:pPr lvl="1" eaLnBrk="1" hangingPunct="1">
              <a:tabLst>
                <a:tab pos="2419350" algn="l"/>
              </a:tabLst>
            </a:pPr>
            <a:r>
              <a:rPr lang="ko-KR" altLang="en-US"/>
              <a:t>스택</a:t>
            </a:r>
            <a:r>
              <a:rPr lang="en-US" altLang="ko-KR"/>
              <a:t>(stack): </a:t>
            </a:r>
            <a:r>
              <a:rPr lang="ko-KR" altLang="en-US"/>
              <a:t>가장 최근에 넣은 것이 먼저 나오는 컨테이너</a:t>
            </a:r>
            <a:endParaRPr lang="en-US" altLang="ko-KR"/>
          </a:p>
          <a:p>
            <a:pPr lvl="1" eaLnBrk="1" hangingPunct="1">
              <a:tabLst>
                <a:tab pos="2419350" algn="l"/>
              </a:tabLst>
            </a:pPr>
            <a:r>
              <a:rPr lang="ko-KR" altLang="en-US"/>
              <a:t>데크</a:t>
            </a:r>
            <a:r>
              <a:rPr lang="en-US" altLang="ko-KR"/>
              <a:t>(deque: Double-Ended Queue): </a:t>
            </a:r>
            <a:r>
              <a:rPr lang="ko-KR" altLang="en-US"/>
              <a:t>양쪽 끝에서 넣고 뺄 수 있는 컨테이너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72" y="4867464"/>
            <a:ext cx="3438095" cy="1514286"/>
          </a:xfrm>
          <a:prstGeom prst="rect">
            <a:avLst/>
          </a:prstGeom>
        </p:spPr>
      </p:pic>
      <p:sp>
        <p:nvSpPr>
          <p:cNvPr id="8" name="슬라이드 번호 개체 틀 4">
            <a:extLst>
              <a:ext uri="{FF2B5EF4-FFF2-40B4-BE49-F238E27FC236}">
                <a16:creationId xmlns:a16="http://schemas.microsoft.com/office/drawing/2014/main" id="{14172D49-9A5E-4D0E-A703-F7A30AE21B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FB7C0B-A20B-47FD-B4D1-F29B35A39A36}" type="slidenum">
              <a:rPr lang="ko-KR" altLang="en-US"/>
              <a:pPr>
                <a:defRPr/>
              </a:pPr>
              <a:t>26</a:t>
            </a:fld>
            <a:endParaRPr lang="en-US" altLang="ko-KR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스택의 특징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스택</a:t>
            </a:r>
            <a:endParaRPr lang="en-US" altLang="ko-KR" dirty="0"/>
          </a:p>
          <a:p>
            <a:pPr lvl="1" eaLnBrk="1" hangingPunct="1"/>
            <a:r>
              <a:rPr lang="ko-KR" altLang="en-US" dirty="0" err="1"/>
              <a:t>후입선출</a:t>
            </a:r>
            <a:r>
              <a:rPr lang="en-US" altLang="ko-KR" dirty="0"/>
              <a:t>(</a:t>
            </a:r>
            <a:r>
              <a:rPr lang="ko-KR" altLang="en-US" dirty="0"/>
              <a:t>後入先出</a:t>
            </a:r>
            <a:r>
              <a:rPr lang="en-US" altLang="ko-KR" dirty="0"/>
              <a:t>, LIFO: last-in first-out) </a:t>
            </a:r>
            <a:r>
              <a:rPr lang="ko-KR" altLang="en-US" dirty="0"/>
              <a:t>방식의 컨테이너</a:t>
            </a:r>
          </a:p>
          <a:p>
            <a:pPr lvl="1" eaLnBrk="1" hangingPunct="1"/>
            <a:r>
              <a:rPr lang="ko-KR" altLang="en-US" dirty="0"/>
              <a:t>나중에 들어온 데이터가 가장 먼저 나가는 구조</a:t>
            </a:r>
          </a:p>
          <a:p>
            <a:pPr eaLnBrk="1" hangingPunct="1"/>
            <a:r>
              <a:rPr lang="ko-KR" altLang="en-US" dirty="0" err="1"/>
              <a:t>스택연산</a:t>
            </a:r>
            <a:endParaRPr lang="ko-KR" altLang="en-US" dirty="0"/>
          </a:p>
          <a:p>
            <a:pPr lvl="1" eaLnBrk="1" hangingPunct="1"/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PUSH(s, d)</a:t>
            </a:r>
            <a:r>
              <a:rPr lang="en-US" altLang="ko-KR" dirty="0"/>
              <a:t>:  	</a:t>
            </a:r>
            <a:r>
              <a:rPr lang="ko-KR" altLang="en-US" dirty="0"/>
              <a:t>스택 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s</a:t>
            </a:r>
            <a:r>
              <a:rPr lang="ko-KR" altLang="en-US" dirty="0"/>
              <a:t>에 데이터 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d</a:t>
            </a:r>
            <a:r>
              <a:rPr lang="ko-KR" altLang="en-US" dirty="0"/>
              <a:t>를 넣음</a:t>
            </a:r>
          </a:p>
          <a:p>
            <a:pPr lvl="1" eaLnBrk="1" hangingPunct="1"/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POP(s)</a:t>
            </a:r>
            <a:r>
              <a:rPr lang="en-US" altLang="ko-KR" dirty="0"/>
              <a:t>:      	</a:t>
            </a:r>
            <a:r>
              <a:rPr lang="ko-KR" altLang="en-US" dirty="0"/>
              <a:t>스택 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s</a:t>
            </a:r>
            <a:r>
              <a:rPr lang="ko-KR" altLang="en-US" dirty="0"/>
              <a:t>의 최상위 데이터를 추출하여 반환함</a:t>
            </a:r>
          </a:p>
          <a:p>
            <a:pPr lvl="1" eaLnBrk="1" hangingPunct="1"/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IS_EMPTY(s)</a:t>
            </a:r>
            <a:r>
              <a:rPr lang="en-US" altLang="ko-KR" dirty="0"/>
              <a:t>: 	</a:t>
            </a:r>
            <a:r>
              <a:rPr lang="ko-KR" altLang="en-US" dirty="0"/>
              <a:t>스택 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s</a:t>
            </a:r>
            <a:r>
              <a:rPr lang="ko-KR" altLang="en-US" dirty="0"/>
              <a:t>가 비었는지 확인함</a:t>
            </a:r>
          </a:p>
          <a:p>
            <a:pPr lvl="1" eaLnBrk="1" hangingPunct="1"/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IS_FULL(s)</a:t>
            </a:r>
            <a:r>
              <a:rPr lang="en-US" altLang="ko-KR" dirty="0"/>
              <a:t>:  	</a:t>
            </a:r>
            <a:r>
              <a:rPr lang="ko-KR" altLang="en-US" dirty="0"/>
              <a:t>스택 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s</a:t>
            </a:r>
            <a:r>
              <a:rPr lang="ko-KR" altLang="en-US" dirty="0"/>
              <a:t>가 꽉 찼는지 확인함</a:t>
            </a:r>
          </a:p>
        </p:txBody>
      </p:sp>
      <p:sp>
        <p:nvSpPr>
          <p:cNvPr id="33799" name="Rectangle 10"/>
          <p:cNvSpPr>
            <a:spLocks noChangeArrowheads="1"/>
          </p:cNvSpPr>
          <p:nvPr/>
        </p:nvSpPr>
        <p:spPr bwMode="auto">
          <a:xfrm>
            <a:off x="2555776" y="5157192"/>
            <a:ext cx="647526" cy="216024"/>
          </a:xfrm>
          <a:prstGeom prst="rect">
            <a:avLst/>
          </a:prstGeom>
          <a:solidFill>
            <a:srgbClr val="C0CE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sz="11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1112" y="4942791"/>
            <a:ext cx="4038095" cy="1466667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89B34C0-2216-4B6F-A101-C2F82708CF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B09150-FB3E-400A-9665-44685E0E6C87}" type="slidenum">
              <a:rPr lang="ko-KR" altLang="en-US"/>
              <a:pPr>
                <a:defRPr/>
              </a:pPr>
              <a:t>27</a:t>
            </a:fld>
            <a:endParaRPr lang="en-US" altLang="ko-KR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배열을 이용한 스택 구현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인터페이스 설계</a:t>
            </a:r>
          </a:p>
          <a:p>
            <a:pPr lvl="1" eaLnBrk="1" hangingPunct="1"/>
            <a:r>
              <a:rPr lang="en-US" altLang="ko-KR" sz="1800">
                <a:latin typeface="Lucida Console" panose="020B0609040504020204" pitchFamily="49" charset="0"/>
              </a:rPr>
              <a:t>Stack *mkStack();</a:t>
            </a:r>
          </a:p>
          <a:p>
            <a:pPr lvl="1" eaLnBrk="1" hangingPunct="1"/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sz="1800">
                <a:latin typeface="Lucida Console" panose="020B0609040504020204" pitchFamily="49" charset="0"/>
              </a:rPr>
              <a:t> push(Stack *s, 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item);</a:t>
            </a:r>
          </a:p>
          <a:p>
            <a:pPr lvl="1" eaLnBrk="1" hangingPunct="1"/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pop(Stack *s);</a:t>
            </a:r>
          </a:p>
          <a:p>
            <a:pPr lvl="1" eaLnBrk="1" hangingPunct="1"/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isEmpty(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const</a:t>
            </a:r>
            <a:r>
              <a:rPr lang="en-US" altLang="ko-KR" sz="1800">
                <a:latin typeface="Lucida Console" panose="020B0609040504020204" pitchFamily="49" charset="0"/>
              </a:rPr>
              <a:t> Stack *s);</a:t>
            </a:r>
          </a:p>
          <a:p>
            <a:pPr lvl="1" eaLnBrk="1" hangingPunct="1"/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isFull(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const</a:t>
            </a:r>
            <a:r>
              <a:rPr lang="en-US" altLang="ko-KR" sz="1800">
                <a:latin typeface="Lucida Console" panose="020B0609040504020204" pitchFamily="49" charset="0"/>
              </a:rPr>
              <a:t> Stack *s);</a:t>
            </a:r>
          </a:p>
          <a:p>
            <a:pPr eaLnBrk="1" hangingPunct="1"/>
            <a:r>
              <a:rPr lang="ko-KR" altLang="en-US"/>
              <a:t>설계 노트</a:t>
            </a:r>
          </a:p>
          <a:p>
            <a:pPr lvl="1" eaLnBrk="1" hangingPunct="1"/>
            <a:r>
              <a:rPr lang="ko-KR" altLang="en-US">
                <a:solidFill>
                  <a:srgbClr val="0000FF"/>
                </a:solidFill>
              </a:rPr>
              <a:t>스택에 저장할 수 있는 최대 원소 개수는 상수로서 별도로 정함</a:t>
            </a:r>
          </a:p>
          <a:p>
            <a:pPr lvl="1" eaLnBrk="1" hangingPunct="1"/>
            <a:r>
              <a:rPr lang="ko-KR" altLang="en-US"/>
              <a:t>함수 </a:t>
            </a:r>
            <a:r>
              <a:rPr lang="en-US" altLang="ko-KR">
                <a:latin typeface="Lucida Console" panose="020B0609040504020204" pitchFamily="49" charset="0"/>
              </a:rPr>
              <a:t>isEmpty</a:t>
            </a:r>
            <a:r>
              <a:rPr lang="ko-KR" altLang="en-US"/>
              <a:t>와 </a:t>
            </a:r>
            <a:r>
              <a:rPr lang="en-US" altLang="ko-KR">
                <a:latin typeface="Lucida Console" panose="020B0609040504020204" pitchFamily="49" charset="0"/>
              </a:rPr>
              <a:t>isFull</a:t>
            </a:r>
            <a:r>
              <a:rPr lang="ko-KR" altLang="en-US"/>
              <a:t>은 스택의 상태만 검사하는 함수이므로 </a:t>
            </a: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const</a:t>
            </a:r>
            <a:r>
              <a:rPr lang="en-US" altLang="ko-KR"/>
              <a:t> </a:t>
            </a:r>
            <a:r>
              <a:rPr lang="ko-KR" altLang="en-US"/>
              <a:t>인수로 스택을 받도록 함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85" y="3757757"/>
            <a:ext cx="4656539" cy="202458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13" y="1411288"/>
            <a:ext cx="5255815" cy="2316122"/>
          </a:xfrm>
          <a:prstGeom prst="rect">
            <a:avLst/>
          </a:prstGeom>
        </p:spPr>
      </p:pic>
      <p:sp>
        <p:nvSpPr>
          <p:cNvPr id="8" name="슬라이드 번호 개체 틀 4">
            <a:extLst>
              <a:ext uri="{FF2B5EF4-FFF2-40B4-BE49-F238E27FC236}">
                <a16:creationId xmlns:a16="http://schemas.microsoft.com/office/drawing/2014/main" id="{ACCD4538-F193-4850-BDB3-8816606B77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0D143D-C362-46C9-A754-E5634B69495A}" type="slidenum">
              <a:rPr lang="ko-KR" altLang="en-US"/>
              <a:pPr>
                <a:defRPr/>
              </a:pPr>
              <a:t>28</a:t>
            </a:fld>
            <a:endParaRPr lang="en-US" altLang="ko-KR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stack.h</a:t>
            </a:r>
          </a:p>
        </p:txBody>
      </p:sp>
      <p:sp>
        <p:nvSpPr>
          <p:cNvPr id="378884" name="AutoShape 4"/>
          <p:cNvSpPr>
            <a:spLocks/>
          </p:cNvSpPr>
          <p:nvPr/>
        </p:nvSpPr>
        <p:spPr bwMode="auto">
          <a:xfrm>
            <a:off x="4139506" y="3860081"/>
            <a:ext cx="144462" cy="1922258"/>
          </a:xfrm>
          <a:prstGeom prst="rightBrace">
            <a:avLst>
              <a:gd name="adj1" fmla="val 62363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스택 인터페이스</a:t>
            </a:r>
          </a:p>
          <a:p>
            <a:pPr eaLnBrk="1" hangingPunct="1"/>
            <a:r>
              <a:rPr lang="en-US" altLang="ko-KR"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스택을 사용하기 위한 함수</a:t>
            </a:r>
            <a:r>
              <a:rPr lang="en-US" altLang="ko-KR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sp>
        <p:nvSpPr>
          <p:cNvPr id="378885" name="AutoShape 5"/>
          <p:cNvSpPr>
            <a:spLocks/>
          </p:cNvSpPr>
          <p:nvPr/>
        </p:nvSpPr>
        <p:spPr bwMode="auto">
          <a:xfrm>
            <a:off x="4139506" y="2060848"/>
            <a:ext cx="144462" cy="1368152"/>
          </a:xfrm>
          <a:prstGeom prst="rightBrace">
            <a:avLst>
              <a:gd name="adj1" fmla="val 62363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스택 타입 정의</a:t>
            </a:r>
            <a:endParaRPr lang="en-US" altLang="ko-KR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8886" name="AutoShape 6"/>
          <p:cNvSpPr>
            <a:spLocks/>
          </p:cNvSpPr>
          <p:nvPr/>
        </p:nvSpPr>
        <p:spPr bwMode="auto">
          <a:xfrm>
            <a:off x="4139506" y="1484908"/>
            <a:ext cx="144462" cy="215900"/>
          </a:xfrm>
          <a:prstGeom prst="rightBrace">
            <a:avLst>
              <a:gd name="adj1" fmla="val 12454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스택 최대 크기</a:t>
            </a:r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스택에 저장 가능한 원소 개수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84" grpId="0" animBg="1"/>
      <p:bldP spid="378885" grpId="0" animBg="1"/>
      <p:bldP spid="37888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내용 개체 틀 2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29208" y="1400074"/>
            <a:ext cx="4690864" cy="5258307"/>
          </a:xfrm>
          <a:prstGeom prst="rect">
            <a:avLst/>
          </a:prstGeom>
        </p:spPr>
      </p:pic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err="1"/>
              <a:t>stack.c</a:t>
            </a:r>
            <a:r>
              <a:rPr lang="en-US" altLang="ko-KR" dirty="0"/>
              <a:t>(1/2)</a:t>
            </a:r>
          </a:p>
        </p:txBody>
      </p:sp>
      <p:sp>
        <p:nvSpPr>
          <p:cNvPr id="380932" name="AutoShape 4"/>
          <p:cNvSpPr>
            <a:spLocks/>
          </p:cNvSpPr>
          <p:nvPr/>
        </p:nvSpPr>
        <p:spPr bwMode="auto">
          <a:xfrm>
            <a:off x="5076056" y="4006230"/>
            <a:ext cx="144462" cy="1296988"/>
          </a:xfrm>
          <a:prstGeom prst="rightBrace">
            <a:avLst>
              <a:gd name="adj1" fmla="val 74817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스택 하나를 할당하여</a:t>
            </a:r>
          </a:p>
          <a:p>
            <a:pPr eaLnBrk="1" hangingPunct="1"/>
            <a:r>
              <a:rPr lang="en-US" altLang="ko-KR">
                <a:cs typeface="Tahoma" panose="020B0604030504040204" pitchFamily="34" charset="0"/>
              </a:rPr>
              <a:t>top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을 초기화한 후</a:t>
            </a:r>
          </a:p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스택에 대한 포인터를 리턴함</a:t>
            </a:r>
          </a:p>
        </p:txBody>
      </p:sp>
      <p:sp>
        <p:nvSpPr>
          <p:cNvPr id="380933" name="AutoShape 5"/>
          <p:cNvSpPr>
            <a:spLocks/>
          </p:cNvSpPr>
          <p:nvPr/>
        </p:nvSpPr>
        <p:spPr bwMode="auto">
          <a:xfrm>
            <a:off x="5076056" y="5589241"/>
            <a:ext cx="144016" cy="1153840"/>
          </a:xfrm>
          <a:prstGeom prst="rightBrace">
            <a:avLst>
              <a:gd name="adj1" fmla="val 62363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스택 </a:t>
            </a:r>
            <a:r>
              <a:rPr lang="en-US" altLang="ko-KR" dirty="0">
                <a:cs typeface="Tahoma" panose="020B0604030504040204" pitchFamily="34" charset="0"/>
              </a:rPr>
              <a:t>s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에 정수 </a:t>
            </a:r>
            <a:r>
              <a:rPr lang="en-US" altLang="ko-KR" dirty="0">
                <a:cs typeface="Tahoma" panose="020B0604030504040204" pitchFamily="34" charset="0"/>
              </a:rPr>
              <a:t>item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을 넣음</a:t>
            </a:r>
          </a:p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넣기 전에 스택이 꽉 찼는가</a:t>
            </a:r>
          </a:p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검사함</a:t>
            </a:r>
          </a:p>
        </p:txBody>
      </p:sp>
      <p:sp>
        <p:nvSpPr>
          <p:cNvPr id="380934" name="AutoShape 6"/>
          <p:cNvSpPr>
            <a:spLocks/>
          </p:cNvSpPr>
          <p:nvPr/>
        </p:nvSpPr>
        <p:spPr bwMode="auto">
          <a:xfrm>
            <a:off x="5076056" y="2348880"/>
            <a:ext cx="144462" cy="1296988"/>
          </a:xfrm>
          <a:prstGeom prst="rightBrace">
            <a:avLst>
              <a:gd name="adj1" fmla="val 74817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오류 메시지 </a:t>
            </a:r>
            <a:r>
              <a:rPr lang="en-US" altLang="ko-KR">
                <a:cs typeface="Tahoma" panose="020B0604030504040204" pitchFamily="34" charset="0"/>
              </a:rPr>
              <a:t>msg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를 출력하고</a:t>
            </a:r>
          </a:p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프로그램을 종료함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ED4B6E-7F09-42C5-8B83-6D294B4F0BDD}" type="slidenum">
              <a:rPr lang="ko-KR" altLang="en-US" smtClean="0"/>
              <a:pPr>
                <a:defRPr/>
              </a:pPr>
              <a:t>29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0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0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0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0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0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0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0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0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0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0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0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0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2" grpId="0" animBg="1"/>
      <p:bldP spid="380933" grpId="0" animBg="1"/>
      <p:bldP spid="3809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46C77EB-EF4B-4B6F-B678-AF4ADA0176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EFFAF7-8003-435E-B9EB-883112A1207D}" type="slidenum">
              <a:rPr lang="ko-KR" altLang="en-US"/>
              <a:pPr>
                <a:defRPr/>
              </a:pPr>
              <a:t>3</a:t>
            </a:fld>
            <a:endParaRPr lang="en-US" altLang="ko-KR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이 장의 내용 </a:t>
            </a:r>
            <a:endParaRPr lang="en-US" altLang="ko-KR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동적 할당 개념</a:t>
            </a: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동적 할당 활용</a:t>
            </a:r>
            <a:endParaRPr lang="en-US" altLang="ko-KR">
              <a:solidFill>
                <a:srgbClr val="FF6600"/>
              </a:solidFill>
            </a:endParaRP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동적 배열</a:t>
            </a: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동적 할당과 스택</a:t>
            </a: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자기 참조 구조체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558552" y="1412875"/>
            <a:ext cx="5165576" cy="4178985"/>
            <a:chOff x="990600" y="2209800"/>
            <a:chExt cx="5165576" cy="4178985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0600" y="2209800"/>
              <a:ext cx="5124688" cy="1744575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0600" y="3942292"/>
              <a:ext cx="5165576" cy="2446493"/>
            </a:xfrm>
            <a:prstGeom prst="rect">
              <a:avLst/>
            </a:prstGeom>
          </p:spPr>
        </p:pic>
      </p:grp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err="1"/>
              <a:t>stack.c</a:t>
            </a:r>
            <a:r>
              <a:rPr lang="en-US" altLang="ko-KR" dirty="0"/>
              <a:t>(2/2)</a:t>
            </a:r>
          </a:p>
        </p:txBody>
      </p:sp>
      <p:sp>
        <p:nvSpPr>
          <p:cNvPr id="382980" name="AutoShape 4"/>
          <p:cNvSpPr>
            <a:spLocks/>
          </p:cNvSpPr>
          <p:nvPr/>
        </p:nvSpPr>
        <p:spPr bwMode="auto">
          <a:xfrm>
            <a:off x="5004048" y="1484313"/>
            <a:ext cx="144462" cy="1081087"/>
          </a:xfrm>
          <a:prstGeom prst="rightBrace">
            <a:avLst>
              <a:gd name="adj1" fmla="val 62363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스택 </a:t>
            </a:r>
            <a:r>
              <a:rPr lang="en-US" altLang="ko-KR">
                <a:cs typeface="Tahoma" panose="020B0604030504040204" pitchFamily="34" charset="0"/>
              </a:rPr>
              <a:t>s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의 최상위 항목을 </a:t>
            </a:r>
          </a:p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빼내어 리턴함</a:t>
            </a:r>
          </a:p>
        </p:txBody>
      </p:sp>
      <p:sp>
        <p:nvSpPr>
          <p:cNvPr id="382981" name="AutoShape 5"/>
          <p:cNvSpPr>
            <a:spLocks/>
          </p:cNvSpPr>
          <p:nvPr/>
        </p:nvSpPr>
        <p:spPr bwMode="auto">
          <a:xfrm>
            <a:off x="5004048" y="2947255"/>
            <a:ext cx="144462" cy="1081088"/>
          </a:xfrm>
          <a:prstGeom prst="rightBrace">
            <a:avLst>
              <a:gd name="adj1" fmla="val 62363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스택 </a:t>
            </a:r>
            <a:r>
              <a:rPr lang="en-US" altLang="ko-KR">
                <a:cs typeface="Tahoma" panose="020B0604030504040204" pitchFamily="34" charset="0"/>
              </a:rPr>
              <a:t>s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가 비었는지 검사</a:t>
            </a:r>
          </a:p>
        </p:txBody>
      </p:sp>
      <p:sp>
        <p:nvSpPr>
          <p:cNvPr id="382982" name="AutoShape 6"/>
          <p:cNvSpPr>
            <a:spLocks/>
          </p:cNvSpPr>
          <p:nvPr/>
        </p:nvSpPr>
        <p:spPr bwMode="auto">
          <a:xfrm>
            <a:off x="5004048" y="4410198"/>
            <a:ext cx="144462" cy="1081087"/>
          </a:xfrm>
          <a:prstGeom prst="rightBrace">
            <a:avLst>
              <a:gd name="adj1" fmla="val 62363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스택 </a:t>
            </a:r>
            <a:r>
              <a:rPr lang="en-US" altLang="ko-KR">
                <a:cs typeface="Tahoma" panose="020B0604030504040204" pitchFamily="34" charset="0"/>
              </a:rPr>
              <a:t>s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가 꽉 찼는가 검사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ED4B6E-7F09-42C5-8B83-6D294B4F0BDD}" type="slidenum">
              <a:rPr lang="ko-KR" altLang="en-US" smtClean="0"/>
              <a:pPr>
                <a:defRPr/>
              </a:pPr>
              <a:t>30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2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2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2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2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2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2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2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2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2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2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2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2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80" grpId="0" animBg="1"/>
      <p:bldP spid="382981" grpId="0" animBg="1"/>
      <p:bldP spid="38298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내용 개체 틀 2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66608" y="1421367"/>
            <a:ext cx="5617560" cy="5212014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B6DC09A-50C7-4F5A-A8FC-078F9E55E8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CE3526-BE6D-41C1-8655-C5C93778902F}" type="slidenum">
              <a:rPr lang="ko-KR" altLang="en-US"/>
              <a:pPr>
                <a:defRPr/>
              </a:pPr>
              <a:t>31</a:t>
            </a:fld>
            <a:endParaRPr lang="en-US" altLang="ko-KR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/>
              <a:t>prNint2.c(1/2)</a:t>
            </a:r>
          </a:p>
        </p:txBody>
      </p:sp>
      <p:sp>
        <p:nvSpPr>
          <p:cNvPr id="4403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ko-KR" altLang="en-US" sz="2000"/>
              <a:t>스택을 이용하여 입력받은 정수를 역순으로 출력하는 프로그램</a:t>
            </a:r>
          </a:p>
          <a:p>
            <a:pPr eaLnBrk="1" hangingPunct="1"/>
            <a:r>
              <a:rPr lang="ko-KR" altLang="en-US" sz="2000"/>
              <a:t>스택 타입을 이용하기 위해 </a:t>
            </a:r>
            <a:r>
              <a:rPr lang="en-US" altLang="ko-KR" sz="2000"/>
              <a:t>"stack.h"</a:t>
            </a:r>
            <a:r>
              <a:rPr lang="ko-KR" altLang="en-US" sz="2000"/>
              <a:t>를 포함시킴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496023" y="1412777"/>
            <a:ext cx="5213120" cy="3823100"/>
            <a:chOff x="496023" y="1412777"/>
            <a:chExt cx="5213120" cy="3823100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6023" y="1412777"/>
              <a:ext cx="5088020" cy="1961556"/>
            </a:xfrm>
            <a:prstGeom prst="rect">
              <a:avLst/>
            </a:prstGeom>
          </p:spPr>
        </p:pic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390" y="3356992"/>
              <a:ext cx="5200753" cy="1878885"/>
            </a:xfrm>
            <a:prstGeom prst="rect">
              <a:avLst/>
            </a:prstGeom>
          </p:spPr>
        </p:pic>
      </p:grpSp>
      <p:sp>
        <p:nvSpPr>
          <p:cNvPr id="10" name="슬라이드 번호 개체 틀 5">
            <a:extLst>
              <a:ext uri="{FF2B5EF4-FFF2-40B4-BE49-F238E27FC236}">
                <a16:creationId xmlns:a16="http://schemas.microsoft.com/office/drawing/2014/main" id="{7E4589F3-0921-4EA6-8502-930C486A2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76AF2F-63A1-40EB-8ECA-7045C2FB4BAC}" type="slidenum">
              <a:rPr lang="ko-KR" altLang="en-US"/>
              <a:pPr>
                <a:defRPr/>
              </a:pPr>
              <a:t>32</a:t>
            </a:fld>
            <a:endParaRPr lang="en-US" altLang="ko-KR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/>
              <a:t>prNint2.c(2/2)</a:t>
            </a:r>
          </a:p>
        </p:txBody>
      </p:sp>
      <p:sp>
        <p:nvSpPr>
          <p:cNvPr id="387076" name="Rectangle 4"/>
          <p:cNvSpPr>
            <a:spLocks noChangeArrowheads="1"/>
          </p:cNvSpPr>
          <p:nvPr/>
        </p:nvSpPr>
        <p:spPr bwMode="auto">
          <a:xfrm>
            <a:off x="2641600" y="4797425"/>
            <a:ext cx="6054725" cy="1427163"/>
          </a:xfrm>
          <a:prstGeom prst="rect">
            <a:avLst/>
          </a:prstGeom>
          <a:solidFill>
            <a:srgbClr val="FFF5C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실행결과</a:t>
            </a:r>
            <a:r>
              <a:rPr lang="en-US" altLang="ko-KR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몇 개의 정수를 입력하고 싶으십니까?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1이상 10이하로 입력해 주세요. </a:t>
            </a:r>
            <a:r>
              <a:rPr lang="ko-KR" altLang="ko-KR" sz="1600">
                <a:solidFill>
                  <a:srgbClr val="0000FF"/>
                </a:solidFill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5 개의 정수를 입력해 주세요: </a:t>
            </a:r>
            <a:r>
              <a:rPr lang="ko-KR" altLang="ko-KR" sz="1600">
                <a:solidFill>
                  <a:srgbClr val="0000FF"/>
                </a:solidFill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1 2 3 4 5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60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당신이 입력한 정수를 역순으로 출력합니다: 5 4 3 2 1</a:t>
            </a:r>
            <a:endParaRPr lang="en-US" altLang="ko-KR" sz="1600">
              <a:latin typeface="Lucida Console" panose="020B0609040504020204" pitchFamily="49" charset="0"/>
              <a:ea typeface="굴림" panose="020B0600000101010101" pitchFamily="50" charset="-127"/>
              <a:cs typeface="Tahoma" panose="020B0604030504040204" pitchFamily="34" charset="0"/>
            </a:endParaRPr>
          </a:p>
        </p:txBody>
      </p:sp>
      <p:sp>
        <p:nvSpPr>
          <p:cNvPr id="387077" name="AutoShape 5"/>
          <p:cNvSpPr>
            <a:spLocks/>
          </p:cNvSpPr>
          <p:nvPr/>
        </p:nvSpPr>
        <p:spPr bwMode="auto">
          <a:xfrm>
            <a:off x="4427538" y="1772816"/>
            <a:ext cx="144462" cy="1008112"/>
          </a:xfrm>
          <a:prstGeom prst="rightBrace">
            <a:avLst>
              <a:gd name="adj1" fmla="val 49909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dirty="0" err="1">
                <a:latin typeface="Tahoma" panose="020B0604030504040204" pitchFamily="34" charset="0"/>
                <a:cs typeface="Tahoma" panose="020B0604030504040204" pitchFamily="34" charset="0"/>
              </a:rPr>
              <a:t>입력받은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 정수를 차례로 스택에 넣음</a:t>
            </a:r>
          </a:p>
        </p:txBody>
      </p:sp>
      <p:sp>
        <p:nvSpPr>
          <p:cNvPr id="387078" name="AutoShape 6"/>
          <p:cNvSpPr>
            <a:spLocks/>
          </p:cNvSpPr>
          <p:nvPr/>
        </p:nvSpPr>
        <p:spPr bwMode="auto">
          <a:xfrm>
            <a:off x="4427538" y="3141190"/>
            <a:ext cx="144462" cy="1007889"/>
          </a:xfrm>
          <a:prstGeom prst="rightBrace">
            <a:avLst>
              <a:gd name="adj1" fmla="val 49909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스택이 빌 때까지 스택에서 원소를 하나씩</a:t>
            </a:r>
          </a:p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꺼내어 출력함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7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7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7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7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7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7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7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7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87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6" grpId="0" animBg="1"/>
      <p:bldP spid="387077" grpId="0" animBg="1"/>
      <p:bldP spid="38707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4EF8D9D-4478-49F7-8450-04FE40DE0D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43F04A-31CF-4E4D-A9AA-0FFAE021C8F1}" type="slidenum">
              <a:rPr lang="ko-KR" altLang="en-US"/>
              <a:pPr>
                <a:defRPr/>
              </a:pPr>
              <a:t>33</a:t>
            </a:fld>
            <a:endParaRPr lang="en-US" altLang="ko-KR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동적 할당 배열을 이용한 스택 구현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인터페이스 설계</a:t>
            </a:r>
          </a:p>
          <a:p>
            <a:pPr lvl="1" eaLnBrk="1" hangingPunct="1"/>
            <a:r>
              <a:rPr lang="en-US" altLang="ko-KR" sz="1800">
                <a:latin typeface="Lucida Console" panose="020B0609040504020204" pitchFamily="49" charset="0"/>
              </a:rPr>
              <a:t>Stack *mkStack(</a:t>
            </a:r>
            <a:r>
              <a:rPr lang="en-US" altLang="ko-KR" sz="1800" u="sng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u="sng">
                <a:latin typeface="Lucida Console" panose="020B0609040504020204" pitchFamily="49" charset="0"/>
              </a:rPr>
              <a:t> size</a:t>
            </a:r>
            <a:r>
              <a:rPr lang="en-US" altLang="ko-KR" sz="1800">
                <a:latin typeface="Lucida Console" panose="020B0609040504020204" pitchFamily="49" charset="0"/>
              </a:rPr>
              <a:t>);</a:t>
            </a:r>
          </a:p>
          <a:p>
            <a:pPr lvl="1" eaLnBrk="1" hangingPunct="1"/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sz="1800">
                <a:latin typeface="Lucida Console" panose="020B0609040504020204" pitchFamily="49" charset="0"/>
              </a:rPr>
              <a:t> push(Stack *s, 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item);</a:t>
            </a:r>
          </a:p>
          <a:p>
            <a:pPr lvl="1" eaLnBrk="1" hangingPunct="1"/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pop(Stack *s);</a:t>
            </a:r>
          </a:p>
          <a:p>
            <a:pPr lvl="1" eaLnBrk="1" hangingPunct="1"/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isEmpty(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const</a:t>
            </a:r>
            <a:r>
              <a:rPr lang="en-US" altLang="ko-KR" sz="1800">
                <a:latin typeface="Lucida Console" panose="020B0609040504020204" pitchFamily="49" charset="0"/>
              </a:rPr>
              <a:t> Stack *s);</a:t>
            </a:r>
          </a:p>
          <a:p>
            <a:pPr lvl="1" eaLnBrk="1" hangingPunct="1"/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isFull(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const</a:t>
            </a:r>
            <a:r>
              <a:rPr lang="en-US" altLang="ko-KR" sz="1800">
                <a:latin typeface="Lucida Console" panose="020B0609040504020204" pitchFamily="49" charset="0"/>
              </a:rPr>
              <a:t> Stack *s);</a:t>
            </a:r>
          </a:p>
          <a:p>
            <a:pPr eaLnBrk="1" hangingPunct="1"/>
            <a:r>
              <a:rPr lang="ko-KR" altLang="en-US"/>
              <a:t>설계 노트</a:t>
            </a:r>
          </a:p>
          <a:p>
            <a:pPr lvl="1" eaLnBrk="1" hangingPunct="1"/>
            <a:r>
              <a:rPr lang="ko-KR" altLang="en-US">
                <a:solidFill>
                  <a:srgbClr val="0000FF"/>
                </a:solidFill>
              </a:rPr>
              <a:t>스택에 저장할 수 있는 최대 원소 개수는 스택을 처음 만들 때 정함</a:t>
            </a:r>
            <a:endParaRPr lang="en-US" altLang="ko-KR"/>
          </a:p>
          <a:p>
            <a:pPr lvl="1" eaLnBrk="1" hangingPunct="1"/>
            <a:r>
              <a:rPr lang="ko-KR" altLang="en-US"/>
              <a:t>스택의 최대 원소 개수는 함수 </a:t>
            </a:r>
            <a:r>
              <a:rPr lang="en-US" altLang="ko-KR" sz="1800">
                <a:latin typeface="Lucida Console" panose="020B0609040504020204" pitchFamily="49" charset="0"/>
              </a:rPr>
              <a:t>mkStack</a:t>
            </a:r>
            <a:r>
              <a:rPr lang="ko-KR" altLang="en-US"/>
              <a:t>의 인수로 전달됨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4">
            <a:extLst>
              <a:ext uri="{FF2B5EF4-FFF2-40B4-BE49-F238E27FC236}">
                <a16:creationId xmlns:a16="http://schemas.microsoft.com/office/drawing/2014/main" id="{BCAEFD7B-5A98-46C7-B386-E17A2B7F72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52C033-AB77-487C-B62B-447992241C4F}" type="slidenum">
              <a:rPr lang="ko-KR" altLang="en-US"/>
              <a:pPr>
                <a:defRPr/>
              </a:pPr>
              <a:t>34</a:t>
            </a:fld>
            <a:endParaRPr lang="en-US" altLang="ko-KR"/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동적 할당 배열로 구현한 스택 코드</a:t>
            </a:r>
            <a:endParaRPr lang="en-US" altLang="ko-KR" dirty="0"/>
          </a:p>
        </p:txBody>
      </p:sp>
      <p:sp>
        <p:nvSpPr>
          <p:cNvPr id="391172" name="AutoShape 4"/>
          <p:cNvSpPr>
            <a:spLocks/>
          </p:cNvSpPr>
          <p:nvPr/>
        </p:nvSpPr>
        <p:spPr bwMode="auto">
          <a:xfrm>
            <a:off x="5652119" y="3356992"/>
            <a:ext cx="144464" cy="3342512"/>
          </a:xfrm>
          <a:prstGeom prst="rightBrace">
            <a:avLst>
              <a:gd name="adj1" fmla="val 161997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스택 생성 함수</a:t>
            </a:r>
            <a:endParaRPr lang="en-US" altLang="ko-KR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91173" name="AutoShape 5"/>
          <p:cNvSpPr>
            <a:spLocks/>
          </p:cNvSpPr>
          <p:nvPr/>
        </p:nvSpPr>
        <p:spPr bwMode="auto">
          <a:xfrm>
            <a:off x="5652120" y="1412874"/>
            <a:ext cx="144463" cy="1808579"/>
          </a:xfrm>
          <a:prstGeom prst="rightBrace">
            <a:avLst>
              <a:gd name="adj1" fmla="val 95604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스택 타입 정의</a:t>
            </a:r>
          </a:p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데이터를 저장할 공간은 </a:t>
            </a:r>
          </a:p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선언되지 않음</a:t>
            </a:r>
          </a:p>
          <a:p>
            <a:pPr eaLnBrk="1" hangingPunct="1"/>
            <a:r>
              <a:rPr lang="en-US" altLang="ko-KR" dirty="0">
                <a:cs typeface="Tahoma" panose="020B0604030504040204" pitchFamily="34" charset="0"/>
              </a:rPr>
              <a:t>size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는 스택의 크기임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20" y="1412875"/>
            <a:ext cx="5100692" cy="180857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13" y="3356992"/>
            <a:ext cx="5111799" cy="182930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436" y="5167585"/>
            <a:ext cx="5100692" cy="1531919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 bwMode="auto">
          <a:xfrm>
            <a:off x="461818" y="3329283"/>
            <a:ext cx="5118294" cy="3330135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 type="none" w="lg" len="lg"/>
            <a:tailEnd/>
          </a:ln>
          <a:effectLst/>
        </p:spPr>
        <p:txBody>
          <a:bodyPr rtlCol="0" anchor="ctr"/>
          <a:lstStyle/>
          <a:p>
            <a:pPr algn="ctr" eaLnBrk="1" hangingPunct="1"/>
            <a:endParaRPr lang="ko-KR" altLang="en-US" dirty="0">
              <a:latin typeface="+mn-lt"/>
              <a:ea typeface="+mn-ea"/>
              <a:cs typeface="Tahoma" panose="020B0604030504040204" pitchFamily="34" charset="0"/>
            </a:endParaRPr>
          </a:p>
        </p:txBody>
      </p:sp>
      <p:sp>
        <p:nvSpPr>
          <p:cNvPr id="14" name="직사각형 13"/>
          <p:cNvSpPr/>
          <p:nvPr/>
        </p:nvSpPr>
        <p:spPr bwMode="auto">
          <a:xfrm>
            <a:off x="467544" y="1412776"/>
            <a:ext cx="5118294" cy="180867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  <a:headEnd type="none" w="lg" len="lg"/>
            <a:tailEnd/>
          </a:ln>
          <a:effectLst/>
        </p:spPr>
        <p:txBody>
          <a:bodyPr rtlCol="0" anchor="ctr"/>
          <a:lstStyle/>
          <a:p>
            <a:pPr algn="ctr" eaLnBrk="1" hangingPunct="1"/>
            <a:endParaRPr lang="ko-KR" altLang="en-US" dirty="0">
              <a:latin typeface="+mn-lt"/>
              <a:ea typeface="+mn-ea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1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1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1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1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2" grpId="0" animBg="1"/>
      <p:bldP spid="39117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스택의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후입선출</a:t>
            </a:r>
            <a:r>
              <a:rPr lang="ko-KR" altLang="en-US" dirty="0"/>
              <a:t> 구조의 유용성</a:t>
            </a:r>
            <a:endParaRPr lang="en-US" altLang="ko-KR" dirty="0"/>
          </a:p>
          <a:p>
            <a:pPr lvl="1"/>
            <a:r>
              <a:rPr lang="ko-KR" altLang="en-US" dirty="0"/>
              <a:t>함수 호출 및 복귀도 </a:t>
            </a:r>
            <a:r>
              <a:rPr lang="ko-KR" altLang="en-US" dirty="0" err="1"/>
              <a:t>후입선출</a:t>
            </a:r>
            <a:r>
              <a:rPr lang="ko-KR" altLang="en-US" dirty="0"/>
              <a:t> 형태이므로 함수 호출 시 데이터 정보는 스택으로 관리된다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복잡한 계산식을 계산할 때</a:t>
            </a:r>
            <a:r>
              <a:rPr lang="en-US" altLang="ko-KR" dirty="0"/>
              <a:t>, </a:t>
            </a:r>
            <a:r>
              <a:rPr lang="ko-KR" altLang="en-US" dirty="0"/>
              <a:t>최근에 계산된 값을 이용하여 다음 계산을 수행하게 되므로 임시 계산 결과를 저장할 때 스택을 사용한다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0E5E2F-260D-411C-BD66-31007A77EEA4}" type="slidenum">
              <a:rPr lang="ko-KR" altLang="en-US" smtClean="0"/>
              <a:pPr>
                <a:defRPr/>
              </a:pPr>
              <a:t>35</a:t>
            </a:fld>
            <a:endParaRPr lang="en-US" altLang="ko-KR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758" y="3501008"/>
            <a:ext cx="6524483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8276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 dirty="0"/>
              <a:t>13.5  </a:t>
            </a:r>
            <a:r>
              <a:rPr lang="ko-KR" altLang="en-US" dirty="0"/>
              <a:t>자기 참조 구조체</a:t>
            </a: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86CFEC2D-24B7-49A5-8A77-FC4CA50EE7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BE47EBC-1C39-412D-9C3B-46B095FFDC6B}" type="slidenum">
              <a:rPr lang="ko-KR" altLang="en-US"/>
              <a:pPr>
                <a:defRPr/>
              </a:pPr>
              <a:t>37</a:t>
            </a:fld>
            <a:endParaRPr lang="en-US" altLang="ko-KR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자기 참조 구조체의 용도</a:t>
            </a:r>
            <a:endParaRPr lang="en-US" altLang="ko-KR"/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91513" cy="4824413"/>
          </a:xfrm>
        </p:spPr>
        <p:txBody>
          <a:bodyPr/>
          <a:lstStyle/>
          <a:p>
            <a:pPr eaLnBrk="1" hangingPunct="1"/>
            <a:r>
              <a:rPr lang="ko-KR" altLang="en-US" dirty="0"/>
              <a:t>자기 참조 </a:t>
            </a:r>
            <a:r>
              <a:rPr lang="ko-KR" altLang="en-US" dirty="0" err="1"/>
              <a:t>구조체란</a:t>
            </a:r>
            <a:r>
              <a:rPr lang="en-US" altLang="ko-KR" dirty="0"/>
              <a:t>?</a:t>
            </a:r>
          </a:p>
          <a:p>
            <a:pPr lvl="1" eaLnBrk="1" hangingPunct="1"/>
            <a:r>
              <a:rPr lang="ko-KR" altLang="en-US" dirty="0"/>
              <a:t>구조체의 필드에 구조체 포인터 타입이 사용된 구조체</a:t>
            </a:r>
          </a:p>
          <a:p>
            <a:pPr lvl="1" eaLnBrk="1" hangingPunct="1"/>
            <a:r>
              <a:rPr lang="ko-KR" altLang="en-US" dirty="0"/>
              <a:t>포인터 필드를 통해 자신과 같은 형태의 구조체를 참조할 수 있음</a:t>
            </a:r>
          </a:p>
          <a:p>
            <a:pPr eaLnBrk="1" hangingPunct="1"/>
            <a:r>
              <a:rPr lang="ko-KR" altLang="en-US" dirty="0"/>
              <a:t>자기 참조 구조체가 필요한 이유</a:t>
            </a:r>
          </a:p>
          <a:p>
            <a:pPr lvl="1" eaLnBrk="1" hangingPunct="1"/>
            <a:r>
              <a:rPr lang="ko-KR" altLang="en-US" dirty="0"/>
              <a:t>유연한 개수의 레코드를 저장해야 할 때 사용함</a:t>
            </a:r>
            <a:r>
              <a:rPr lang="en-US" altLang="ko-KR" dirty="0"/>
              <a:t>(</a:t>
            </a:r>
            <a:r>
              <a:rPr lang="ko-KR" altLang="en-US" dirty="0"/>
              <a:t>연결 리스트</a:t>
            </a:r>
            <a:r>
              <a:rPr lang="en-US" altLang="ko-KR" dirty="0"/>
              <a:t>)</a:t>
            </a:r>
          </a:p>
          <a:p>
            <a:pPr lvl="1" eaLnBrk="1" hangingPunct="1"/>
            <a:r>
              <a:rPr lang="ko-KR" altLang="en-US" dirty="0"/>
              <a:t>컨테이너 구조가 복잡하게 얽혀 있는 경우에 사용함</a:t>
            </a:r>
            <a:r>
              <a:rPr lang="en-US" altLang="ko-KR" dirty="0"/>
              <a:t>(</a:t>
            </a:r>
            <a:r>
              <a:rPr lang="ko-KR" altLang="en-US" dirty="0"/>
              <a:t>트리나 그래프</a:t>
            </a:r>
            <a:r>
              <a:rPr lang="en-US" altLang="ko-KR" dirty="0"/>
              <a:t>)</a:t>
            </a:r>
          </a:p>
          <a:p>
            <a:pPr eaLnBrk="1" hangingPunct="1"/>
            <a:r>
              <a:rPr lang="ko-KR" altLang="en-US" dirty="0"/>
              <a:t>자기 참조 구조체의 장점 및 단점</a:t>
            </a:r>
          </a:p>
          <a:p>
            <a:pPr lvl="1" eaLnBrk="1" hangingPunct="1"/>
            <a:r>
              <a:rPr lang="ko-KR" altLang="en-US" dirty="0"/>
              <a:t>장점</a:t>
            </a:r>
            <a:r>
              <a:rPr lang="en-US" altLang="ko-KR" dirty="0"/>
              <a:t>: </a:t>
            </a:r>
            <a:r>
              <a:rPr lang="ko-KR" altLang="en-US" dirty="0"/>
              <a:t>데이터 구조를 마음대로 구성할 수 있음</a:t>
            </a:r>
            <a:endParaRPr lang="en-US" altLang="ko-KR" dirty="0"/>
          </a:p>
          <a:p>
            <a:pPr lvl="1" eaLnBrk="1" hangingPunct="1"/>
            <a:r>
              <a:rPr lang="ko-KR" altLang="en-US" dirty="0"/>
              <a:t>단점</a:t>
            </a:r>
            <a:r>
              <a:rPr lang="en-US" altLang="ko-KR" dirty="0"/>
              <a:t>: </a:t>
            </a:r>
            <a:r>
              <a:rPr lang="ko-KR" altLang="en-US" dirty="0"/>
              <a:t>포인터를 사용해야 하기 때문에 </a:t>
            </a:r>
            <a:br>
              <a:rPr lang="ko-KR" altLang="en-US" dirty="0"/>
            </a:br>
            <a:r>
              <a:rPr lang="ko-KR" altLang="en-US" dirty="0"/>
              <a:t>데이터 구조가 불완전하게 생성될 </a:t>
            </a:r>
            <a:br>
              <a:rPr lang="ko-KR" altLang="en-US" dirty="0"/>
            </a:br>
            <a:r>
              <a:rPr lang="ko-KR" altLang="en-US" dirty="0"/>
              <a:t>가능성이 있으므로 주의해야 함</a:t>
            </a:r>
            <a:endParaRPr lang="en-US" altLang="ko-KR" dirty="0"/>
          </a:p>
        </p:txBody>
      </p:sp>
      <p:pic>
        <p:nvPicPr>
          <p:cNvPr id="56325" name="Picture 4" descr="Binary_tree_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076700"/>
            <a:ext cx="3035300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2784282B-2396-48F4-AF03-7BDDB8ACAE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6C2480-685B-4225-ADD2-FE3F8CB2370E}" type="slidenum">
              <a:rPr lang="ko-KR" altLang="en-US"/>
              <a:pPr>
                <a:defRPr/>
              </a:pPr>
              <a:t>38</a:t>
            </a:fld>
            <a:endParaRPr lang="en-US" altLang="ko-KR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연결 리스트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연결 리스트</a:t>
            </a:r>
            <a:r>
              <a:rPr lang="en-US" altLang="ko-KR" dirty="0"/>
              <a:t>(linked list)</a:t>
            </a:r>
          </a:p>
          <a:p>
            <a:pPr lvl="1" eaLnBrk="1" hangingPunct="1"/>
            <a:r>
              <a:rPr lang="ko-KR" altLang="en-US" dirty="0"/>
              <a:t>데이터 항목 여러 개를 포인터를 통해 연결해 둔 리스트</a:t>
            </a:r>
          </a:p>
          <a:p>
            <a:pPr lvl="1" eaLnBrk="1" hangingPunct="1"/>
            <a:r>
              <a:rPr lang="ko-KR" altLang="en-US" dirty="0"/>
              <a:t>헤드</a:t>
            </a:r>
            <a:r>
              <a:rPr lang="en-US" altLang="ko-KR" dirty="0"/>
              <a:t>(head): </a:t>
            </a:r>
            <a:r>
              <a:rPr lang="ko-KR" altLang="en-US" dirty="0" err="1"/>
              <a:t>연결리스트</a:t>
            </a:r>
            <a:r>
              <a:rPr lang="ko-KR" altLang="en-US" dirty="0"/>
              <a:t> 맨 앞 항목을 가리키는 포인터</a:t>
            </a:r>
          </a:p>
          <a:p>
            <a:pPr lvl="1" eaLnBrk="1" hangingPunct="1"/>
            <a:r>
              <a:rPr lang="ko-KR" altLang="en-US" dirty="0"/>
              <a:t>맨 끝 항목의 포인터에는 </a:t>
            </a:r>
            <a:r>
              <a:rPr lang="en-US" altLang="ko-KR" dirty="0">
                <a:latin typeface="Lucida Console" panose="020B0609040504020204" pitchFamily="49" charset="0"/>
              </a:rPr>
              <a:t>NULL</a:t>
            </a:r>
            <a:r>
              <a:rPr lang="ko-KR" altLang="en-US" dirty="0"/>
              <a:t>이</a:t>
            </a:r>
            <a:r>
              <a:rPr lang="en-US" altLang="ko-KR" dirty="0"/>
              <a:t> </a:t>
            </a:r>
            <a:r>
              <a:rPr lang="ko-KR" altLang="en-US" dirty="0"/>
              <a:t>저장됨</a:t>
            </a:r>
          </a:p>
          <a:p>
            <a:pPr eaLnBrk="1" hangingPunct="1"/>
            <a:r>
              <a:rPr lang="ko-KR" altLang="en-US" dirty="0"/>
              <a:t>연결 리스트 예</a:t>
            </a:r>
          </a:p>
          <a:p>
            <a:pPr lvl="1" eaLnBrk="1" hangingPunct="1"/>
            <a:r>
              <a:rPr lang="ko-KR" altLang="en-US" dirty="0"/>
              <a:t>학생 데이터 연결 리스트</a:t>
            </a:r>
            <a:endParaRPr lang="en-US" altLang="ko-KR" dirty="0"/>
          </a:p>
          <a:p>
            <a:pPr lvl="1" eaLnBrk="1" hangingPunct="1"/>
            <a:endParaRPr lang="en-US" altLang="ko-KR" dirty="0"/>
          </a:p>
          <a:p>
            <a:pPr lvl="1" eaLnBrk="1" hangingPunct="1"/>
            <a:endParaRPr lang="en-US" altLang="ko-KR" dirty="0"/>
          </a:p>
          <a:p>
            <a:pPr lvl="1" eaLnBrk="1" hangingPunct="1"/>
            <a:endParaRPr lang="en-US" altLang="ko-KR" dirty="0"/>
          </a:p>
          <a:p>
            <a:pPr lvl="1" eaLnBrk="1" hangingPunct="1"/>
            <a:endParaRPr lang="en-US" altLang="ko-KR" dirty="0"/>
          </a:p>
          <a:p>
            <a:pPr lvl="1" eaLnBrk="1" hangingPunct="1"/>
            <a:endParaRPr lang="en-US" altLang="ko-KR" dirty="0"/>
          </a:p>
          <a:p>
            <a:pPr lvl="1" eaLnBrk="1" hangingPunct="1"/>
            <a:endParaRPr lang="en-US" altLang="ko-KR" dirty="0"/>
          </a:p>
          <a:p>
            <a:pPr lvl="1" eaLnBrk="1" hangingPunct="1"/>
            <a:r>
              <a:rPr lang="ko-KR" altLang="en-US" dirty="0"/>
              <a:t>연결 리스트 그림에서 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NULL</a:t>
            </a:r>
            <a:r>
              <a:rPr lang="ko-KR" altLang="en-US" dirty="0"/>
              <a:t>은 통상 회로 표기의 접지로 나타냄</a:t>
            </a:r>
          </a:p>
          <a:p>
            <a:pPr lvl="1" eaLnBrk="1" hangingPunct="1"/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861048"/>
            <a:ext cx="6530927" cy="200218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35CBC97F-4BC4-408E-B66A-3834F3260E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455062-86D5-4988-9603-76C8BD980879}" type="slidenum">
              <a:rPr lang="ko-KR" altLang="en-US"/>
              <a:pPr>
                <a:defRPr/>
              </a:pPr>
              <a:t>39</a:t>
            </a:fld>
            <a:endParaRPr lang="en-US" altLang="ko-KR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연결 리스트 관리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연결 리스트 관리의 필요성</a:t>
            </a:r>
          </a:p>
          <a:p>
            <a:pPr lvl="1" eaLnBrk="1" hangingPunct="1"/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head</a:t>
            </a:r>
            <a:r>
              <a:rPr lang="en-US" altLang="ko-KR" dirty="0"/>
              <a:t> </a:t>
            </a:r>
            <a:r>
              <a:rPr lang="ko-KR" altLang="en-US" dirty="0"/>
              <a:t>포인터를 리스트 앞에 레코드를 추가하기는 쉽지만 리스트 뒤에 레코드를 추가하기는 어려움</a:t>
            </a:r>
          </a:p>
          <a:p>
            <a:pPr lvl="1" eaLnBrk="1" hangingPunct="1"/>
            <a:r>
              <a:rPr lang="ko-KR" altLang="en-US" dirty="0"/>
              <a:t>그래서 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tail</a:t>
            </a:r>
            <a:r>
              <a:rPr lang="en-US" altLang="ko-KR" dirty="0"/>
              <a:t> </a:t>
            </a:r>
            <a:r>
              <a:rPr lang="ko-KR" altLang="en-US" dirty="0"/>
              <a:t>포인터도 관리하는 것이 좋음</a:t>
            </a:r>
          </a:p>
          <a:p>
            <a:pPr eaLnBrk="1" hangingPunct="1"/>
            <a:r>
              <a:rPr lang="ko-KR" altLang="en-US" dirty="0"/>
              <a:t>큐 형태의 연결 리스트 예</a:t>
            </a:r>
            <a:endParaRPr lang="en-US" altLang="ko-KR" dirty="0"/>
          </a:p>
          <a:p>
            <a:pPr lvl="1" eaLnBrk="1" hangingPunct="1"/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head</a:t>
            </a:r>
            <a:r>
              <a:rPr lang="ko-KR" altLang="en-US" dirty="0"/>
              <a:t>와 </a:t>
            </a:r>
            <a:r>
              <a:rPr lang="en-US" altLang="ko-KR" dirty="0">
                <a:latin typeface="Lucida Console" panose="020B0609040504020204" pitchFamily="49" charset="0"/>
                <a:ea typeface="굴림" panose="020B0600000101010101" pitchFamily="50" charset="-127"/>
                <a:cs typeface="Tahoma" panose="020B0604030504040204" pitchFamily="34" charset="0"/>
              </a:rPr>
              <a:t>tail</a:t>
            </a:r>
            <a:r>
              <a:rPr lang="ko-KR" altLang="en-US" dirty="0"/>
              <a:t>을 모두 관리하는 큐 형태의 연결 리스트 개념도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933056"/>
            <a:ext cx="7296460" cy="158417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13.1  </a:t>
            </a:r>
            <a:r>
              <a:rPr lang="ko-KR" altLang="en-US"/>
              <a:t>동적 할당 개념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내용 개체 틀 2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34107" y="1357604"/>
            <a:ext cx="5338936" cy="5500396"/>
          </a:xfrm>
          <a:prstGeom prst="rect">
            <a:avLst/>
          </a:prstGeom>
        </p:spPr>
      </p:pic>
      <p:sp>
        <p:nvSpPr>
          <p:cNvPr id="8" name="슬라이드 번호 개체 틀 5">
            <a:extLst>
              <a:ext uri="{FF2B5EF4-FFF2-40B4-BE49-F238E27FC236}">
                <a16:creationId xmlns:a16="http://schemas.microsoft.com/office/drawing/2014/main" id="{E34EBA1F-95ED-4A13-83F4-409ECFCDEF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30731C-0400-4777-A746-25EBB780EBC0}" type="slidenum">
              <a:rPr lang="ko-KR" altLang="en-US"/>
              <a:pPr>
                <a:defRPr/>
              </a:pPr>
              <a:t>40</a:t>
            </a:fld>
            <a:endParaRPr lang="en-US" altLang="ko-KR"/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err="1"/>
              <a:t>student.c</a:t>
            </a:r>
            <a:r>
              <a:rPr lang="en-US" altLang="ko-KR" dirty="0"/>
              <a:t>(1/2)</a:t>
            </a:r>
          </a:p>
        </p:txBody>
      </p:sp>
      <p:sp>
        <p:nvSpPr>
          <p:cNvPr id="413701" name="AutoShape 5"/>
          <p:cNvSpPr>
            <a:spLocks/>
          </p:cNvSpPr>
          <p:nvPr/>
        </p:nvSpPr>
        <p:spPr bwMode="auto">
          <a:xfrm>
            <a:off x="3203575" y="2204864"/>
            <a:ext cx="144463" cy="1152525"/>
          </a:xfrm>
          <a:prstGeom prst="rightBrace">
            <a:avLst>
              <a:gd name="adj1" fmla="val 66483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학생 레코드 구조체</a:t>
            </a:r>
          </a:p>
          <a:p>
            <a:pPr eaLnBrk="1" hangingPunct="1"/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연결 리스트를 위한 포인터</a:t>
            </a:r>
          </a:p>
          <a:p>
            <a:pPr eaLnBrk="1" hangingPunct="1"/>
            <a:r>
              <a:rPr lang="en-US" altLang="ko-KR" dirty="0">
                <a:cs typeface="Tahoma" panose="020B0604030504040204" pitchFamily="34" charset="0"/>
              </a:rPr>
              <a:t>next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가 선언되어 있음</a:t>
            </a:r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sp>
        <p:nvSpPr>
          <p:cNvPr id="413702" name="AutoShape 6"/>
          <p:cNvSpPr>
            <a:spLocks/>
          </p:cNvSpPr>
          <p:nvPr/>
        </p:nvSpPr>
        <p:spPr bwMode="auto">
          <a:xfrm>
            <a:off x="5436096" y="4797152"/>
            <a:ext cx="72356" cy="2060848"/>
          </a:xfrm>
          <a:prstGeom prst="rightBrace">
            <a:avLst>
              <a:gd name="adj1" fmla="val 259783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>
                <a:cs typeface="Tahoma" panose="020B0604030504040204" pitchFamily="34" charset="0"/>
              </a:rPr>
              <a:t>student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 레코드 </a:t>
            </a:r>
          </a:p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동적 할당 및 연결</a:t>
            </a:r>
          </a:p>
        </p:txBody>
      </p:sp>
      <p:sp>
        <p:nvSpPr>
          <p:cNvPr id="413705" name="AutoShape 9"/>
          <p:cNvSpPr>
            <a:spLocks noChangeArrowheads="1"/>
          </p:cNvSpPr>
          <p:nvPr/>
        </p:nvSpPr>
        <p:spPr bwMode="auto">
          <a:xfrm>
            <a:off x="6011863" y="1052513"/>
            <a:ext cx="2951162" cy="1295400"/>
          </a:xfrm>
          <a:prstGeom prst="foldedCorner">
            <a:avLst>
              <a:gd name="adj" fmla="val 12500"/>
            </a:avLst>
          </a:prstGeom>
          <a:solidFill>
            <a:srgbClr val="F5EB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625475" indent="-168275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힙이 꽉 차는 경우를 검사하려면 </a:t>
            </a:r>
            <a:r>
              <a:rPr lang="ko-KR" altLang="en-US">
                <a:cs typeface="Tahoma" panose="020B0604030504040204" pitchFamily="34" charset="0"/>
              </a:rPr>
              <a:t>매 </a:t>
            </a:r>
            <a:r>
              <a:rPr lang="en-US" altLang="ko-KR">
                <a:cs typeface="Tahoma" panose="020B0604030504040204" pitchFamily="34" charset="0"/>
              </a:rPr>
              <a:t>malloc </a:t>
            </a:r>
            <a:r>
              <a:rPr lang="ko-KR" altLang="en-US">
                <a:latin typeface="굴림" panose="020B0600000101010101" pitchFamily="50" charset="-127"/>
                <a:cs typeface="Tahoma" panose="020B0604030504040204" pitchFamily="34" charset="0"/>
              </a:rPr>
              <a:t>호출 후에 검사해야 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3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3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3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3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3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3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3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3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3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37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3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3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701" grpId="0" animBg="1"/>
      <p:bldP spid="413702" grpId="0" animBg="1"/>
      <p:bldP spid="41370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student.c</a:t>
            </a:r>
            <a:r>
              <a:rPr lang="en-US" altLang="ko-KR" dirty="0"/>
              <a:t>(2/2)</a:t>
            </a:r>
            <a:endParaRPr lang="ko-KR" altLang="en-US" dirty="0"/>
          </a:p>
        </p:txBody>
      </p:sp>
      <p:pic>
        <p:nvPicPr>
          <p:cNvPr id="8" name="내용 개체 틀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522950"/>
            <a:ext cx="6096000" cy="3410564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ED4B6E-7F09-42C5-8B83-6D294B4F0BDD}" type="slidenum">
              <a:rPr lang="ko-KR" altLang="en-US" smtClean="0"/>
              <a:pPr>
                <a:defRPr/>
              </a:pPr>
              <a:t>41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323296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Key Point</a:t>
            </a: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6E9F94E-EDBC-49C1-9429-CB7EF1C9C1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06A9EF-0DDF-4F8A-8E4F-DC99B2349DEB}" type="slidenum">
              <a:rPr lang="ko-KR" altLang="en-US"/>
              <a:pPr>
                <a:defRPr/>
              </a:pPr>
              <a:t>43</a:t>
            </a:fld>
            <a:endParaRPr lang="en-US" altLang="ko-KR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/>
              <a:t>Key Point 1</a:t>
            </a:r>
          </a:p>
        </p:txBody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/>
              <a:t>프로그램 수행 도중 할당되거나 해제되는 변수를 동적 할당 변수라고 하고 프로그램 시작 시 할당되어 프로그램 종료 시 해제되는 변수를 정적 할당 변수라고 한다</a:t>
            </a:r>
            <a:r>
              <a:rPr lang="en-US" altLang="ko-KR" sz="2000" dirty="0"/>
              <a:t>. </a:t>
            </a:r>
            <a:r>
              <a:rPr lang="ko-KR" altLang="en-US" sz="2000" dirty="0"/>
              <a:t>동적 할당 변수를 간단히 동적변수라고 하고 정적 할당 변수를 간단히 정적변수라고 한다</a:t>
            </a:r>
            <a:r>
              <a:rPr lang="en-US" altLang="ko-KR" sz="2000" dirty="0"/>
              <a:t>.</a:t>
            </a:r>
          </a:p>
          <a:p>
            <a:pPr eaLnBrk="1" hangingPunct="1"/>
            <a:r>
              <a:rPr lang="ko-KR" altLang="en-US" sz="2000" dirty="0"/>
              <a:t>수동으로 할당되는 변수를 저장하기 위한 공간을 </a:t>
            </a:r>
            <a:r>
              <a:rPr lang="en-US" altLang="ko-KR" sz="2000" dirty="0"/>
              <a:t>‘</a:t>
            </a:r>
            <a:r>
              <a:rPr lang="ko-KR" altLang="en-US" sz="2000" dirty="0" err="1"/>
              <a:t>힙</a:t>
            </a:r>
            <a:r>
              <a:rPr lang="en-US" altLang="ko-KR" sz="2000" dirty="0"/>
              <a:t>(heap)’ </a:t>
            </a:r>
            <a:r>
              <a:rPr lang="ko-KR" altLang="en-US" sz="2000" dirty="0"/>
              <a:t>또는 </a:t>
            </a:r>
            <a:r>
              <a:rPr lang="en-US" altLang="ko-KR" sz="2000" dirty="0"/>
              <a:t>‘</a:t>
            </a:r>
            <a:r>
              <a:rPr lang="ko-KR" altLang="en-US" sz="2000" dirty="0"/>
              <a:t>자유 저장공간</a:t>
            </a:r>
            <a:r>
              <a:rPr lang="en-US" altLang="ko-KR" sz="2000" dirty="0"/>
              <a:t>(free store)’</a:t>
            </a:r>
            <a:r>
              <a:rPr lang="ko-KR" altLang="en-US" sz="2000" dirty="0"/>
              <a:t>이라고 한다</a:t>
            </a:r>
            <a:r>
              <a:rPr lang="en-US" altLang="ko-KR" sz="2000" dirty="0"/>
              <a:t>.</a:t>
            </a:r>
          </a:p>
          <a:p>
            <a:pPr eaLnBrk="1" hangingPunct="1"/>
            <a:r>
              <a:rPr lang="ko-KR" altLang="en-US" sz="2000" dirty="0"/>
              <a:t>동적 할당을 사용하는 이유는 메모리를 절약하기 위해서이다</a:t>
            </a:r>
            <a:r>
              <a:rPr lang="en-US" altLang="ko-KR" sz="2000" dirty="0"/>
              <a:t>. </a:t>
            </a:r>
          </a:p>
          <a:p>
            <a:pPr eaLnBrk="1" hangingPunct="1"/>
            <a:r>
              <a:rPr lang="ko-KR" altLang="en-US" sz="2000" dirty="0"/>
              <a:t>라이브러리 함수 </a:t>
            </a:r>
            <a:r>
              <a:rPr lang="en-US" altLang="ko-KR" sz="2000" dirty="0" err="1">
                <a:latin typeface="Lucida Console" panose="020B0609040504020204" pitchFamily="49" charset="0"/>
              </a:rPr>
              <a:t>malloc</a:t>
            </a:r>
            <a:r>
              <a:rPr lang="ko-KR" altLang="en-US" sz="2000" dirty="0"/>
              <a:t>은 수동으로 메모리를 할당할 때 사용하고 </a:t>
            </a:r>
            <a:r>
              <a:rPr lang="en-US" altLang="ko-KR" sz="2000" dirty="0">
                <a:latin typeface="Lucida Console" panose="020B0609040504020204" pitchFamily="49" charset="0"/>
              </a:rPr>
              <a:t>free</a:t>
            </a:r>
            <a:r>
              <a:rPr lang="ko-KR" altLang="en-US" sz="2000" dirty="0"/>
              <a:t>는 수동으로 할당한 메모리를 해제할 때 사용한다</a:t>
            </a:r>
            <a:r>
              <a:rPr lang="en-US" altLang="ko-KR" sz="2000" dirty="0"/>
              <a:t>. </a:t>
            </a:r>
          </a:p>
          <a:p>
            <a:pPr eaLnBrk="1" hangingPunct="1"/>
            <a:r>
              <a:rPr lang="ko-KR" altLang="en-US" sz="2000" dirty="0"/>
              <a:t>같은 크기의 블록 여러 개를 할당할 경우에 </a:t>
            </a:r>
            <a:r>
              <a:rPr lang="en-US" altLang="ko-KR" sz="2000" dirty="0" err="1"/>
              <a:t>calloc</a:t>
            </a:r>
            <a:r>
              <a:rPr lang="ko-KR" altLang="en-US" sz="2000" dirty="0"/>
              <a:t>을 사용하면 편리한데</a:t>
            </a:r>
            <a:r>
              <a:rPr lang="en-US" altLang="ko-KR" sz="2000" dirty="0"/>
              <a:t>, </a:t>
            </a:r>
            <a:r>
              <a:rPr lang="en-US" altLang="ko-KR" sz="2000" dirty="0" err="1"/>
              <a:t>calloc</a:t>
            </a:r>
            <a:r>
              <a:rPr lang="ko-KR" altLang="en-US" sz="2000" dirty="0"/>
              <a:t>은 </a:t>
            </a:r>
            <a:r>
              <a:rPr lang="en-US" altLang="ko-KR" sz="2000" dirty="0" err="1"/>
              <a:t>malloc</a:t>
            </a:r>
            <a:r>
              <a:rPr lang="ko-KR" altLang="en-US" sz="2000" dirty="0"/>
              <a:t>과 달리 할당된 블록을 </a:t>
            </a:r>
            <a:r>
              <a:rPr lang="en-US" altLang="ko-KR" sz="2000" dirty="0"/>
              <a:t>0</a:t>
            </a:r>
            <a:r>
              <a:rPr lang="ko-KR" altLang="en-US" sz="2000" dirty="0"/>
              <a:t>으로 초기화한다</a:t>
            </a:r>
            <a:r>
              <a:rPr lang="en-US" altLang="ko-KR" sz="2000" dirty="0"/>
              <a:t>.</a:t>
            </a:r>
          </a:p>
          <a:p>
            <a:pPr eaLnBrk="1" hangingPunct="1"/>
            <a:r>
              <a:rPr lang="ko-KR" altLang="en-US" sz="2000" dirty="0"/>
              <a:t>라이브러리 함수 </a:t>
            </a:r>
            <a:r>
              <a:rPr lang="en-US" altLang="ko-KR" sz="2000" dirty="0" err="1">
                <a:latin typeface="Lucida Console" panose="020B0609040504020204" pitchFamily="49" charset="0"/>
              </a:rPr>
              <a:t>malloc</a:t>
            </a:r>
            <a:r>
              <a:rPr lang="ko-KR" altLang="en-US" sz="2000" dirty="0"/>
              <a:t>은 메모리 할당에 실패하면 </a:t>
            </a:r>
            <a:r>
              <a:rPr lang="en-US" altLang="ko-KR" sz="2000" dirty="0">
                <a:latin typeface="Lucida Console" panose="020B0609040504020204" pitchFamily="49" charset="0"/>
              </a:rPr>
              <a:t>NULL</a:t>
            </a:r>
            <a:r>
              <a:rPr lang="en-US" altLang="ko-KR" sz="2000" dirty="0"/>
              <a:t>, </a:t>
            </a:r>
            <a:r>
              <a:rPr lang="ko-KR" altLang="en-US" sz="2000" dirty="0"/>
              <a:t>즉 </a:t>
            </a:r>
            <a:r>
              <a:rPr lang="en-US" altLang="ko-KR" sz="2000" dirty="0">
                <a:latin typeface="Lucida Console" panose="020B0609040504020204" pitchFamily="49" charset="0"/>
              </a:rPr>
              <a:t>(</a:t>
            </a:r>
            <a:r>
              <a:rPr lang="en-US" altLang="ko-KR" sz="2000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sz="2000" dirty="0">
                <a:latin typeface="Lucida Console" panose="020B0609040504020204" pitchFamily="49" charset="0"/>
              </a:rPr>
              <a:t> *)0</a:t>
            </a:r>
            <a:r>
              <a:rPr lang="ko-KR" altLang="en-US" sz="2000" dirty="0"/>
              <a:t>을 반환한다</a:t>
            </a:r>
            <a:r>
              <a:rPr lang="en-US" altLang="ko-KR" sz="2000" dirty="0"/>
              <a:t>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6E9F94E-EDBC-49C1-9429-CB7EF1C9C1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06A9EF-0DDF-4F8A-8E4F-DC99B2349DEB}" type="slidenum">
              <a:rPr lang="ko-KR" altLang="en-US"/>
              <a:pPr>
                <a:defRPr/>
              </a:pPr>
              <a:t>44</a:t>
            </a:fld>
            <a:endParaRPr lang="en-US" altLang="ko-KR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/>
              <a:t>Key Point 2</a:t>
            </a:r>
          </a:p>
        </p:txBody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sz="2000" dirty="0"/>
              <a:t>프로그램 내 특정 지점에서 반드시 만족해야 할 전제조건을 검사할 경우에는 </a:t>
            </a:r>
            <a:r>
              <a:rPr lang="en-US" altLang="ko-KR" sz="2000" dirty="0">
                <a:latin typeface="Lucida Console" panose="020B0609040504020204" pitchFamily="49" charset="0"/>
              </a:rPr>
              <a:t>assert</a:t>
            </a:r>
            <a:r>
              <a:rPr lang="en-US" altLang="ko-KR" sz="2000" dirty="0"/>
              <a:t> </a:t>
            </a:r>
            <a:r>
              <a:rPr lang="ko-KR" altLang="en-US" sz="2000" dirty="0"/>
              <a:t>매크로를 활용하면 편리하다</a:t>
            </a:r>
            <a:r>
              <a:rPr lang="en-US" altLang="ko-KR" sz="2000" dirty="0"/>
              <a:t>. </a:t>
            </a:r>
          </a:p>
          <a:p>
            <a:pPr eaLnBrk="1" hangingPunct="1"/>
            <a:r>
              <a:rPr lang="ko-KR" altLang="en-US" sz="2000" dirty="0"/>
              <a:t>동적 배열은 함수 매개변수로 배열을 전달해야 할 때 특히 유용하다</a:t>
            </a:r>
            <a:r>
              <a:rPr lang="en-US" altLang="ko-KR" sz="2000" dirty="0"/>
              <a:t>.</a:t>
            </a:r>
          </a:p>
          <a:p>
            <a:pPr eaLnBrk="1" hangingPunct="1"/>
            <a:r>
              <a:rPr lang="ko-KR" altLang="en-US" sz="2000" dirty="0"/>
              <a:t>스택이란 </a:t>
            </a:r>
            <a:r>
              <a:rPr lang="ko-KR" altLang="en-US" sz="2000" dirty="0" err="1"/>
              <a:t>후입선출</a:t>
            </a:r>
            <a:r>
              <a:rPr lang="en-US" altLang="ko-KR" sz="2000" dirty="0"/>
              <a:t>(LIFO: last-in first-out) </a:t>
            </a:r>
            <a:r>
              <a:rPr lang="ko-KR" altLang="en-US" sz="2000" dirty="0"/>
              <a:t>구조의 컨테이너이다</a:t>
            </a:r>
            <a:r>
              <a:rPr lang="en-US" altLang="ko-KR" sz="2000" dirty="0"/>
              <a:t>. </a:t>
            </a:r>
          </a:p>
          <a:p>
            <a:pPr eaLnBrk="1" hangingPunct="1"/>
            <a:r>
              <a:rPr lang="ko-KR" altLang="en-US" sz="2000" dirty="0"/>
              <a:t>저장해야 하는 데이터 개수를 미리 알 수 없는 경우에는 자기 참조 구조체를 활용한 연결 리스트를 이용하면 편리하다</a:t>
            </a:r>
            <a:r>
              <a:rPr lang="en-US" altLang="ko-KR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88901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85DED6F-1DEB-4BF5-8DEA-A718139E4B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7BBCFAC-0A6A-4090-8E4B-1C44DE5FE247}" type="slidenum">
              <a:rPr lang="ko-KR" altLang="en-US"/>
              <a:pPr>
                <a:defRPr/>
              </a:pPr>
              <a:t>45</a:t>
            </a:fld>
            <a:endParaRPr lang="en-US" altLang="ko-KR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요약</a:t>
            </a:r>
            <a:r>
              <a:rPr lang="en-US" altLang="ko-KR"/>
              <a:t>(1/3)</a:t>
            </a:r>
          </a:p>
        </p:txBody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/>
              <a:t>프로세스 이미지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실행중인 프로그램이 차지하고 있는 메모리 영역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정적 세그먼트와 동적 세그먼트로 나누어져 있음</a:t>
            </a:r>
            <a:endParaRPr lang="en-US" altLang="ko-KR"/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동적 할당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프로그램 실행 중에 필요한 만큼 메모리</a:t>
            </a:r>
            <a:r>
              <a:rPr lang="en-US" altLang="ko-KR"/>
              <a:t>(</a:t>
            </a:r>
            <a:r>
              <a:rPr lang="ko-KR" altLang="en-US"/>
              <a:t>변수</a:t>
            </a:r>
            <a:r>
              <a:rPr lang="en-US" altLang="ko-KR"/>
              <a:t>)</a:t>
            </a:r>
            <a:r>
              <a:rPr lang="ko-KR" altLang="en-US"/>
              <a:t>를 할당하는 것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동적 할당 메모리는 동적 세그먼트의 자유 저장공간에 할당됨</a:t>
            </a:r>
            <a:endParaRPr lang="en-US" altLang="ko-KR"/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동적 할당 라이브러리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sz="1800">
                <a:latin typeface="Lucida Console" panose="020B0609040504020204" pitchFamily="49" charset="0"/>
              </a:rPr>
              <a:t> *</a:t>
            </a:r>
            <a:r>
              <a:rPr lang="en-US" altLang="ko-KR" sz="1800" b="1">
                <a:latin typeface="Lucida Console" panose="020B0609040504020204" pitchFamily="49" charset="0"/>
              </a:rPr>
              <a:t>malloc</a:t>
            </a:r>
            <a:r>
              <a:rPr lang="en-US" altLang="ko-KR" sz="1800">
                <a:latin typeface="Lucida Console" panose="020B0609040504020204" pitchFamily="49" charset="0"/>
              </a:rPr>
              <a:t>(size_t size);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>
                <a:latin typeface="Lucida Console" panose="020B0609040504020204" pitchFamily="49" charset="0"/>
              </a:rPr>
              <a:t>size</a:t>
            </a:r>
            <a:r>
              <a:rPr lang="en-US" altLang="ko-KR"/>
              <a:t> </a:t>
            </a:r>
            <a:r>
              <a:rPr lang="ko-KR" altLang="en-US"/>
              <a:t>바이트만큼 메모리 공간을 할당하여 이 공간의 시작주소를 </a:t>
            </a: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>
                <a:latin typeface="Lucida Console" panose="020B0609040504020204" pitchFamily="49" charset="0"/>
              </a:rPr>
              <a:t>*</a:t>
            </a:r>
            <a:r>
              <a:rPr lang="en-US" altLang="ko-KR"/>
              <a:t> </a:t>
            </a:r>
            <a:r>
              <a:rPr lang="ko-KR" altLang="en-US"/>
              <a:t>형으로 리턴함</a:t>
            </a:r>
            <a:r>
              <a:rPr lang="en-US" altLang="ko-KR"/>
              <a:t>. </a:t>
            </a:r>
            <a:endParaRPr lang="ko-KR" altLang="en-US"/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메모리가 부족하면 </a:t>
            </a:r>
            <a:r>
              <a:rPr lang="en-US" altLang="ko-KR">
                <a:latin typeface="Lucida Console" panose="020B0609040504020204" pitchFamily="49" charset="0"/>
              </a:rPr>
              <a:t>NULL</a:t>
            </a:r>
            <a:r>
              <a:rPr lang="en-US" altLang="ko-KR"/>
              <a:t>(0)</a:t>
            </a:r>
            <a:r>
              <a:rPr lang="ko-KR" altLang="en-US"/>
              <a:t>을 리턴함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sz="1800">
                <a:latin typeface="Lucida Console" panose="020B0609040504020204" pitchFamily="49" charset="0"/>
              </a:rPr>
              <a:t> </a:t>
            </a:r>
            <a:r>
              <a:rPr lang="en-US" altLang="ko-KR" sz="1800" b="1">
                <a:latin typeface="Lucida Console" panose="020B0609040504020204" pitchFamily="49" charset="0"/>
              </a:rPr>
              <a:t>free</a:t>
            </a:r>
            <a:r>
              <a:rPr lang="en-US" altLang="ko-KR" sz="1800">
                <a:latin typeface="Lucida Console" panose="020B0609040504020204" pitchFamily="49" charset="0"/>
              </a:rPr>
              <a:t>(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sz="1800">
                <a:latin typeface="Lucida Console" panose="020B0609040504020204" pitchFamily="49" charset="0"/>
              </a:rPr>
              <a:t> *p);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인수로 주어진 포인터 </a:t>
            </a:r>
            <a:r>
              <a:rPr lang="en-US" altLang="ko-KR">
                <a:latin typeface="Lucida Console" panose="020B0609040504020204" pitchFamily="49" charset="0"/>
              </a:rPr>
              <a:t>p</a:t>
            </a:r>
            <a:r>
              <a:rPr lang="ko-KR" altLang="en-US"/>
              <a:t>가 가리키는 공간을 해제함</a:t>
            </a:r>
          </a:p>
          <a:p>
            <a:pPr lvl="1" eaLnBrk="1" hangingPunct="1">
              <a:lnSpc>
                <a:spcPct val="90000"/>
              </a:lnSpc>
            </a:pPr>
            <a:endParaRPr lang="ko-KR" alt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A6CD732-E083-4D58-9A7C-823A29EE82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FF5376-DE8C-4314-9B2F-714BB9D93B12}" type="slidenum">
              <a:rPr lang="ko-KR" altLang="en-US"/>
              <a:pPr>
                <a:defRPr/>
              </a:pPr>
              <a:t>46</a:t>
            </a:fld>
            <a:endParaRPr lang="en-US" altLang="ko-KR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요약</a:t>
            </a:r>
            <a:r>
              <a:rPr lang="en-US" altLang="ko-KR"/>
              <a:t>(2/3)</a:t>
            </a:r>
          </a:p>
        </p:txBody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/>
              <a:t>assert </a:t>
            </a:r>
            <a:r>
              <a:rPr lang="ko-KR" altLang="en-US"/>
              <a:t>매크로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전제조건을 검사하기 위한 매크로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>
                <a:latin typeface="Lucida Console" panose="020B0609040504020204" pitchFamily="49" charset="0"/>
              </a:rPr>
              <a:t>assert(</a:t>
            </a:r>
            <a:r>
              <a:rPr lang="ko-KR" altLang="en-US">
                <a:latin typeface="Lucida Console" panose="020B0609040504020204" pitchFamily="49" charset="0"/>
              </a:rPr>
              <a:t>수식</a:t>
            </a:r>
            <a:r>
              <a:rPr lang="en-US" altLang="ko-KR">
                <a:latin typeface="Lucida Console" panose="020B0609040504020204" pitchFamily="49" charset="0"/>
              </a:rPr>
              <a:t>);</a:t>
            </a:r>
            <a:r>
              <a:rPr lang="ko-KR" altLang="en-US"/>
              <a:t>이 주어졌을 때 </a:t>
            </a:r>
            <a:r>
              <a:rPr lang="en-US" altLang="ko-KR"/>
              <a:t>'</a:t>
            </a:r>
            <a:r>
              <a:rPr lang="ko-KR" altLang="en-US"/>
              <a:t>수식</a:t>
            </a:r>
            <a:r>
              <a:rPr lang="en-US" altLang="ko-KR"/>
              <a:t>'</a:t>
            </a:r>
            <a:r>
              <a:rPr lang="ko-KR" altLang="en-US"/>
              <a:t>이 거짓이면 진단 메시지를 출력하고 프로그램을 종료시킴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/>
              <a:t>NDEBUG</a:t>
            </a:r>
            <a:r>
              <a:rPr lang="ko-KR" altLang="en-US"/>
              <a:t>가 정의되면 </a:t>
            </a:r>
            <a:r>
              <a:rPr lang="en-US" altLang="ko-KR">
                <a:latin typeface="Lucida Console" panose="020B0609040504020204" pitchFamily="49" charset="0"/>
              </a:rPr>
              <a:t>assert</a:t>
            </a:r>
            <a:r>
              <a:rPr lang="ko-KR" altLang="en-US"/>
              <a:t>는 무시됨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컨테이너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다른 여러 데이터를 저장하기 위한 데이터 구조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예</a:t>
            </a:r>
            <a:r>
              <a:rPr lang="en-US" altLang="ko-KR"/>
              <a:t>: </a:t>
            </a:r>
            <a:r>
              <a:rPr lang="ko-KR" altLang="en-US"/>
              <a:t>배열</a:t>
            </a:r>
            <a:r>
              <a:rPr lang="en-US" altLang="ko-KR"/>
              <a:t>, </a:t>
            </a:r>
            <a:r>
              <a:rPr lang="ko-KR" altLang="en-US"/>
              <a:t>리스트</a:t>
            </a:r>
            <a:r>
              <a:rPr lang="en-US" altLang="ko-KR"/>
              <a:t>, </a:t>
            </a:r>
            <a:r>
              <a:rPr lang="ko-KR" altLang="en-US"/>
              <a:t>큐</a:t>
            </a:r>
            <a:r>
              <a:rPr lang="en-US" altLang="ko-KR"/>
              <a:t>, </a:t>
            </a:r>
            <a:r>
              <a:rPr lang="ko-KR" altLang="en-US"/>
              <a:t>스택</a:t>
            </a:r>
            <a:r>
              <a:rPr lang="en-US" altLang="ko-KR"/>
              <a:t>, </a:t>
            </a:r>
            <a:r>
              <a:rPr lang="ko-KR" altLang="en-US"/>
              <a:t>데크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스택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후입선출</a:t>
            </a:r>
            <a:r>
              <a:rPr lang="en-US" altLang="ko-KR"/>
              <a:t>(LIFO) </a:t>
            </a:r>
            <a:r>
              <a:rPr lang="ko-KR" altLang="en-US"/>
              <a:t>컨테이너</a:t>
            </a:r>
            <a:endParaRPr lang="en-US" altLang="ko-KR"/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구현 </a:t>
            </a:r>
            <a:r>
              <a:rPr lang="en-US" altLang="ko-KR"/>
              <a:t>1: </a:t>
            </a:r>
            <a:r>
              <a:rPr lang="ko-KR" altLang="en-US"/>
              <a:t>배열을 이용한 구현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구현 </a:t>
            </a:r>
            <a:r>
              <a:rPr lang="en-US" altLang="ko-KR"/>
              <a:t>2: </a:t>
            </a:r>
            <a:r>
              <a:rPr lang="ko-KR" altLang="en-US"/>
              <a:t>동적 할당된 배열을 이용한 구현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구현 </a:t>
            </a:r>
            <a:r>
              <a:rPr lang="en-US" altLang="ko-KR"/>
              <a:t>3: </a:t>
            </a:r>
            <a:r>
              <a:rPr lang="ko-KR" altLang="en-US"/>
              <a:t>연결 리스트를 이용한 구현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14947A0-026D-44D7-BB99-A18BE11958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35CE4B-6570-4BBC-AB42-CD2A7990F81F}" type="slidenum">
              <a:rPr lang="ko-KR" altLang="en-US"/>
              <a:pPr>
                <a:defRPr/>
              </a:pPr>
              <a:t>47</a:t>
            </a:fld>
            <a:endParaRPr lang="en-US" altLang="ko-KR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요약</a:t>
            </a:r>
            <a:r>
              <a:rPr lang="en-US" altLang="ko-KR"/>
              <a:t>(3/3)</a:t>
            </a:r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연결 리스트</a:t>
            </a:r>
          </a:p>
          <a:p>
            <a:pPr lvl="1" eaLnBrk="1" hangingPunct="1"/>
            <a:r>
              <a:rPr lang="ko-KR" altLang="en-US"/>
              <a:t>필요한 데이터를 포인터로 연결해 놓은 구조</a:t>
            </a:r>
          </a:p>
          <a:p>
            <a:pPr lvl="1" eaLnBrk="1" hangingPunct="1"/>
            <a:r>
              <a:rPr lang="ko-KR" altLang="en-US"/>
              <a:t>자기 참조 구조체로 구현할 수 있음</a:t>
            </a:r>
          </a:p>
          <a:p>
            <a:pPr eaLnBrk="1" hangingPunct="1"/>
            <a:r>
              <a:rPr lang="ko-KR" altLang="en-US"/>
              <a:t>인터페이스와 구현</a:t>
            </a:r>
          </a:p>
          <a:p>
            <a:pPr lvl="1" eaLnBrk="1" hangingPunct="1"/>
            <a:r>
              <a:rPr lang="ko-KR" altLang="en-US"/>
              <a:t>인터페이스</a:t>
            </a:r>
            <a:r>
              <a:rPr lang="en-US" altLang="ko-KR"/>
              <a:t>: ‘</a:t>
            </a:r>
            <a:r>
              <a:rPr lang="ko-KR" altLang="en-US"/>
              <a:t>무엇</a:t>
            </a:r>
            <a:r>
              <a:rPr lang="en-US" altLang="ko-KR"/>
              <a:t>’</a:t>
            </a:r>
            <a:r>
              <a:rPr lang="ko-KR" altLang="en-US"/>
              <a:t>을 제공하는지 명시함</a:t>
            </a:r>
          </a:p>
          <a:p>
            <a:pPr lvl="1" eaLnBrk="1" hangingPunct="1"/>
            <a:r>
              <a:rPr lang="ko-KR" altLang="en-US"/>
              <a:t>구현</a:t>
            </a:r>
            <a:r>
              <a:rPr lang="en-US" altLang="ko-KR"/>
              <a:t>: ‘</a:t>
            </a:r>
            <a:r>
              <a:rPr lang="ko-KR" altLang="en-US"/>
              <a:t>어떻게</a:t>
            </a:r>
            <a:r>
              <a:rPr lang="en-US" altLang="ko-KR"/>
              <a:t>’ </a:t>
            </a:r>
            <a:r>
              <a:rPr lang="ko-KR" altLang="en-US"/>
              <a:t>제공하는지 명시함</a:t>
            </a:r>
          </a:p>
          <a:p>
            <a:pPr lvl="1" eaLnBrk="1" hangingPunct="1"/>
            <a:r>
              <a:rPr lang="ko-KR" altLang="en-US"/>
              <a:t>인터페이스와 구현을 분리하여 프로그램을 작성하면</a:t>
            </a:r>
            <a:r>
              <a:rPr lang="en-US" altLang="ko-KR"/>
              <a:t>, </a:t>
            </a:r>
            <a:r>
              <a:rPr lang="ko-KR" altLang="en-US"/>
              <a:t>구현이 변경되었을 때에도 클라이언트 프로그램을 변경할 필요가 없다</a:t>
            </a:r>
            <a:r>
              <a:rPr lang="en-US" altLang="ko-KR"/>
              <a:t>.</a:t>
            </a:r>
          </a:p>
          <a:p>
            <a:pPr lvl="1" eaLnBrk="1" hangingPunct="1"/>
            <a:endParaRPr lang="ko-KR" alt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프로그래밍 실습</a:t>
            </a: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4">
            <a:extLst>
              <a:ext uri="{FF2B5EF4-FFF2-40B4-BE49-F238E27FC236}">
                <a16:creationId xmlns:a16="http://schemas.microsoft.com/office/drawing/2014/main" id="{28AF0D01-8D40-4DD0-B58F-01577F7FB9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4774CB-0B12-493B-B859-8FC8557346F8}" type="slidenum">
              <a:rPr lang="ko-KR" altLang="en-US"/>
              <a:pPr>
                <a:defRPr/>
              </a:pPr>
              <a:t>49</a:t>
            </a:fld>
            <a:endParaRPr lang="en-US" altLang="ko-KR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▶ 프로그래밍 실습 </a:t>
            </a:r>
            <a:r>
              <a:rPr lang="en-US" altLang="ko-KR"/>
              <a:t>1-1</a:t>
            </a:r>
            <a:r>
              <a:rPr lang="ko-KR" altLang="en-US"/>
              <a:t> </a:t>
            </a:r>
          </a:p>
        </p:txBody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5483225" cy="3744913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</a:pPr>
            <a:r>
              <a:rPr lang="ko-KR" altLang="en-US" sz="1800"/>
              <a:t>도서 목록 관리 프로그램을 작성하려고 한다</a:t>
            </a:r>
            <a:r>
              <a:rPr lang="en-US" altLang="ko-KR" sz="1800"/>
              <a:t>. </a:t>
            </a:r>
            <a:r>
              <a:rPr lang="ko-KR" altLang="en-US" sz="1800"/>
              <a:t>각 도서는 저자</a:t>
            </a:r>
            <a:r>
              <a:rPr lang="en-US" altLang="ko-KR" sz="1800"/>
              <a:t>, </a:t>
            </a:r>
            <a:r>
              <a:rPr lang="ko-KR" altLang="en-US" sz="1800"/>
              <a:t>도서명</a:t>
            </a:r>
            <a:r>
              <a:rPr lang="en-US" altLang="ko-KR" sz="1800"/>
              <a:t>, </a:t>
            </a:r>
            <a:r>
              <a:rPr lang="ko-KR" altLang="en-US" sz="1800"/>
              <a:t>출판년도 정보를 저장하고 있다</a:t>
            </a:r>
            <a:r>
              <a:rPr lang="en-US" altLang="ko-KR" sz="1800"/>
              <a:t>. </a:t>
            </a:r>
            <a:r>
              <a:rPr lang="ko-KR" altLang="en-US" sz="1800"/>
              <a:t>여기에서 저자</a:t>
            </a:r>
            <a:r>
              <a:rPr lang="en-US" altLang="ko-KR" sz="1800"/>
              <a:t>, </a:t>
            </a:r>
            <a:r>
              <a:rPr lang="ko-KR" altLang="en-US" sz="1800"/>
              <a:t>도서명은 각 도서마다 다르므로 동적 할당을 이용하여 메모리를 할당한다</a:t>
            </a:r>
            <a:r>
              <a:rPr lang="en-US" altLang="ko-KR" sz="1800"/>
              <a:t>. </a:t>
            </a:r>
          </a:p>
          <a:p>
            <a:pPr marL="457200" indent="-4572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(1)	n </a:t>
            </a:r>
            <a:r>
              <a:rPr lang="ko-KR" altLang="en-US" sz="1800"/>
              <a:t>개의 도서 목록을 읽어 들여 이를 출력하는 프로그램을 작성하라</a:t>
            </a:r>
            <a:r>
              <a:rPr lang="en-US" altLang="ko-KR" sz="1800"/>
              <a:t>. </a:t>
            </a:r>
            <a:r>
              <a:rPr lang="ko-KR" altLang="en-US" sz="1800"/>
              <a:t>하나의 도서 정보는 세 개의 행으로 구성되어 있다</a:t>
            </a:r>
            <a:r>
              <a:rPr lang="en-US" altLang="ko-KR" sz="1800"/>
              <a:t>. </a:t>
            </a:r>
            <a:r>
              <a:rPr lang="ko-KR" altLang="en-US" sz="1800"/>
              <a:t>첫 번째 행에는 저자명이 오고</a:t>
            </a:r>
            <a:r>
              <a:rPr lang="en-US" altLang="ko-KR" sz="1800"/>
              <a:t>, </a:t>
            </a:r>
            <a:r>
              <a:rPr lang="ko-KR" altLang="en-US" sz="1800"/>
              <a:t>두 번째 행에는 도서명이</a:t>
            </a:r>
            <a:r>
              <a:rPr lang="en-US" altLang="ko-KR" sz="1800"/>
              <a:t>, </a:t>
            </a:r>
            <a:r>
              <a:rPr lang="ko-KR" altLang="en-US" sz="1800"/>
              <a:t>세 번째 행에는 출판년도가 나타난다</a:t>
            </a:r>
            <a:r>
              <a:rPr lang="en-US" altLang="ko-KR" sz="1800"/>
              <a:t>. </a:t>
            </a:r>
            <a:r>
              <a:rPr lang="ko-KR" altLang="en-US" sz="1800"/>
              <a:t>도서 목록에서 각 도서 정보는 하나의 빈 행으로 구별한다</a:t>
            </a:r>
            <a:r>
              <a:rPr lang="en-US" altLang="ko-KR" sz="1800"/>
              <a:t>(</a:t>
            </a:r>
            <a:r>
              <a:rPr lang="ko-KR" altLang="en-US" sz="1800"/>
              <a:t>입력형식 참고</a:t>
            </a:r>
            <a:r>
              <a:rPr lang="en-US" altLang="ko-KR" sz="1800"/>
              <a:t>). </a:t>
            </a:r>
            <a:r>
              <a:rPr lang="ko-KR" altLang="en-US" sz="1800"/>
              <a:t>각 도서 정보는 저자명</a:t>
            </a:r>
            <a:r>
              <a:rPr lang="en-US" altLang="ko-KR" sz="1800"/>
              <a:t>, </a:t>
            </a:r>
            <a:r>
              <a:rPr lang="ko-KR" altLang="en-US" sz="1800"/>
              <a:t>도서명</a:t>
            </a:r>
            <a:r>
              <a:rPr lang="en-US" altLang="ko-KR" sz="1800"/>
              <a:t>, </a:t>
            </a:r>
            <a:r>
              <a:rPr lang="ko-KR" altLang="en-US" sz="1800"/>
              <a:t>출판년도 순으로 출력한다</a:t>
            </a:r>
            <a:r>
              <a:rPr lang="en-US" altLang="ko-KR" sz="1800"/>
              <a:t>. </a:t>
            </a:r>
            <a:r>
              <a:rPr lang="ko-KR" altLang="en-US" sz="1800"/>
              <a:t>한 행에 하나의 도서 정보가 나타나도록 출력하되 각 필드는 쉼표로 구별한다</a:t>
            </a:r>
            <a:r>
              <a:rPr lang="en-US" altLang="ko-KR" sz="1800"/>
              <a:t>(</a:t>
            </a:r>
            <a:r>
              <a:rPr lang="ko-KR" altLang="en-US" sz="1800"/>
              <a:t>출력형식 </a:t>
            </a:r>
            <a:r>
              <a:rPr lang="en-US" altLang="ko-KR" sz="1800"/>
              <a:t>1 </a:t>
            </a:r>
            <a:r>
              <a:rPr lang="ko-KR" altLang="en-US" sz="1800"/>
              <a:t>참고</a:t>
            </a:r>
            <a:r>
              <a:rPr lang="en-US" altLang="ko-KR" sz="1800"/>
              <a:t>).</a:t>
            </a:r>
          </a:p>
        </p:txBody>
      </p:sp>
      <p:sp>
        <p:nvSpPr>
          <p:cNvPr id="75781" name="Rectangle 4"/>
          <p:cNvSpPr>
            <a:spLocks noChangeArrowheads="1"/>
          </p:cNvSpPr>
          <p:nvPr/>
        </p:nvSpPr>
        <p:spPr bwMode="auto">
          <a:xfrm>
            <a:off x="5940425" y="2349500"/>
            <a:ext cx="3095625" cy="2736850"/>
          </a:xfrm>
          <a:prstGeom prst="rect">
            <a:avLst/>
          </a:prstGeom>
          <a:solidFill>
            <a:srgbClr val="FFF5C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608013" indent="-65088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600">
                <a:cs typeface="Tahoma" panose="020B0604030504040204" pitchFamily="34" charset="0"/>
              </a:rPr>
              <a:t>입력형식</a:t>
            </a:r>
            <a:r>
              <a:rPr lang="en-US" altLang="ko-KR" sz="1600">
                <a:cs typeface="Tahoma" panose="020B0604030504040204" pitchFamily="34" charset="0"/>
              </a:rPr>
              <a:t>:</a:t>
            </a:r>
          </a:p>
          <a:p>
            <a:pPr eaLnBrk="1" hangingPunct="1"/>
            <a:endParaRPr lang="en-US" altLang="ko-KR" sz="1600">
              <a:cs typeface="Tahoma" panose="020B0604030504040204" pitchFamily="34" charset="0"/>
            </a:endParaRP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Polya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How to solve it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1957</a:t>
            </a:r>
          </a:p>
          <a:p>
            <a:pPr eaLnBrk="1" hangingPunct="1"/>
            <a:endParaRPr lang="en-US" altLang="ko-KR" sz="1600">
              <a:cs typeface="Tahoma" panose="020B0604030504040204" pitchFamily="34" charset="0"/>
            </a:endParaRP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Kernighan and Ritchie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Programming Language C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1988</a:t>
            </a:r>
            <a:endParaRPr lang="ko-KR" altLang="en-US" sz="1600">
              <a:cs typeface="Tahoma" panose="020B0604030504040204" pitchFamily="34" charset="0"/>
            </a:endParaRPr>
          </a:p>
        </p:txBody>
      </p:sp>
      <p:sp>
        <p:nvSpPr>
          <p:cNvPr id="75782" name="Rectangle 5"/>
          <p:cNvSpPr>
            <a:spLocks noChangeArrowheads="1"/>
          </p:cNvSpPr>
          <p:nvPr/>
        </p:nvSpPr>
        <p:spPr bwMode="auto">
          <a:xfrm>
            <a:off x="2482850" y="5157788"/>
            <a:ext cx="6553200" cy="1295400"/>
          </a:xfrm>
          <a:prstGeom prst="rect">
            <a:avLst/>
          </a:prstGeom>
          <a:solidFill>
            <a:srgbClr val="FFF5C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600">
                <a:cs typeface="Tahoma" panose="020B0604030504040204" pitchFamily="34" charset="0"/>
              </a:rPr>
              <a:t>출력형식 </a:t>
            </a:r>
            <a:r>
              <a:rPr lang="en-US" altLang="ko-KR" sz="1600">
                <a:cs typeface="Tahoma" panose="020B0604030504040204" pitchFamily="34" charset="0"/>
              </a:rPr>
              <a:t>1:</a:t>
            </a:r>
          </a:p>
          <a:p>
            <a:pPr eaLnBrk="1" hangingPunct="1"/>
            <a:endParaRPr lang="en-US" altLang="ko-KR" sz="1600">
              <a:cs typeface="Tahoma" panose="020B0604030504040204" pitchFamily="34" charset="0"/>
            </a:endParaRP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Polya, How to solve it, 1957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Kernighan and Ritchie, Programming Language C, 1988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슬라이드 번호 개체 틀 4">
            <a:extLst>
              <a:ext uri="{FF2B5EF4-FFF2-40B4-BE49-F238E27FC236}">
                <a16:creationId xmlns:a16="http://schemas.microsoft.com/office/drawing/2014/main" id="{D16339C6-37C6-4CF7-BD73-FAC350B131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7DF09B3-599B-4F63-8C4A-EDC90A5D6586}" type="slidenum">
              <a:rPr lang="ko-KR" altLang="en-US">
                <a:latin typeface="+mn-lt"/>
                <a:ea typeface="+mn-ea"/>
              </a:rPr>
              <a:pPr>
                <a:defRPr/>
              </a:pPr>
              <a:t>5</a:t>
            </a:fld>
            <a:endParaRPr lang="en-US" altLang="ko-KR">
              <a:latin typeface="+mn-lt"/>
              <a:ea typeface="+mn-ea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메모리 할당에 따른 변수 분류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할당과 해제</a:t>
            </a:r>
          </a:p>
          <a:p>
            <a:pPr lvl="1" eaLnBrk="1" hangingPunct="1"/>
            <a:r>
              <a:rPr lang="ko-KR" altLang="en-US"/>
              <a:t>할당</a:t>
            </a:r>
            <a:r>
              <a:rPr lang="en-US" altLang="ko-KR"/>
              <a:t>(allocation): </a:t>
            </a:r>
            <a:r>
              <a:rPr lang="ko-KR" altLang="en-US"/>
              <a:t>변수를 나타내기 위해 메모리 일부를 점유하는 것</a:t>
            </a:r>
          </a:p>
          <a:p>
            <a:pPr lvl="1" eaLnBrk="1" hangingPunct="1"/>
            <a:r>
              <a:rPr lang="ko-KR" altLang="en-US"/>
              <a:t>해제</a:t>
            </a:r>
            <a:r>
              <a:rPr lang="en-US" altLang="ko-KR"/>
              <a:t>(deallocation): </a:t>
            </a:r>
            <a:r>
              <a:rPr lang="ko-KR" altLang="en-US"/>
              <a:t>더 이상 변수가 필요 없을 때</a:t>
            </a:r>
            <a:r>
              <a:rPr lang="en-US" altLang="ko-KR"/>
              <a:t>, </a:t>
            </a:r>
            <a:r>
              <a:rPr lang="ko-KR" altLang="en-US"/>
              <a:t>변수를 위해 점유해 두었던 메모리를 반납하는 것</a:t>
            </a:r>
          </a:p>
          <a:p>
            <a:pPr eaLnBrk="1" hangingPunct="1"/>
            <a:r>
              <a:rPr lang="ko-KR" altLang="en-US"/>
              <a:t>메모리 할당 방법에 따른 변수 분류</a:t>
            </a:r>
          </a:p>
        </p:txBody>
      </p:sp>
      <p:graphicFrame>
        <p:nvGraphicFramePr>
          <p:cNvPr id="354308" name="Group 4">
            <a:extLst>
              <a:ext uri="{FF2B5EF4-FFF2-40B4-BE49-F238E27FC236}">
                <a16:creationId xmlns:a16="http://schemas.microsoft.com/office/drawing/2014/main" id="{291E91E6-4BD7-4CCF-A6F2-CA19F3D83E0A}"/>
              </a:ext>
            </a:extLst>
          </p:cNvPr>
          <p:cNvGraphicFramePr>
            <a:graphicFrameLocks noGrp="1"/>
          </p:cNvGraphicFramePr>
          <p:nvPr/>
        </p:nvGraphicFramePr>
        <p:xfrm>
          <a:off x="1116013" y="3716338"/>
          <a:ext cx="7632700" cy="1728788"/>
        </p:xfrm>
        <a:graphic>
          <a:graphicData uri="http://schemas.openxmlformats.org/drawingml/2006/table">
            <a:tbl>
              <a:tblPr/>
              <a:tblGrid>
                <a:gridCol w="1152525">
                  <a:extLst>
                    <a:ext uri="{9D8B030D-6E8A-4147-A177-3AD203B41FA5}">
                      <a16:colId xmlns:a16="http://schemas.microsoft.com/office/drawing/2014/main" val="1513514741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2794954395"/>
                    </a:ext>
                  </a:extLst>
                </a:gridCol>
                <a:gridCol w="4752975">
                  <a:extLst>
                    <a:ext uri="{9D8B030D-6E8A-4147-A177-3AD203B41FA5}">
                      <a16:colId xmlns:a16="http://schemas.microsoft.com/office/drawing/2014/main" val="3291013668"/>
                    </a:ext>
                  </a:extLst>
                </a:gridCol>
              </a:tblGrid>
              <a:tr h="431800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변수 구분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변수 종류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328606"/>
                  </a:ext>
                </a:extLst>
              </a:tr>
              <a:tr h="431800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정적변수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전역변수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파일범위변수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,  </a:t>
                      </a:r>
                      <a:r>
                        <a:rPr kumimoji="1" lang="en-US" altLang="ko-KR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static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지역변수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0956123"/>
                  </a:ext>
                </a:extLst>
              </a:tr>
              <a:tr h="433388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동적변수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자동변수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비정적 지역변수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매개변수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839912"/>
                  </a:ext>
                </a:extLst>
              </a:tr>
              <a:tr h="4318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동적 할당 변수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힙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ahoma" panose="020B0604030504040204" pitchFamily="34" charset="0"/>
                        </a:rPr>
                        <a:t> 할당 변수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195949"/>
                  </a:ext>
                </a:extLst>
              </a:tr>
            </a:tbl>
          </a:graphicData>
        </a:graphic>
      </p:graphicFrame>
      <p:sp>
        <p:nvSpPr>
          <p:cNvPr id="354327" name="AutoShape 23">
            <a:extLst>
              <a:ext uri="{FF2B5EF4-FFF2-40B4-BE49-F238E27FC236}">
                <a16:creationId xmlns:a16="http://schemas.microsoft.com/office/drawing/2014/main" id="{EE93F44D-3FB3-4369-9AAF-F54DBA2E91D8}"/>
              </a:ext>
            </a:extLst>
          </p:cNvPr>
          <p:cNvSpPr>
            <a:spLocks/>
          </p:cNvSpPr>
          <p:nvPr/>
        </p:nvSpPr>
        <p:spPr bwMode="auto">
          <a:xfrm>
            <a:off x="2268538" y="5661025"/>
            <a:ext cx="6048375" cy="936625"/>
          </a:xfrm>
          <a:prstGeom prst="accentCallout3">
            <a:avLst>
              <a:gd name="adj1" fmla="val 12204"/>
              <a:gd name="adj2" fmla="val -1259"/>
              <a:gd name="adj3" fmla="val 12204"/>
              <a:gd name="adj4" fmla="val -3963"/>
              <a:gd name="adj5" fmla="val -18134"/>
              <a:gd name="adj6" fmla="val -3963"/>
              <a:gd name="adj7" fmla="val -48134"/>
              <a:gd name="adj8" fmla="val 1181"/>
            </a:avLst>
          </a:prstGeom>
          <a:solidFill>
            <a:srgbClr val="FFF3C1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latinLnBrk="1" hangingPunct="1">
              <a:defRPr/>
            </a:pPr>
            <a:r>
              <a:rPr lang="ko-KR" altLang="en-US">
                <a:latin typeface="+mn-lt"/>
                <a:ea typeface="+mn-ea"/>
                <a:cs typeface="Tahoma" panose="020B0604030504040204" pitchFamily="34" charset="0"/>
              </a:rPr>
              <a:t>동적 할당 변수</a:t>
            </a:r>
            <a:r>
              <a:rPr lang="en-US" altLang="ko-KR">
                <a:latin typeface="+mn-lt"/>
                <a:ea typeface="+mn-ea"/>
                <a:cs typeface="Tahoma" panose="020B0604030504040204" pitchFamily="34" charset="0"/>
              </a:rPr>
              <a:t>(dynamically allocated variables)</a:t>
            </a:r>
            <a:r>
              <a:rPr lang="ko-KR" altLang="en-US">
                <a:latin typeface="+mn-lt"/>
                <a:ea typeface="+mn-ea"/>
                <a:cs typeface="Tahoma" panose="020B0604030504040204" pitchFamily="34" charset="0"/>
              </a:rPr>
              <a:t>를 자동변수</a:t>
            </a:r>
            <a:r>
              <a:rPr lang="en-US" altLang="ko-KR">
                <a:latin typeface="+mn-lt"/>
                <a:ea typeface="+mn-ea"/>
                <a:cs typeface="Tahoma" panose="020B0604030504040204" pitchFamily="34" charset="0"/>
              </a:rPr>
              <a:t>(automatic variables)</a:t>
            </a:r>
            <a:r>
              <a:rPr lang="ko-KR" altLang="en-US">
                <a:latin typeface="+mn-lt"/>
                <a:ea typeface="+mn-ea"/>
                <a:cs typeface="Tahoma" panose="020B0604030504040204" pitchFamily="34" charset="0"/>
              </a:rPr>
              <a:t>와 구별하기 위해</a:t>
            </a:r>
            <a:r>
              <a:rPr lang="en-US" altLang="ko-KR">
                <a:latin typeface="+mn-lt"/>
                <a:ea typeface="+mn-ea"/>
                <a:cs typeface="Tahoma" panose="020B0604030504040204" pitchFamily="34" charset="0"/>
              </a:rPr>
              <a:t> ‘</a:t>
            </a:r>
            <a:r>
              <a:rPr lang="ko-KR" altLang="en-US">
                <a:latin typeface="+mn-lt"/>
                <a:ea typeface="+mn-ea"/>
                <a:cs typeface="Tahoma" panose="020B0604030504040204" pitchFamily="34" charset="0"/>
              </a:rPr>
              <a:t>수동 할당 변수</a:t>
            </a:r>
            <a:r>
              <a:rPr lang="en-US" altLang="ko-KR">
                <a:latin typeface="+mn-lt"/>
                <a:ea typeface="+mn-ea"/>
                <a:cs typeface="Tahoma" panose="020B0604030504040204" pitchFamily="34" charset="0"/>
              </a:rPr>
              <a:t>(manually allocated variables)’</a:t>
            </a:r>
            <a:r>
              <a:rPr lang="ko-KR" altLang="en-US">
                <a:latin typeface="+mn-lt"/>
                <a:ea typeface="+mn-ea"/>
                <a:cs typeface="Tahoma" panose="020B0604030504040204" pitchFamily="34" charset="0"/>
              </a:rPr>
              <a:t>라고 부르기도 한다</a:t>
            </a:r>
            <a:r>
              <a:rPr lang="en-US" altLang="ko-KR">
                <a:latin typeface="+mn-lt"/>
                <a:ea typeface="+mn-ea"/>
                <a:cs typeface="Tahoma" panose="020B0604030504040204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4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4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4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4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2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A9B84772-A399-463E-AC04-30D9C0F46E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C2477C-CBA0-4DA0-8F68-FADFFD3F5BEF}" type="slidenum">
              <a:rPr lang="ko-KR" altLang="en-US"/>
              <a:pPr>
                <a:defRPr/>
              </a:pPr>
              <a:t>50</a:t>
            </a:fld>
            <a:endParaRPr lang="en-US" altLang="ko-KR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▶ 프로그래밍 실습 </a:t>
            </a:r>
            <a:r>
              <a:rPr lang="en-US" altLang="ko-KR"/>
              <a:t>1-2</a:t>
            </a:r>
          </a:p>
        </p:txBody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1368425"/>
          </a:xfrm>
        </p:spPr>
        <p:txBody>
          <a:bodyPr/>
          <a:lstStyle/>
          <a:p>
            <a:pPr marL="442913" indent="-442913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(2) 	</a:t>
            </a:r>
            <a:r>
              <a:rPr lang="ko-KR" altLang="en-US" sz="1800"/>
              <a:t>출력 형식을 </a:t>
            </a:r>
            <a:r>
              <a:rPr lang="en-US" altLang="ko-KR" sz="1800"/>
              <a:t>HTML </a:t>
            </a:r>
            <a:r>
              <a:rPr lang="ko-KR" altLang="en-US" sz="1800"/>
              <a:t>형식으로 바꾸어 출력하여라</a:t>
            </a:r>
            <a:r>
              <a:rPr lang="en-US" altLang="ko-KR" sz="1800"/>
              <a:t>. </a:t>
            </a:r>
            <a:r>
              <a:rPr lang="ko-KR" altLang="en-US" sz="1800"/>
              <a:t>제목은 “내가 좋아하는 책들”이라고 하고 각 도서 목록은 </a:t>
            </a:r>
            <a:r>
              <a:rPr lang="en-US" altLang="ko-KR" sz="1800"/>
              <a:t>&lt;ul&gt;</a:t>
            </a:r>
            <a:r>
              <a:rPr lang="ko-KR" altLang="en-US" sz="1800"/>
              <a:t>의 </a:t>
            </a:r>
            <a:r>
              <a:rPr lang="en-US" altLang="ko-KR" sz="1800"/>
              <a:t>&lt;li&gt;</a:t>
            </a:r>
            <a:r>
              <a:rPr lang="ko-KR" altLang="en-US" sz="1800"/>
              <a:t>로 나타낸다</a:t>
            </a:r>
            <a:r>
              <a:rPr lang="en-US" altLang="ko-KR" sz="1800"/>
              <a:t>. </a:t>
            </a:r>
            <a:r>
              <a:rPr lang="ko-KR" altLang="en-US" sz="1800"/>
              <a:t>단 도서명 부분은 </a:t>
            </a:r>
            <a:r>
              <a:rPr lang="en-US" altLang="ko-KR" sz="1800"/>
              <a:t>&lt;em&gt;</a:t>
            </a:r>
            <a:r>
              <a:rPr lang="ko-KR" altLang="en-US" sz="1800"/>
              <a:t>으로 강조하여 나타낸다</a:t>
            </a:r>
            <a:r>
              <a:rPr lang="en-US" altLang="ko-KR" sz="1800"/>
              <a:t>(</a:t>
            </a:r>
            <a:r>
              <a:rPr lang="ko-KR" altLang="en-US" sz="1800"/>
              <a:t>출력형식 </a:t>
            </a:r>
            <a:r>
              <a:rPr lang="en-US" altLang="ko-KR" sz="1800"/>
              <a:t>2 </a:t>
            </a:r>
            <a:r>
              <a:rPr lang="ko-KR" altLang="en-US" sz="1800"/>
              <a:t>참고</a:t>
            </a:r>
            <a:r>
              <a:rPr lang="en-US" altLang="ko-KR" sz="1800"/>
              <a:t>). </a:t>
            </a:r>
          </a:p>
          <a:p>
            <a:pPr marL="442913" indent="-442913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(3) 	</a:t>
            </a:r>
            <a:r>
              <a:rPr lang="ko-KR" altLang="en-US" sz="1800"/>
              <a:t>읽어 들인 도서 목록을 출판년도 내림차순으로 출력하는 프로그램을 작성하라</a:t>
            </a:r>
            <a:r>
              <a:rPr lang="en-US" altLang="ko-KR" sz="1800"/>
              <a:t>. </a:t>
            </a:r>
            <a:r>
              <a:rPr lang="ko-KR" altLang="en-US" sz="1800"/>
              <a:t>출력 형식은 역시 </a:t>
            </a:r>
            <a:r>
              <a:rPr lang="en-US" altLang="ko-KR" sz="1800"/>
              <a:t>HTML</a:t>
            </a:r>
            <a:r>
              <a:rPr lang="ko-KR" altLang="en-US" sz="1800"/>
              <a:t>로 한다</a:t>
            </a:r>
            <a:r>
              <a:rPr lang="en-US" altLang="ko-KR" sz="1800"/>
              <a:t>.</a:t>
            </a:r>
          </a:p>
        </p:txBody>
      </p:sp>
      <p:sp>
        <p:nvSpPr>
          <p:cNvPr id="77829" name="Rectangle 4"/>
          <p:cNvSpPr>
            <a:spLocks noChangeArrowheads="1"/>
          </p:cNvSpPr>
          <p:nvPr/>
        </p:nvSpPr>
        <p:spPr bwMode="auto">
          <a:xfrm>
            <a:off x="900113" y="2924175"/>
            <a:ext cx="6985000" cy="3384550"/>
          </a:xfrm>
          <a:prstGeom prst="rect">
            <a:avLst/>
          </a:prstGeom>
          <a:solidFill>
            <a:srgbClr val="FFF5C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600">
                <a:cs typeface="Tahoma" panose="020B0604030504040204" pitchFamily="34" charset="0"/>
              </a:rPr>
              <a:t>출력형식 </a:t>
            </a:r>
            <a:r>
              <a:rPr lang="en-US" altLang="ko-KR" sz="1600">
                <a:cs typeface="Tahoma" panose="020B0604030504040204" pitchFamily="34" charset="0"/>
              </a:rPr>
              <a:t>2:</a:t>
            </a:r>
          </a:p>
          <a:p>
            <a:pPr eaLnBrk="1" hangingPunct="1"/>
            <a:endParaRPr lang="en-US" altLang="ko-KR" sz="1600">
              <a:cs typeface="Tahoma" panose="020B0604030504040204" pitchFamily="34" charset="0"/>
            </a:endParaRP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&lt;html&gt;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  &lt;head&gt;&lt;title&gt;</a:t>
            </a:r>
            <a:r>
              <a:rPr lang="ko-KR" altLang="en-US" sz="1600">
                <a:cs typeface="Tahoma" panose="020B0604030504040204" pitchFamily="34" charset="0"/>
              </a:rPr>
              <a:t>내가 좋아하는 책들</a:t>
            </a:r>
            <a:r>
              <a:rPr lang="en-US" altLang="ko-KR" sz="1600">
                <a:cs typeface="Tahoma" panose="020B0604030504040204" pitchFamily="34" charset="0"/>
              </a:rPr>
              <a:t>&lt;/title&gt;&lt;/head&gt;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  &lt;body&gt;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    &lt;ul&gt;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      &lt;li&gt; Polya, &lt;em&gt;How to solve it&lt;/em&gt;, 1957&lt;/li&gt;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      &lt;li&gt; Kernighan and Ritchie, &lt;em&gt;Programming Language C&lt;/em&gt;, 1988&lt;/li&gt;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    &lt;/ul&gt;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  &lt;/body&gt;</a:t>
            </a:r>
          </a:p>
          <a:p>
            <a:pPr eaLnBrk="1" hangingPunct="1"/>
            <a:r>
              <a:rPr lang="en-US" altLang="ko-KR" sz="1600">
                <a:cs typeface="Tahoma" panose="020B0604030504040204" pitchFamily="34" charset="0"/>
              </a:rPr>
              <a:t>&lt;/html&gt;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C543D85-D53E-40DB-A089-B5E342F193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005739-478D-4F71-AA7C-487C33B7FCAA}" type="slidenum">
              <a:rPr lang="ko-KR" altLang="en-US"/>
              <a:pPr>
                <a:defRPr/>
              </a:pPr>
              <a:t>51</a:t>
            </a:fld>
            <a:endParaRPr lang="en-US" altLang="ko-KR"/>
          </a:p>
        </p:txBody>
      </p:sp>
      <p:sp>
        <p:nvSpPr>
          <p:cNvPr id="7987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▶ 프로그래밍 실습 </a:t>
            </a:r>
            <a:r>
              <a:rPr lang="en-US" altLang="ko-KR"/>
              <a:t>2</a:t>
            </a:r>
          </a:p>
        </p:txBody>
      </p:sp>
      <p:sp>
        <p:nvSpPr>
          <p:cNvPr id="7987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ko-KR" sz="2000"/>
              <a:t>문자열을 </a:t>
            </a:r>
            <a:r>
              <a:rPr lang="ko-KR" altLang="ko-KR" sz="2000">
                <a:latin typeface="Lucida Console" panose="020B0609040504020204" pitchFamily="49" charset="0"/>
              </a:rPr>
              <a:t>n</a:t>
            </a:r>
            <a:r>
              <a:rPr lang="ko-KR" altLang="ko-KR" sz="2000"/>
              <a:t>개 입력 받아 이들 문자열을 사전순으로 정렬하는 프로그램을 작성하라. 이 프로그램은 처음에 문자열 개수를 나타내는 정수 </a:t>
            </a:r>
            <a:r>
              <a:rPr lang="ko-KR" altLang="ko-KR" sz="2000">
                <a:latin typeface="Lucida Console" panose="020B0609040504020204" pitchFamily="49" charset="0"/>
              </a:rPr>
              <a:t>n</a:t>
            </a:r>
            <a:r>
              <a:rPr lang="ko-KR" altLang="ko-KR" sz="2000"/>
              <a:t>을 먼저 입력 받는다. 그 다음 각 문자열을 저장하는 데 필요한 공간을 할당한다. 문자열의 최대 길이는 </a:t>
            </a:r>
            <a:r>
              <a:rPr lang="ko-KR" altLang="ko-KR" sz="2000">
                <a:latin typeface="Lucida Console" panose="020B0609040504020204" pitchFamily="49" charset="0"/>
              </a:rPr>
              <a:t>#define</a:t>
            </a:r>
            <a:r>
              <a:rPr lang="ko-KR" altLang="ko-KR" sz="2000"/>
              <a:t> 상수 </a:t>
            </a:r>
            <a:r>
              <a:rPr lang="ko-KR" altLang="ko-KR" sz="2000">
                <a:latin typeface="Lucida Console" panose="020B0609040504020204" pitchFamily="49" charset="0"/>
              </a:rPr>
              <a:t>MAX_LENGTH</a:t>
            </a:r>
            <a:r>
              <a:rPr lang="ko-KR" altLang="ko-KR" sz="2000"/>
              <a:t>로 정한다. 문자열을 읽어 들일 때는 </a:t>
            </a:r>
            <a:r>
              <a:rPr lang="ko-KR" altLang="ko-KR" sz="2000">
                <a:latin typeface="Lucida Console" panose="020B0609040504020204" pitchFamily="49" charset="0"/>
              </a:rPr>
              <a:t>MAX_LENGTH</a:t>
            </a:r>
            <a:r>
              <a:rPr lang="ko-KR" altLang="ko-KR" sz="2000"/>
              <a:t> 길이의 </a:t>
            </a:r>
            <a:r>
              <a:rPr lang="ko-KR" altLang="ko-KR" sz="2000">
                <a:solidFill>
                  <a:srgbClr val="0000FF"/>
                </a:solidFill>
                <a:latin typeface="Lucida Console" panose="020B0609040504020204" pitchFamily="49" charset="0"/>
              </a:rPr>
              <a:t>char</a:t>
            </a:r>
            <a:r>
              <a:rPr lang="ko-KR" altLang="ko-KR" sz="2000"/>
              <a:t>형 배열에 읽어 들이지만, 일단 읽은 뒤에는 각 문자열 저장에 필요한 만큼만 메모리를 할당하여 문자열을 저장한다. 사전순으로 정렬하기 위해서 라이브러리 함수 </a:t>
            </a:r>
            <a:r>
              <a:rPr lang="ko-KR" altLang="ko-KR" sz="2000">
                <a:latin typeface="Lucida Console" panose="020B0609040504020204" pitchFamily="49" charset="0"/>
              </a:rPr>
              <a:t>qsort</a:t>
            </a:r>
            <a:r>
              <a:rPr lang="ko-KR" altLang="ko-KR" sz="2000"/>
              <a:t>를 이용한다. </a:t>
            </a:r>
            <a:endParaRPr lang="en-US" altLang="ko-KR"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2A1737E1-C428-4BBF-AD4B-B986F14EA3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24868E-A1CD-4CC9-8635-DBE54455B142}" type="slidenum">
              <a:rPr lang="ko-KR" altLang="en-US"/>
              <a:pPr>
                <a:defRPr/>
              </a:pPr>
              <a:t>6</a:t>
            </a:fld>
            <a:endParaRPr lang="en-US" altLang="ko-KR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자유 저장공간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32400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 sz="2000"/>
              <a:t>프로세스 이미지</a:t>
            </a:r>
            <a:endParaRPr lang="en-US" altLang="ko-KR" sz="2000"/>
          </a:p>
          <a:p>
            <a:pPr lvl="1" eaLnBrk="1" hangingPunct="1">
              <a:lnSpc>
                <a:spcPct val="90000"/>
              </a:lnSpc>
            </a:pPr>
            <a:r>
              <a:rPr lang="ko-KR" altLang="en-US" sz="1800">
                <a:sym typeface="Wingdings" panose="05000000000000000000" pitchFamily="2" charset="2"/>
              </a:rPr>
              <a:t>프로세스</a:t>
            </a:r>
            <a:r>
              <a:rPr lang="en-US" altLang="ko-KR" sz="1800">
                <a:sym typeface="Wingdings" panose="05000000000000000000" pitchFamily="2" charset="2"/>
              </a:rPr>
              <a:t>(process): </a:t>
            </a:r>
            <a:r>
              <a:rPr lang="ko-KR" altLang="en-US" sz="1800">
                <a:sym typeface="Wingdings" panose="05000000000000000000" pitchFamily="2" charset="2"/>
              </a:rPr>
              <a:t>수행 중인 프로그램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sz="1800">
                <a:sym typeface="Wingdings" panose="05000000000000000000" pitchFamily="2" charset="2"/>
              </a:rPr>
              <a:t>프로세스 이미지</a:t>
            </a:r>
            <a:r>
              <a:rPr lang="en-US" altLang="ko-KR" sz="1800">
                <a:sym typeface="Wingdings" panose="05000000000000000000" pitchFamily="2" charset="2"/>
              </a:rPr>
              <a:t>(process image): </a:t>
            </a:r>
            <a:r>
              <a:rPr lang="ko-KR" altLang="en-US" sz="1800">
                <a:sym typeface="Wingdings" panose="05000000000000000000" pitchFamily="2" charset="2"/>
              </a:rPr>
              <a:t>프로세스가 점유하고 있는 메모리 구획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 sz="2000">
                <a:sym typeface="Wingdings" panose="05000000000000000000" pitchFamily="2" charset="2"/>
              </a:rPr>
              <a:t>세그먼트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sz="1800">
                <a:sym typeface="Wingdings" panose="05000000000000000000" pitchFamily="2" charset="2"/>
              </a:rPr>
              <a:t>코드 세그먼트</a:t>
            </a:r>
            <a:r>
              <a:rPr lang="en-US" altLang="ko-KR" sz="1800">
                <a:sym typeface="Wingdings" panose="05000000000000000000" pitchFamily="2" charset="2"/>
              </a:rPr>
              <a:t>(code segment): </a:t>
            </a:r>
            <a:r>
              <a:rPr lang="ko-KR" altLang="en-US" sz="1800">
                <a:sym typeface="Wingdings" panose="05000000000000000000" pitchFamily="2" charset="2"/>
              </a:rPr>
              <a:t>프로그램 수행 중에 내용이 거의 변하지 않는 코드와 리터럴이 저장됨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sz="1800">
                <a:sym typeface="Wingdings" panose="05000000000000000000" pitchFamily="2" charset="2"/>
              </a:rPr>
              <a:t>데이터 세그먼트</a:t>
            </a:r>
            <a:r>
              <a:rPr lang="en-US" altLang="ko-KR" sz="1800">
                <a:sym typeface="Wingdings" panose="05000000000000000000" pitchFamily="2" charset="2"/>
              </a:rPr>
              <a:t>(data segment): </a:t>
            </a:r>
            <a:r>
              <a:rPr lang="ko-KR" altLang="en-US" sz="1800">
                <a:sym typeface="Wingdings" panose="05000000000000000000" pitchFamily="2" charset="2"/>
              </a:rPr>
              <a:t>스택</a:t>
            </a:r>
            <a:r>
              <a:rPr lang="en-US" altLang="ko-KR" sz="1800">
                <a:sym typeface="Wingdings" panose="05000000000000000000" pitchFamily="2" charset="2"/>
              </a:rPr>
              <a:t>(stack) + </a:t>
            </a:r>
            <a:r>
              <a:rPr lang="ko-KR" altLang="en-US" sz="1800">
                <a:sym typeface="Wingdings" panose="05000000000000000000" pitchFamily="2" charset="2"/>
              </a:rPr>
              <a:t>힙</a:t>
            </a:r>
            <a:r>
              <a:rPr lang="en-US" altLang="ko-KR" sz="1800">
                <a:sym typeface="Wingdings" panose="05000000000000000000" pitchFamily="2" charset="2"/>
              </a:rPr>
              <a:t>(heap)</a:t>
            </a:r>
          </a:p>
          <a:p>
            <a:pPr lvl="2" eaLnBrk="1" hangingPunct="1">
              <a:lnSpc>
                <a:spcPct val="90000"/>
              </a:lnSpc>
            </a:pPr>
            <a:r>
              <a:rPr lang="ko-KR" altLang="en-US" sz="1800">
                <a:sym typeface="Wingdings" panose="05000000000000000000" pitchFamily="2" charset="2"/>
              </a:rPr>
              <a:t>스택</a:t>
            </a:r>
            <a:r>
              <a:rPr lang="en-US" altLang="ko-KR" sz="1800">
                <a:sym typeface="Wingdings" panose="05000000000000000000" pitchFamily="2" charset="2"/>
              </a:rPr>
              <a:t>: </a:t>
            </a:r>
            <a:r>
              <a:rPr lang="ko-KR" altLang="en-US" sz="1800">
                <a:sym typeface="Wingdings" panose="05000000000000000000" pitchFamily="2" charset="2"/>
              </a:rPr>
              <a:t>자동변수가 할당되는 공간</a:t>
            </a:r>
          </a:p>
          <a:p>
            <a:pPr lvl="2" eaLnBrk="1" hangingPunct="1">
              <a:lnSpc>
                <a:spcPct val="90000"/>
              </a:lnSpc>
            </a:pPr>
            <a:r>
              <a:rPr lang="ko-KR" altLang="en-US" sz="1800">
                <a:sym typeface="Wingdings" panose="05000000000000000000" pitchFamily="2" charset="2"/>
              </a:rPr>
              <a:t>힙</a:t>
            </a:r>
            <a:r>
              <a:rPr lang="en-US" altLang="ko-KR" sz="1800">
                <a:sym typeface="Wingdings" panose="05000000000000000000" pitchFamily="2" charset="2"/>
              </a:rPr>
              <a:t>: </a:t>
            </a:r>
            <a:r>
              <a:rPr lang="ko-KR" altLang="en-US" sz="1800">
                <a:sym typeface="Wingdings" panose="05000000000000000000" pitchFamily="2" charset="2"/>
              </a:rPr>
              <a:t>동적 할당 변수가 할당되는 공간</a:t>
            </a:r>
            <a:r>
              <a:rPr lang="en-US" altLang="ko-KR" sz="1800">
                <a:sym typeface="Wingdings" panose="05000000000000000000" pitchFamily="2" charset="2"/>
              </a:rPr>
              <a:t>. </a:t>
            </a:r>
            <a:r>
              <a:rPr lang="ko-KR" altLang="en-US" sz="1800">
                <a:sym typeface="Wingdings" panose="05000000000000000000" pitchFamily="2" charset="2"/>
              </a:rPr>
              <a:t>자유 저장공간</a:t>
            </a:r>
            <a:r>
              <a:rPr lang="en-US" altLang="ko-KR" sz="1800">
                <a:sym typeface="Wingdings" panose="05000000000000000000" pitchFamily="2" charset="2"/>
              </a:rPr>
              <a:t>(free store)</a:t>
            </a:r>
            <a:r>
              <a:rPr lang="ko-KR" altLang="en-US" sz="1800">
                <a:sym typeface="Wingdings" panose="05000000000000000000" pitchFamily="2" charset="2"/>
              </a:rPr>
              <a:t>이라고도 함</a:t>
            </a:r>
          </a:p>
          <a:p>
            <a:pPr lvl="1" eaLnBrk="1" hangingPunct="1">
              <a:lnSpc>
                <a:spcPct val="90000"/>
              </a:lnSpc>
            </a:pPr>
            <a:endParaRPr lang="ko-KR" altLang="en-US" sz="1800"/>
          </a:p>
        </p:txBody>
      </p:sp>
      <p:pic>
        <p:nvPicPr>
          <p:cNvPr id="13317" name="그림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652963"/>
            <a:ext cx="5602288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제목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동적 할당의 필요성</a:t>
            </a:r>
          </a:p>
        </p:txBody>
      </p:sp>
      <p:sp>
        <p:nvSpPr>
          <p:cNvPr id="15363" name="내용 개체 틀 2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한정된 메모리 자원을 효율적으로 사용하기 위해 필요함</a:t>
            </a:r>
            <a:endParaRPr lang="en-US" altLang="ko-KR"/>
          </a:p>
          <a:p>
            <a:pPr eaLnBrk="1" hangingPunct="1"/>
            <a:r>
              <a:rPr lang="ko-KR" altLang="en-US"/>
              <a:t>입력 데이터 양이 달라지는 상황에 특히 유용함</a:t>
            </a:r>
            <a:endParaRPr lang="en-US" altLang="ko-KR"/>
          </a:p>
          <a:p>
            <a:pPr lvl="1" eaLnBrk="1" hangingPunct="1"/>
            <a:r>
              <a:rPr lang="ko-KR" altLang="en-US"/>
              <a:t>입력 데이터를 저장할 배열의 크기를 미리 알 수 없다면</a:t>
            </a:r>
            <a:r>
              <a:rPr lang="en-US" altLang="ko-KR"/>
              <a:t>?</a:t>
            </a:r>
          </a:p>
          <a:p>
            <a:pPr lvl="1" eaLnBrk="1" hangingPunct="1"/>
            <a:r>
              <a:rPr lang="ko-KR" altLang="en-US"/>
              <a:t>가능한 가장 큰 크기의 배열을 선언해야 한다</a:t>
            </a:r>
            <a:r>
              <a:rPr lang="en-US" altLang="ko-KR"/>
              <a:t>.</a:t>
            </a:r>
          </a:p>
          <a:p>
            <a:pPr lvl="1" eaLnBrk="1" hangingPunct="1"/>
            <a:r>
              <a:rPr lang="ko-KR" altLang="en-US"/>
              <a:t>동적 할당을 이용하면 기본 양을 정해 두고 필요에 따라 할당할 수 있다</a:t>
            </a:r>
            <a:r>
              <a:rPr lang="en-US" altLang="ko-KR"/>
              <a:t>.</a:t>
            </a:r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8A21FAD-4C52-4904-82DB-91978AB7DC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B9B86F9-6794-446F-A2DD-73F478D3EA20}" type="slidenum">
              <a:rPr lang="ko-KR" altLang="en-US"/>
              <a:pPr>
                <a:defRPr/>
              </a:pPr>
              <a:t>7</a:t>
            </a:fld>
            <a:endParaRPr lang="en-US" altLang="ko-KR"/>
          </a:p>
        </p:txBody>
      </p:sp>
      <p:pic>
        <p:nvPicPr>
          <p:cNvPr id="15365" name="그림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663" y="1412875"/>
            <a:ext cx="408305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13.2  </a:t>
            </a:r>
            <a:r>
              <a:rPr lang="ko-KR" altLang="en-US"/>
              <a:t>동적 할당 활용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C71BBCD-6D31-4A53-8562-3B9435BAF3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F7885C-7060-4D3A-9304-3FE03B3F8936}" type="slidenum">
              <a:rPr lang="ko-KR" altLang="en-US"/>
              <a:pPr>
                <a:defRPr/>
              </a:pPr>
              <a:t>9</a:t>
            </a:fld>
            <a:endParaRPr lang="en-US" altLang="ko-KR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메모리 관리 함수</a:t>
            </a:r>
            <a:endParaRPr lang="en-US" altLang="ko-KR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자유 저장공간 메모리 관리 함수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>
                <a:latin typeface="Lucida Console" panose="020B0609040504020204" pitchFamily="49" charset="0"/>
              </a:rPr>
              <a:t> *</a:t>
            </a:r>
            <a:r>
              <a:rPr lang="en-US" altLang="ko-KR" b="1">
                <a:latin typeface="Lucida Console" panose="020B0609040504020204" pitchFamily="49" charset="0"/>
              </a:rPr>
              <a:t>malloc</a:t>
            </a:r>
            <a:r>
              <a:rPr lang="en-US" altLang="ko-KR">
                <a:latin typeface="Lucida Console" panose="020B0609040504020204" pitchFamily="49" charset="0"/>
              </a:rPr>
              <a:t>(size_t size);</a:t>
            </a:r>
          </a:p>
          <a:p>
            <a:pPr lvl="2" eaLnBrk="1" hangingPunct="1"/>
            <a:r>
              <a:rPr lang="en-US" altLang="ko-KR">
                <a:latin typeface="Lucida Console" panose="020B0609040504020204" pitchFamily="49" charset="0"/>
              </a:rPr>
              <a:t>size</a:t>
            </a:r>
            <a:r>
              <a:rPr lang="en-US" altLang="ko-KR"/>
              <a:t> </a:t>
            </a:r>
            <a:r>
              <a:rPr lang="ko-KR" altLang="en-US"/>
              <a:t>바이트만큼 메모리 공간을 할당하여 이 공간의 시작주소를 </a:t>
            </a: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>
                <a:latin typeface="Lucida Console" panose="020B0609040504020204" pitchFamily="49" charset="0"/>
              </a:rPr>
              <a:t>*</a:t>
            </a:r>
            <a:r>
              <a:rPr lang="en-US" altLang="ko-KR"/>
              <a:t> </a:t>
            </a:r>
            <a:r>
              <a:rPr lang="ko-KR" altLang="en-US"/>
              <a:t>형으로 리턴함</a:t>
            </a:r>
          </a:p>
          <a:p>
            <a:pPr lvl="2" eaLnBrk="1" hangingPunct="1"/>
            <a:r>
              <a:rPr lang="en-US" altLang="ko-KR">
                <a:latin typeface="Lucida Console" panose="020B0609040504020204" pitchFamily="49" charset="0"/>
              </a:rPr>
              <a:t>size</a:t>
            </a:r>
            <a:r>
              <a:rPr lang="en-US" altLang="ko-KR"/>
              <a:t> </a:t>
            </a:r>
            <a:r>
              <a:rPr lang="ko-KR" altLang="en-US"/>
              <a:t>바이트만큼 메모리 공간을 할당할 수 없으면 </a:t>
            </a:r>
            <a:r>
              <a:rPr lang="en-US" altLang="ko-KR">
                <a:latin typeface="Lucida Console" panose="020B0609040504020204" pitchFamily="49" charset="0"/>
              </a:rPr>
              <a:t>NULL</a:t>
            </a:r>
            <a:r>
              <a:rPr lang="en-US" altLang="ko-KR"/>
              <a:t>(0)</a:t>
            </a:r>
            <a:r>
              <a:rPr lang="ko-KR" altLang="en-US"/>
              <a:t>을 리턴함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>
                <a:latin typeface="Lucida Console" panose="020B0609040504020204" pitchFamily="49" charset="0"/>
              </a:rPr>
              <a:t> </a:t>
            </a:r>
            <a:r>
              <a:rPr lang="en-US" altLang="ko-KR" b="1">
                <a:latin typeface="Lucida Console" panose="020B0609040504020204" pitchFamily="49" charset="0"/>
              </a:rPr>
              <a:t>free</a:t>
            </a:r>
            <a:r>
              <a:rPr lang="en-US" altLang="ko-KR">
                <a:latin typeface="Lucida Console" panose="020B0609040504020204" pitchFamily="49" charset="0"/>
              </a:rPr>
              <a:t>(</a:t>
            </a: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>
                <a:latin typeface="Lucida Console" panose="020B0609040504020204" pitchFamily="49" charset="0"/>
              </a:rPr>
              <a:t> *p);</a:t>
            </a:r>
          </a:p>
          <a:p>
            <a:pPr lvl="2" eaLnBrk="1" hangingPunct="1"/>
            <a:r>
              <a:rPr lang="ko-KR" altLang="en-US"/>
              <a:t>인수로 주어진 포인터 </a:t>
            </a:r>
            <a:r>
              <a:rPr lang="en-US" altLang="ko-KR">
                <a:latin typeface="Lucida Console" panose="020B0609040504020204" pitchFamily="49" charset="0"/>
              </a:rPr>
              <a:t>p</a:t>
            </a:r>
            <a:r>
              <a:rPr lang="ko-KR" altLang="en-US"/>
              <a:t>가 가리키는 공간을 해제함</a:t>
            </a:r>
          </a:p>
          <a:p>
            <a:pPr eaLnBrk="1" hangingPunct="1"/>
            <a:r>
              <a:rPr lang="ko-KR" altLang="en-US"/>
              <a:t>자유 저장공간을 사용하는 이유</a:t>
            </a:r>
          </a:p>
          <a:p>
            <a:pPr lvl="1" eaLnBrk="1" hangingPunct="1"/>
            <a:r>
              <a:rPr lang="ko-KR" altLang="en-US"/>
              <a:t>필요한 메모리 공간이 실행시간에 동적으로 결정되는 상황에 대처하기 위해</a:t>
            </a:r>
          </a:p>
          <a:p>
            <a:pPr lvl="1" eaLnBrk="1" hangingPunct="1"/>
            <a:r>
              <a:rPr lang="ko-KR" altLang="en-US"/>
              <a:t>동적으로 변화하는 자료구조를 구현하기 위해</a:t>
            </a:r>
          </a:p>
          <a:p>
            <a:pPr lvl="1" eaLnBrk="1" hangingPunct="1"/>
            <a:r>
              <a:rPr lang="ko-KR" altLang="en-US"/>
              <a:t>동적 자료구조 예</a:t>
            </a:r>
            <a:r>
              <a:rPr lang="en-US" altLang="ko-KR"/>
              <a:t>: </a:t>
            </a:r>
            <a:r>
              <a:rPr lang="ko-KR" altLang="en-US"/>
              <a:t>리스트</a:t>
            </a:r>
            <a:r>
              <a:rPr lang="en-US" altLang="ko-KR"/>
              <a:t>(list), </a:t>
            </a:r>
            <a:r>
              <a:rPr lang="ko-KR" altLang="en-US"/>
              <a:t>트리</a:t>
            </a:r>
            <a:r>
              <a:rPr lang="en-US" altLang="ko-KR"/>
              <a:t>(tree)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모자이크">
  <a:themeElements>
    <a:clrScheme name="2_모자이크 7">
      <a:dk1>
        <a:srgbClr val="000000"/>
      </a:dk1>
      <a:lt1>
        <a:srgbClr val="FFFFFF"/>
      </a:lt1>
      <a:dk2>
        <a:srgbClr val="000000"/>
      </a:dk2>
      <a:lt2>
        <a:srgbClr val="CC3300"/>
      </a:lt2>
      <a:accent1>
        <a:srgbClr val="FFCC00"/>
      </a:accent1>
      <a:accent2>
        <a:srgbClr val="CC6600"/>
      </a:accent2>
      <a:accent3>
        <a:srgbClr val="FFFFFF"/>
      </a:accent3>
      <a:accent4>
        <a:srgbClr val="000000"/>
      </a:accent4>
      <a:accent5>
        <a:srgbClr val="FFE2AA"/>
      </a:accent5>
      <a:accent6>
        <a:srgbClr val="B95C00"/>
      </a:accent6>
      <a:hlink>
        <a:srgbClr val="663300"/>
      </a:hlink>
      <a:folHlink>
        <a:srgbClr val="CC9900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5C9"/>
        </a:solidFill>
        <a:ln w="19050">
          <a:solidFill>
            <a:srgbClr val="FF0000"/>
          </a:solidFill>
          <a:miter lim="800000"/>
          <a:headEnd type="none" w="lg" len="lg"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anchor="ctr"/>
      <a:lstStyle>
        <a:defPPr eaLnBrk="1" hangingPunct="1">
          <a:defRPr dirty="0">
            <a:latin typeface="+mn-lt"/>
            <a:ea typeface="+mn-ea"/>
            <a:cs typeface="Tahom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anose="020B0609040504020204" pitchFamily="49" charset="0"/>
            <a:ea typeface="굴림" panose="020B0600000101010101" pitchFamily="50" charset="-127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841</TotalTime>
  <Words>2602</Words>
  <Application>Microsoft Office PowerPoint</Application>
  <PresentationFormat>화면 슬라이드 쇼(4:3)</PresentationFormat>
  <Paragraphs>436</Paragraphs>
  <Slides>51</Slides>
  <Notes>39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51</vt:i4>
      </vt:variant>
    </vt:vector>
  </HeadingPairs>
  <TitlesOfParts>
    <vt:vector size="60" baseType="lpstr">
      <vt:lpstr>굴림</vt:lpstr>
      <vt:lpstr>나눔고딕 ExtraBold</vt:lpstr>
      <vt:lpstr>맑은 고딕</vt:lpstr>
      <vt:lpstr>Arial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Part 13  동적 할당 </vt:lpstr>
      <vt:lpstr>이 장의 내용 </vt:lpstr>
      <vt:lpstr>13.1  동적 할당 개념</vt:lpstr>
      <vt:lpstr>메모리 할당에 따른 변수 분류</vt:lpstr>
      <vt:lpstr>자유 저장공간</vt:lpstr>
      <vt:lpstr>동적 할당의 필요성</vt:lpstr>
      <vt:lpstr>13.2  동적 할당 활용</vt:lpstr>
      <vt:lpstr>메모리 관리 함수</vt:lpstr>
      <vt:lpstr>pr5int.c</vt:lpstr>
      <vt:lpstr>prNint.c</vt:lpstr>
      <vt:lpstr>동적 할당 후의 상태</vt:lpstr>
      <vt:lpstr>동적 할당의 오류 처리</vt:lpstr>
      <vt:lpstr>errChk.c(1/2)</vt:lpstr>
      <vt:lpstr>errChk.c(2/2)</vt:lpstr>
      <vt:lpstr>assert 매크로</vt:lpstr>
      <vt:lpstr>assert.c(1/2)</vt:lpstr>
      <vt:lpstr>assert.c(2/2)</vt:lpstr>
      <vt:lpstr>13.3  동적 배열</vt:lpstr>
      <vt:lpstr>동적 배열 정의</vt:lpstr>
      <vt:lpstr>dynArray.c</vt:lpstr>
      <vt:lpstr>동적 배열 활용</vt:lpstr>
      <vt:lpstr>동적 배열의 크기 검사</vt:lpstr>
      <vt:lpstr>13.4  동적 할당과 스택</vt:lpstr>
      <vt:lpstr>컨테이너 구조</vt:lpstr>
      <vt:lpstr>스택의 특징</vt:lpstr>
      <vt:lpstr>배열을 이용한 스택 구현</vt:lpstr>
      <vt:lpstr>stack.h</vt:lpstr>
      <vt:lpstr>stack.c(1/2)</vt:lpstr>
      <vt:lpstr>stack.c(2/2)</vt:lpstr>
      <vt:lpstr>prNint2.c(1/2)</vt:lpstr>
      <vt:lpstr>prNint2.c(2/2)</vt:lpstr>
      <vt:lpstr>동적 할당 배열을 이용한 스택 구현</vt:lpstr>
      <vt:lpstr>동적 할당 배열로 구현한 스택 코드</vt:lpstr>
      <vt:lpstr>스택의 활용</vt:lpstr>
      <vt:lpstr>13.5  자기 참조 구조체</vt:lpstr>
      <vt:lpstr>자기 참조 구조체의 용도</vt:lpstr>
      <vt:lpstr>연결 리스트</vt:lpstr>
      <vt:lpstr>연결 리스트 관리</vt:lpstr>
      <vt:lpstr>student.c(1/2)</vt:lpstr>
      <vt:lpstr>student.c(2/2)</vt:lpstr>
      <vt:lpstr>Key Point</vt:lpstr>
      <vt:lpstr>Key Point 1</vt:lpstr>
      <vt:lpstr>Key Point 2</vt:lpstr>
      <vt:lpstr>요약(1/3)</vt:lpstr>
      <vt:lpstr>요약(2/3)</vt:lpstr>
      <vt:lpstr>요약(3/3)</vt:lpstr>
      <vt:lpstr>프로그래밍 실습</vt:lpstr>
      <vt:lpstr>▶ 프로그래밍 실습 1-1 </vt:lpstr>
      <vt:lpstr>▶ 프로그래밍 실습 1-2</vt:lpstr>
      <vt:lpstr>▶ 프로그래밍 실습 2</vt:lpstr>
    </vt:vector>
  </TitlesOfParts>
  <Company>부산대학교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 동적 할당</dc:title>
  <dc:creator>우균</dc:creator>
  <cp:lastModifiedBy>인피니티북스 편집부</cp:lastModifiedBy>
  <cp:revision>193</cp:revision>
  <cp:lastPrinted>1995-10-08T01:49:42Z</cp:lastPrinted>
  <dcterms:created xsi:type="dcterms:W3CDTF">1995-11-01T10:23:08Z</dcterms:created>
  <dcterms:modified xsi:type="dcterms:W3CDTF">2020-09-21T00:57:28Z</dcterms:modified>
</cp:coreProperties>
</file>